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13" r:id="rId3"/>
    <p:sldId id="260" r:id="rId4"/>
    <p:sldId id="315" r:id="rId5"/>
    <p:sldId id="314" r:id="rId6"/>
    <p:sldId id="316" r:id="rId7"/>
    <p:sldId id="318" r:id="rId8"/>
    <p:sldId id="268" r:id="rId9"/>
    <p:sldId id="270" r:id="rId10"/>
    <p:sldId id="27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4097" autoAdjust="0"/>
  </p:normalViewPr>
  <p:slideViewPr>
    <p:cSldViewPr>
      <p:cViewPr varScale="1">
        <p:scale>
          <a:sx n="51" d="100"/>
          <a:sy n="51" d="100"/>
        </p:scale>
        <p:origin x="236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6379B9-062D-4CF3-9C11-843F81D81591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F71E74-7FE3-4A41-805F-A4DF126FD6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046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9C4C082-C4D6-4015-B7C9-8033F6D13278}" type="slidenum">
              <a:rPr lang="en-US" altLang="en-US" sz="1200">
                <a:latin typeface="Times New Roman" pitchFamily="84" charset="0"/>
              </a:rPr>
              <a:pPr/>
              <a:t>1</a:t>
            </a:fld>
            <a:endParaRPr lang="en-US" altLang="en-US" sz="1200">
              <a:latin typeface="Times New Roman" pitchFamily="84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39C0B382-2BC1-4698-8B60-8A89EE60DF6A}" type="slidenum">
              <a:rPr lang="en-US" altLang="en-US" sz="1200">
                <a:latin typeface="Times" pitchFamily="84" charset="0"/>
              </a:rPr>
              <a:pPr algn="r"/>
              <a:t>3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931774">
              <a:defRPr/>
            </a:pPr>
            <a:r>
              <a:rPr lang="en-US" altLang="en-US" dirty="0"/>
              <a:t>The continuity of life is based on the reproduction of cells, or </a:t>
            </a:r>
            <a:r>
              <a:rPr lang="en-US" altLang="en-US" b="1" dirty="0"/>
              <a:t>cell division.</a:t>
            </a:r>
          </a:p>
          <a:p>
            <a:pPr marL="297650" indent="-297650"/>
            <a:r>
              <a:rPr lang="en-US" altLang="en-US" dirty="0"/>
              <a:t>Most cell division results in the distribution of identical genetic material—DNA—to two daughter cells.</a:t>
            </a:r>
          </a:p>
          <a:p>
            <a:pPr marL="297650" indent="-297650"/>
            <a:r>
              <a:rPr lang="en-US" altLang="en-US" dirty="0"/>
              <a:t>DNA is passed from one generation of cells to the next with remarkable fidelity.</a:t>
            </a:r>
          </a:p>
          <a:p>
            <a:pPr marL="297650" indent="-297650">
              <a:spcBef>
                <a:spcPct val="30000"/>
              </a:spcBef>
            </a:pPr>
            <a:r>
              <a:rPr lang="en-US" altLang="en-US" dirty="0"/>
              <a:t>In unicellular organisms, division of one cell reproduces the entire organism.</a:t>
            </a:r>
          </a:p>
          <a:p>
            <a:pPr marL="297650" indent="-297650">
              <a:spcBef>
                <a:spcPct val="30000"/>
              </a:spcBef>
              <a:spcAft>
                <a:spcPct val="10000"/>
              </a:spcAft>
            </a:pPr>
            <a:r>
              <a:rPr lang="en-US" altLang="en-US" dirty="0"/>
              <a:t>Cell division enables multicellular eukaryotes to develop from a single cell and, once fully grown, to renew, repair, or replace cells as needed.</a:t>
            </a:r>
          </a:p>
          <a:p>
            <a:pPr marL="297650" indent="-297650">
              <a:spcBef>
                <a:spcPct val="30000"/>
              </a:spcBef>
            </a:pPr>
            <a:r>
              <a:rPr lang="en-US" altLang="en-US" dirty="0"/>
              <a:t>Cell division is an integral part of the </a:t>
            </a:r>
            <a:r>
              <a:rPr lang="en-US" altLang="en-US" b="1" dirty="0"/>
              <a:t>cell cycle</a:t>
            </a:r>
            <a:r>
              <a:rPr lang="en-US" altLang="en-US" dirty="0"/>
              <a:t>, the life of a cell from formation to its own division.</a:t>
            </a:r>
          </a:p>
          <a:p>
            <a:pPr defTabSz="931774">
              <a:defRPr/>
            </a:pPr>
            <a:endParaRPr lang="en-US" altLang="en-US" b="1" dirty="0"/>
          </a:p>
          <a:p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5FC52CA5-30ED-47DB-A6A1-5D02D5E691E9}" type="slidenum">
              <a:rPr lang="en-US" altLang="en-US" sz="1200">
                <a:latin typeface="Times" pitchFamily="84" charset="0"/>
              </a:rPr>
              <a:pPr algn="r"/>
              <a:t>8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7650" indent="-297650"/>
            <a:r>
              <a:rPr lang="en-US" altLang="en-US" dirty="0"/>
              <a:t>In preparation for cell division, DNA is replicated and the chromosomes condense.</a:t>
            </a:r>
          </a:p>
          <a:p>
            <a:pPr marL="297650" indent="-297650"/>
            <a:r>
              <a:rPr lang="en-US" altLang="en-US" dirty="0"/>
              <a:t>Each duplicated chromosome has two </a:t>
            </a:r>
            <a:r>
              <a:rPr lang="en-US" altLang="en-US" b="1" dirty="0"/>
              <a:t>sister chromatids, </a:t>
            </a:r>
            <a:r>
              <a:rPr lang="en-US" altLang="en-US" dirty="0"/>
              <a:t>joined identical copies of the original chromosome.</a:t>
            </a:r>
          </a:p>
          <a:p>
            <a:pPr marL="297650" indent="-297650"/>
            <a:r>
              <a:rPr lang="en-US" altLang="en-US" dirty="0"/>
              <a:t>The </a:t>
            </a:r>
            <a:r>
              <a:rPr lang="en-US" altLang="en-US" b="1" dirty="0"/>
              <a:t>centromere </a:t>
            </a:r>
            <a:r>
              <a:rPr lang="en-US" altLang="en-US" dirty="0"/>
              <a:t>is </a:t>
            </a:r>
            <a:r>
              <a:rPr lang="en-US" altLang="ja-JP" dirty="0">
                <a:ea typeface="ＭＳ Ｐゴシック" pitchFamily="84" charset="-128"/>
              </a:rPr>
              <a:t>where the two chromatids are most closely attached.</a:t>
            </a:r>
          </a:p>
          <a:p>
            <a:pPr eaLnBrk="1" hangingPunct="1"/>
            <a:endParaRPr lang="en-US" altLang="en-US" dirty="0">
              <a:solidFill>
                <a:srgbClr val="000000"/>
              </a:solidFill>
              <a:latin typeface="Times New Roman" pitchFamily="84" charset="0"/>
              <a:ea typeface="ＭＳ Ｐゴシック" pitchFamily="8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A32038F0-8980-44B3-AA32-FBA5A8AB3981}" type="slidenum">
              <a:rPr lang="en-US" altLang="en-US" sz="1200">
                <a:latin typeface="Times" pitchFamily="84" charset="0"/>
              </a:rPr>
              <a:pPr algn="r"/>
              <a:t>9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7650" indent="-297650"/>
            <a:r>
              <a:rPr lang="en-US" altLang="en-US" dirty="0"/>
              <a:t>During cell division, the two sister chromatids of each duplicated chromosome separate and move into two nuclei.</a:t>
            </a:r>
          </a:p>
          <a:p>
            <a:pPr marL="297650" indent="-297650"/>
            <a:r>
              <a:rPr lang="en-US" altLang="en-US" dirty="0"/>
              <a:t>Once separate, the chromatids are called chromosomes.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7"/>
          <p:cNvSpPr txBox="1">
            <a:spLocks noGrp="1" noChangeArrowheads="1"/>
          </p:cNvSpPr>
          <p:nvPr/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7" tIns="46589" rIns="93177" bIns="46589" anchor="b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/>
            <a:fld id="{EAD154AD-580C-40A4-9031-DA3843F619E7}" type="slidenum">
              <a:rPr lang="en-US" altLang="en-US" sz="1200">
                <a:latin typeface="Times" pitchFamily="84" charset="0"/>
              </a:rPr>
              <a:pPr algn="r"/>
              <a:t>10</a:t>
            </a:fld>
            <a:endParaRPr lang="en-US" altLang="en-US" sz="1200">
              <a:latin typeface="Times" pitchFamily="84" charset="0"/>
            </a:endParaRPr>
          </a:p>
        </p:txBody>
      </p:sp>
      <p:sp>
        <p:nvSpPr>
          <p:cNvPr id="1269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69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97650" indent="-297650" defTabSz="931774">
              <a:defRPr/>
            </a:pPr>
            <a:r>
              <a:rPr lang="en-US" altLang="en-US" dirty="0"/>
              <a:t>Most eukaryotic cell division consists of </a:t>
            </a:r>
            <a:r>
              <a:rPr lang="en-US" altLang="en-US" b="1" dirty="0"/>
              <a:t>mitosis</a:t>
            </a:r>
            <a:r>
              <a:rPr lang="en-US" altLang="en-US" dirty="0"/>
              <a:t>, the division of the genetic material in the nucleus and  </a:t>
            </a:r>
            <a:r>
              <a:rPr lang="en-US" altLang="en-US" b="1" dirty="0"/>
              <a:t>Cytokinesis</a:t>
            </a:r>
            <a:r>
              <a:rPr lang="en-US" altLang="en-US" dirty="0"/>
              <a:t>, the division of the cytoplasm.</a:t>
            </a:r>
          </a:p>
          <a:p>
            <a:pPr marL="297650" indent="-297650"/>
            <a:endParaRPr lang="en-US" altLang="en-US" dirty="0"/>
          </a:p>
          <a:p>
            <a:pPr marL="297650" indent="-297650"/>
            <a:r>
              <a:rPr lang="en-US" altLang="en-US" dirty="0"/>
              <a:t>The cell cycle consists of</a:t>
            </a:r>
          </a:p>
          <a:p>
            <a:pPr marL="763537" lvl="1" indent="-284709">
              <a:spcBef>
                <a:spcPct val="18000"/>
              </a:spcBef>
            </a:pPr>
            <a:r>
              <a:rPr lang="en-US" altLang="en-US" b="1" dirty="0"/>
              <a:t>Mitotic </a:t>
            </a:r>
            <a:r>
              <a:rPr lang="en-US" altLang="en-US" dirty="0"/>
              <a:t>(</a:t>
            </a:r>
            <a:r>
              <a:rPr lang="en-US" altLang="en-US" b="1" dirty="0"/>
              <a:t>M</a:t>
            </a:r>
            <a:r>
              <a:rPr lang="en-US" altLang="en-US" dirty="0"/>
              <a:t>)</a:t>
            </a:r>
            <a:r>
              <a:rPr lang="en-US" altLang="en-US" b="1" dirty="0"/>
              <a:t> phase</a:t>
            </a:r>
            <a:r>
              <a:rPr lang="en-US" altLang="en-US" dirty="0"/>
              <a:t>, including mitosis and cytokinesis</a:t>
            </a:r>
          </a:p>
          <a:p>
            <a:pPr marL="763537" lvl="1" indent="-284709">
              <a:spcBef>
                <a:spcPct val="18000"/>
              </a:spcBef>
            </a:pPr>
            <a:r>
              <a:rPr lang="en-US" altLang="en-US" b="1" dirty="0"/>
              <a:t>Interphase</a:t>
            </a:r>
            <a:r>
              <a:rPr lang="en-US" altLang="en-US" dirty="0"/>
              <a:t>, including cell growth and copying of chromosomes in preparation for cell division</a:t>
            </a:r>
          </a:p>
          <a:p>
            <a:pPr marL="297650" indent="-297650"/>
            <a:r>
              <a:rPr lang="en-US" altLang="en-US" dirty="0"/>
              <a:t>Interphase (about 90% of the cell cycle) can be divided into </a:t>
            </a:r>
            <a:r>
              <a:rPr lang="en-US" altLang="en-US" dirty="0" err="1"/>
              <a:t>subphases</a:t>
            </a:r>
            <a:r>
              <a:rPr lang="en-US" altLang="en-US" dirty="0"/>
              <a:t>	</a:t>
            </a:r>
          </a:p>
          <a:p>
            <a:pPr marL="763537" lvl="1" indent="-271767">
              <a:spcBef>
                <a:spcPct val="18000"/>
              </a:spcBef>
            </a:pPr>
            <a:r>
              <a:rPr lang="en-US" altLang="en-US" b="1" dirty="0"/>
              <a:t>G</a:t>
            </a:r>
            <a:r>
              <a:rPr lang="en-US" altLang="en-US" b="1" baseline="-25000" dirty="0"/>
              <a:t>1</a:t>
            </a:r>
            <a:r>
              <a:rPr lang="en-US" altLang="en-US" b="1" dirty="0"/>
              <a:t> phase </a:t>
            </a:r>
            <a:r>
              <a:rPr lang="en-US" altLang="en-US" dirty="0"/>
              <a:t>(</a:t>
            </a:r>
            <a:r>
              <a:rPr lang="ja-JP" altLang="en-US" dirty="0">
                <a:ea typeface="ＭＳ Ｐゴシック" pitchFamily="84" charset="-128"/>
              </a:rPr>
              <a:t>“</a:t>
            </a:r>
            <a:r>
              <a:rPr lang="en-US" altLang="ja-JP" dirty="0">
                <a:ea typeface="ＭＳ Ｐゴシック" pitchFamily="84" charset="-128"/>
              </a:rPr>
              <a:t>first gap</a:t>
            </a:r>
            <a:r>
              <a:rPr lang="ja-JP" altLang="en-US" dirty="0">
                <a:ea typeface="ＭＳ Ｐゴシック" pitchFamily="84" charset="-128"/>
              </a:rPr>
              <a:t>”</a:t>
            </a:r>
            <a:r>
              <a:rPr lang="en-US" altLang="ja-JP" dirty="0">
                <a:ea typeface="ＭＳ Ｐゴシック" pitchFamily="84" charset="-128"/>
              </a:rPr>
              <a:t>)</a:t>
            </a:r>
          </a:p>
          <a:p>
            <a:pPr marL="763537" lvl="1" indent="-271767">
              <a:spcBef>
                <a:spcPct val="18000"/>
              </a:spcBef>
            </a:pPr>
            <a:r>
              <a:rPr lang="en-US" altLang="en-US" b="1" dirty="0"/>
              <a:t>S phase </a:t>
            </a:r>
            <a:r>
              <a:rPr lang="en-US" altLang="en-US" dirty="0"/>
              <a:t>(</a:t>
            </a:r>
            <a:r>
              <a:rPr lang="ja-JP" altLang="en-US" dirty="0">
                <a:ea typeface="ＭＳ Ｐゴシック" pitchFamily="84" charset="-128"/>
              </a:rPr>
              <a:t>“</a:t>
            </a:r>
            <a:r>
              <a:rPr lang="en-US" altLang="ja-JP" dirty="0">
                <a:ea typeface="ＭＳ Ｐゴシック" pitchFamily="84" charset="-128"/>
              </a:rPr>
              <a:t>synthesis</a:t>
            </a:r>
            <a:r>
              <a:rPr lang="ja-JP" altLang="en-US" dirty="0">
                <a:ea typeface="ＭＳ Ｐゴシック" pitchFamily="84" charset="-128"/>
              </a:rPr>
              <a:t>”</a:t>
            </a:r>
            <a:r>
              <a:rPr lang="en-US" altLang="ja-JP" dirty="0">
                <a:ea typeface="ＭＳ Ｐゴシック" pitchFamily="84" charset="-128"/>
              </a:rPr>
              <a:t>)</a:t>
            </a:r>
          </a:p>
          <a:p>
            <a:pPr marL="763537" lvl="1" indent="-271767">
              <a:spcBef>
                <a:spcPct val="18000"/>
              </a:spcBef>
            </a:pPr>
            <a:r>
              <a:rPr lang="en-US" altLang="en-US" b="1" dirty="0"/>
              <a:t>G</a:t>
            </a:r>
            <a:r>
              <a:rPr lang="en-US" altLang="en-US" b="1" baseline="-25000" dirty="0"/>
              <a:t>2</a:t>
            </a:r>
            <a:r>
              <a:rPr lang="en-US" altLang="en-US" b="1" dirty="0"/>
              <a:t> phase </a:t>
            </a:r>
            <a:r>
              <a:rPr lang="en-US" altLang="en-US" dirty="0"/>
              <a:t>(</a:t>
            </a:r>
            <a:r>
              <a:rPr lang="ja-JP" altLang="en-US" dirty="0">
                <a:ea typeface="ＭＳ Ｐゴシック" pitchFamily="84" charset="-128"/>
              </a:rPr>
              <a:t>“</a:t>
            </a:r>
            <a:r>
              <a:rPr lang="en-US" altLang="ja-JP" dirty="0">
                <a:ea typeface="ＭＳ Ｐゴシック" pitchFamily="84" charset="-128"/>
              </a:rPr>
              <a:t>second gap</a:t>
            </a:r>
            <a:r>
              <a:rPr lang="ja-JP" altLang="en-US" dirty="0">
                <a:ea typeface="ＭＳ Ｐゴシック" pitchFamily="84" charset="-128"/>
              </a:rPr>
              <a:t>”</a:t>
            </a:r>
            <a:r>
              <a:rPr lang="en-US" altLang="ja-JP" dirty="0">
                <a:ea typeface="ＭＳ Ｐゴシック" pitchFamily="84" charset="-128"/>
              </a:rPr>
              <a:t>)</a:t>
            </a:r>
          </a:p>
          <a:p>
            <a:pPr marL="297650" indent="-297650"/>
            <a:r>
              <a:rPr lang="en-US" altLang="en-US" dirty="0"/>
              <a:t>The cell grows during all three phases, but chromosomes are duplicated only during the </a:t>
            </a:r>
            <a:br>
              <a:rPr lang="en-US" altLang="en-US" dirty="0"/>
            </a:br>
            <a:r>
              <a:rPr lang="en-US" altLang="en-US" dirty="0"/>
              <a:t>S phase </a:t>
            </a:r>
          </a:p>
          <a:p>
            <a:pPr marL="763537" lvl="1" indent="-284709">
              <a:spcBef>
                <a:spcPct val="1800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981-2589-4EB6-B7E0-585EE24C659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C0AC-611D-4B06-8DEB-6D8684B8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6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981-2589-4EB6-B7E0-585EE24C659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C0AC-611D-4B06-8DEB-6D8684B8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18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981-2589-4EB6-B7E0-585EE24C659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C0AC-611D-4B06-8DEB-6D8684B8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56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981-2589-4EB6-B7E0-585EE24C659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C0AC-611D-4B06-8DEB-6D8684B8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7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981-2589-4EB6-B7E0-585EE24C659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C0AC-611D-4B06-8DEB-6D8684B8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1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981-2589-4EB6-B7E0-585EE24C659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C0AC-611D-4B06-8DEB-6D8684B8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53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981-2589-4EB6-B7E0-585EE24C659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C0AC-611D-4B06-8DEB-6D8684B8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5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981-2589-4EB6-B7E0-585EE24C659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C0AC-611D-4B06-8DEB-6D8684B8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29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981-2589-4EB6-B7E0-585EE24C659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C0AC-611D-4B06-8DEB-6D8684B8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36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981-2589-4EB6-B7E0-585EE24C659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C0AC-611D-4B06-8DEB-6D8684B8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1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A1981-2589-4EB6-B7E0-585EE24C659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EC0AC-611D-4B06-8DEB-6D8684B8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3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A1981-2589-4EB6-B7E0-585EE24C659D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EC0AC-611D-4B06-8DEB-6D8684B818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4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hyperlink" Target="http://www.mediaresource.org/instruct.ht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lagCount" hidden="1">
            <a:hlinkClick r:id="rId4" action="ppaction://hlinkfile"/>
          </p:cNvPr>
          <p:cNvSpPr>
            <a:spLocks noChangeArrowheads="1"/>
          </p:cNvSpPr>
          <p:nvPr/>
        </p:nvSpPr>
        <p:spPr bwMode="auto">
          <a:xfrm>
            <a:off x="8255000" y="254000"/>
            <a:ext cx="381000" cy="3175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>
              <a:alpha val="25098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 sz="1400" b="1">
                <a:latin typeface="Tahoma" pitchFamily="84" charset="0"/>
              </a:rPr>
              <a:t>0</a:t>
            </a:r>
          </a:p>
        </p:txBody>
      </p:sp>
      <p:sp>
        <p:nvSpPr>
          <p:cNvPr id="4099" name="Text Box 8"/>
          <p:cNvSpPr txBox="1">
            <a:spLocks noChangeArrowheads="1"/>
          </p:cNvSpPr>
          <p:nvPr/>
        </p:nvSpPr>
        <p:spPr bwMode="auto">
          <a:xfrm>
            <a:off x="909638" y="1295400"/>
            <a:ext cx="823436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12000" dirty="0">
                <a:solidFill>
                  <a:srgbClr val="9D0016"/>
                </a:solidFill>
              </a:rPr>
              <a:t> Chapter 9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733800"/>
            <a:ext cx="3941763" cy="1319213"/>
          </a:xfrm>
        </p:spPr>
        <p:txBody>
          <a:bodyPr>
            <a:normAutofit/>
          </a:bodyPr>
          <a:lstStyle/>
          <a:p>
            <a:pPr marL="152400" indent="0" eaLnBrk="1" hangingPunct="1">
              <a:spcBef>
                <a:spcPct val="45000"/>
              </a:spcBef>
              <a:buFont typeface="Wingdings" pitchFamily="84" charset="2"/>
              <a:buNone/>
            </a:pPr>
            <a:r>
              <a:rPr lang="en-US" altLang="en-US" sz="4400" dirty="0">
                <a:solidFill>
                  <a:schemeClr val="tx1"/>
                </a:solidFill>
                <a:latin typeface="Times New Roman" pitchFamily="84" charset="0"/>
                <a:cs typeface="Times New Roman" pitchFamily="84" charset="0"/>
              </a:rPr>
              <a:t>Cell Cycle</a:t>
            </a:r>
            <a:endParaRPr lang="en-US" altLang="en-US" sz="4400" dirty="0">
              <a:solidFill>
                <a:schemeClr val="tx1"/>
              </a:solidFill>
              <a:latin typeface="Times New Roman" pitchFamily="84" charset="0"/>
              <a:ea typeface="ヒラギノ角ゴ Pro W3" pitchFamily="8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982628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5" descr="09_06CellCycle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43"/>
          <a:stretch>
            <a:fillRect/>
          </a:stretch>
        </p:blipFill>
        <p:spPr bwMode="auto">
          <a:xfrm>
            <a:off x="296863" y="455613"/>
            <a:ext cx="8548687" cy="578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52400" y="0"/>
            <a:ext cx="3091656" cy="56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3200" dirty="0">
                <a:latin typeface="Arial" charset="0"/>
              </a:rPr>
              <a:t>The Cell Cycle</a:t>
            </a:r>
          </a:p>
        </p:txBody>
      </p:sp>
      <p:sp>
        <p:nvSpPr>
          <p:cNvPr id="26628" name="Text Box 31"/>
          <p:cNvSpPr txBox="1">
            <a:spLocks noChangeArrowheads="1"/>
          </p:cNvSpPr>
          <p:nvPr/>
        </p:nvSpPr>
        <p:spPr bwMode="auto">
          <a:xfrm rot="-2497493">
            <a:off x="2651125" y="3700463"/>
            <a:ext cx="1458913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 dirty="0"/>
              <a:t>Cytokinesis</a:t>
            </a:r>
          </a:p>
        </p:txBody>
      </p:sp>
      <p:sp>
        <p:nvSpPr>
          <p:cNvPr id="26629" name="Text Box 31"/>
          <p:cNvSpPr txBox="1">
            <a:spLocks noChangeArrowheads="1"/>
          </p:cNvSpPr>
          <p:nvPr/>
        </p:nvSpPr>
        <p:spPr bwMode="auto">
          <a:xfrm rot="-3087533">
            <a:off x="3108325" y="3965576"/>
            <a:ext cx="8794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 dirty="0"/>
              <a:t>Mitosis</a:t>
            </a:r>
          </a:p>
        </p:txBody>
      </p:sp>
      <p:sp>
        <p:nvSpPr>
          <p:cNvPr id="26630" name="Text Box 31"/>
          <p:cNvSpPr txBox="1">
            <a:spLocks noChangeArrowheads="1"/>
          </p:cNvSpPr>
          <p:nvPr/>
        </p:nvSpPr>
        <p:spPr bwMode="auto">
          <a:xfrm>
            <a:off x="5110163" y="1974850"/>
            <a:ext cx="221138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2200" b="1" dirty="0"/>
              <a:t>S</a:t>
            </a:r>
          </a:p>
          <a:p>
            <a:pPr algn="ctr">
              <a:lnSpc>
                <a:spcPct val="95000"/>
              </a:lnSpc>
            </a:pPr>
            <a:r>
              <a:rPr lang="en-US" altLang="en-US" sz="2200" b="1" dirty="0"/>
              <a:t>(DNA synthesis)</a:t>
            </a:r>
          </a:p>
        </p:txBody>
      </p:sp>
      <p:sp>
        <p:nvSpPr>
          <p:cNvPr id="26631" name="Text Box 31"/>
          <p:cNvSpPr txBox="1">
            <a:spLocks noChangeArrowheads="1"/>
          </p:cNvSpPr>
          <p:nvPr/>
        </p:nvSpPr>
        <p:spPr bwMode="auto">
          <a:xfrm>
            <a:off x="3014663" y="2116138"/>
            <a:ext cx="4587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200" b="1" dirty="0"/>
              <a:t>G</a:t>
            </a:r>
            <a:r>
              <a:rPr lang="en-US" altLang="en-US" sz="2200" b="1" baseline="-25000" dirty="0"/>
              <a:t>1</a:t>
            </a:r>
            <a:endParaRPr lang="en-US" altLang="en-US" sz="2200" b="1" dirty="0"/>
          </a:p>
        </p:txBody>
      </p:sp>
      <p:sp>
        <p:nvSpPr>
          <p:cNvPr id="26632" name="Text Box 31"/>
          <p:cNvSpPr txBox="1">
            <a:spLocks noChangeArrowheads="1"/>
          </p:cNvSpPr>
          <p:nvPr/>
        </p:nvSpPr>
        <p:spPr bwMode="auto">
          <a:xfrm>
            <a:off x="5186363" y="3741738"/>
            <a:ext cx="4587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2200" b="1" dirty="0"/>
              <a:t>G</a:t>
            </a:r>
            <a:r>
              <a:rPr lang="en-US" altLang="en-US" sz="2200" b="1" baseline="-25000" dirty="0"/>
              <a:t>2</a:t>
            </a:r>
            <a:endParaRPr lang="en-US" altLang="en-US" sz="2200" b="1" dirty="0"/>
          </a:p>
        </p:txBody>
      </p:sp>
      <p:pic>
        <p:nvPicPr>
          <p:cNvPr id="26633" name="Picture 23" descr="09_06_interphas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613" y="566738"/>
            <a:ext cx="19351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4" name="Picture 24" descr="09_06_mitotic_M_phas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275" y="4310063"/>
            <a:ext cx="1577975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5110163" y="2657475"/>
            <a:ext cx="2211387" cy="0"/>
          </a:xfrm>
          <a:prstGeom prst="line">
            <a:avLst/>
          </a:prstGeom>
          <a:ln w="76200">
            <a:solidFill>
              <a:srgbClr val="99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89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29" grpId="0"/>
      <p:bldP spid="26630" grpId="0"/>
      <p:bldP spid="26631" grpId="0"/>
      <p:bldP spid="266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You Must Know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r>
              <a:rPr lang="en-US" dirty="0"/>
              <a:t>The structure of a duplicated chromosome.</a:t>
            </a:r>
          </a:p>
          <a:p>
            <a:endParaRPr lang="en-US" dirty="0"/>
          </a:p>
          <a:p>
            <a:r>
              <a:rPr lang="en-US" dirty="0"/>
              <a:t>The events that occur in the cell cycle (G</a:t>
            </a:r>
            <a:r>
              <a:rPr lang="en-US" baseline="-25000" dirty="0"/>
              <a:t>1</a:t>
            </a:r>
            <a:r>
              <a:rPr lang="en-US" dirty="0"/>
              <a:t>, S, and G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86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09_01ChromosomesCellDiv-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" y="284163"/>
            <a:ext cx="8385175" cy="628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377824" y="0"/>
            <a:ext cx="5718175" cy="28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l" eaLnBrk="1" hangingPunct="1"/>
            <a:r>
              <a:rPr lang="en-US" altLang="en-US" sz="1200" dirty="0">
                <a:latin typeface="Arial" charset="0"/>
              </a:rPr>
              <a:t>Figure 9.1 – Chromosomes during cell division</a:t>
            </a:r>
          </a:p>
        </p:txBody>
      </p:sp>
      <p:sp>
        <p:nvSpPr>
          <p:cNvPr id="2" name="Oval 1"/>
          <p:cNvSpPr/>
          <p:nvPr/>
        </p:nvSpPr>
        <p:spPr>
          <a:xfrm>
            <a:off x="377825" y="5181600"/>
            <a:ext cx="1295400" cy="9906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922712" y="4343400"/>
            <a:ext cx="1030288" cy="9906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953000" y="4838700"/>
            <a:ext cx="1143000" cy="838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8546" name="Picture 2" descr="http://www.nhm.ac.uk/resources-rx/images/1013/craticula_diatom_32299_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6832" y="284163"/>
            <a:ext cx="2133600" cy="108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48" name="Picture 4" descr="http://natalieyvonneeast.weebly.com/uploads/1/9/7/7/19771957/3074498_orig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0" r="37038"/>
          <a:stretch/>
        </p:blipFill>
        <p:spPr bwMode="auto">
          <a:xfrm>
            <a:off x="7144512" y="1752600"/>
            <a:ext cx="1950720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550" name="Picture 6" descr="Life Form Wound Healing Display w/3 Different Stages of Wounds - Click Image to Clos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561681"/>
            <a:ext cx="3197759" cy="223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226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io-rad.com/webroot/web/images/lsr/solutions/technologies/gene_expression/genomics/technology_detail/gxa14_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"/>
            <a:ext cx="8387576" cy="4647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698986"/>
            <a:ext cx="8229600" cy="17526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/>
              <a:t>Eukaryotic chromosomes consist of </a:t>
            </a:r>
            <a:r>
              <a:rPr lang="en-US" altLang="en-US" b="1" dirty="0"/>
              <a:t>chromatin</a:t>
            </a:r>
            <a:r>
              <a:rPr lang="en-US" altLang="en-US" dirty="0"/>
              <a:t>, a complex of DNA and protein.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20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0" y="228600"/>
            <a:ext cx="3581400" cy="4068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Every eukaryotic species has a characteristic number of chromosomes in each cell nucleus.</a:t>
            </a:r>
          </a:p>
          <a:p>
            <a:endParaRPr lang="en-US" dirty="0"/>
          </a:p>
        </p:txBody>
      </p:sp>
      <p:pic>
        <p:nvPicPr>
          <p:cNvPr id="1026" name="Picture 2" descr="http://summer2014biology.weebly.com/uploads/2/9/5/9/29598783/529156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93"/>
          <a:stretch/>
        </p:blipFill>
        <p:spPr bwMode="auto">
          <a:xfrm>
            <a:off x="4433996" y="4310282"/>
            <a:ext cx="4695588" cy="248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amsbio.com/images/featureareas/KSR%20Karyotyp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7" y="-94078"/>
            <a:ext cx="5638800" cy="440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118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" y="54864"/>
            <a:ext cx="4105656" cy="19263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b="1" dirty="0"/>
              <a:t>Somatic cells </a:t>
            </a:r>
            <a:r>
              <a:rPr lang="en-US" altLang="en-US" dirty="0"/>
              <a:t>(</a:t>
            </a:r>
            <a:r>
              <a:rPr lang="en-US" altLang="en-US" dirty="0" err="1"/>
              <a:t>nonreproductive</a:t>
            </a:r>
            <a:r>
              <a:rPr lang="en-US" altLang="en-US" dirty="0"/>
              <a:t> cells) have two sets of chromosomes. They are diploid.</a:t>
            </a:r>
          </a:p>
        </p:txBody>
      </p:sp>
      <p:pic>
        <p:nvPicPr>
          <p:cNvPr id="3074" name="Picture 2" descr="http://1.bp.blogspot.com/-9DfZ1uySbd0/T44yunQmMFI/AAAAAAAAC98/igZJ3yuIFzc/s320/karyotype%2Bbefore%2BDNA%2Breplication%2Bdiploi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4297907" cy="3839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495800" y="0"/>
            <a:ext cx="44958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en-US" b="1" dirty="0"/>
              <a:t>Gametes </a:t>
            </a:r>
            <a:r>
              <a:rPr lang="en-US" altLang="en-US" dirty="0"/>
              <a:t>(reproductive cells: sperm and eggs) have one set of chromosomes. They are haploid.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371740" y="0"/>
            <a:ext cx="0" cy="68580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6" name="Picture 4" descr="http://www.sciencegeek.net/Biology/review/graphics/Unit3/karyotyp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3581400" cy="535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6088559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2n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077200" y="5856238"/>
            <a:ext cx="106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1n</a:t>
            </a:r>
          </a:p>
        </p:txBody>
      </p:sp>
    </p:spTree>
    <p:extLst>
      <p:ext uri="{BB962C8B-B14F-4D97-AF65-F5344CB8AC3E}">
        <p14:creationId xmlns:p14="http://schemas.microsoft.com/office/powerpoint/2010/main" val="322328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dirty="0"/>
              <a:t>What has to happen to the DNA before a cell can divide?</a:t>
            </a:r>
          </a:p>
          <a:p>
            <a:pPr lvl="1"/>
            <a:r>
              <a:rPr lang="en-US" dirty="0"/>
              <a:t>The DNA needs to replicate.</a:t>
            </a:r>
          </a:p>
        </p:txBody>
      </p:sp>
      <p:pic>
        <p:nvPicPr>
          <p:cNvPr id="4" name="Picture 2" descr="http://summer2014biology.weebly.com/uploads/2/9/5/9/29598783/5291562_orig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151"/>
          <a:stretch/>
        </p:blipFill>
        <p:spPr bwMode="auto">
          <a:xfrm>
            <a:off x="2150044" y="3657600"/>
            <a:ext cx="4695588" cy="2288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268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0" y="0"/>
            <a:ext cx="6019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l" eaLnBrk="1" hangingPunct="1"/>
            <a:r>
              <a:rPr lang="en-US" altLang="en-US" sz="2800" dirty="0">
                <a:latin typeface="Arial" charset="0"/>
              </a:rPr>
              <a:t>One Replicated Chromosome</a:t>
            </a:r>
          </a:p>
        </p:txBody>
      </p:sp>
      <p:sp>
        <p:nvSpPr>
          <p:cNvPr id="17414" name="Line 29"/>
          <p:cNvSpPr>
            <a:spLocks noChangeShapeType="1"/>
          </p:cNvSpPr>
          <p:nvPr/>
        </p:nvSpPr>
        <p:spPr bwMode="auto">
          <a:xfrm>
            <a:off x="7778750" y="4214813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6" name="Line 31"/>
          <p:cNvSpPr>
            <a:spLocks noChangeShapeType="1"/>
          </p:cNvSpPr>
          <p:nvPr/>
        </p:nvSpPr>
        <p:spPr bwMode="auto">
          <a:xfrm>
            <a:off x="7040563" y="4214813"/>
            <a:ext cx="0" cy="139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33"/>
          <p:cNvSpPr>
            <a:spLocks noChangeShapeType="1"/>
          </p:cNvSpPr>
          <p:nvPr/>
        </p:nvSpPr>
        <p:spPr bwMode="auto">
          <a:xfrm>
            <a:off x="4859338" y="3365500"/>
            <a:ext cx="80962" cy="944563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9" name="Line 34"/>
          <p:cNvSpPr>
            <a:spLocks noChangeShapeType="1"/>
          </p:cNvSpPr>
          <p:nvPr/>
        </p:nvSpPr>
        <p:spPr bwMode="auto">
          <a:xfrm flipH="1">
            <a:off x="2479675" y="2651125"/>
            <a:ext cx="793750" cy="4445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Line 35"/>
          <p:cNvSpPr>
            <a:spLocks noChangeShapeType="1"/>
          </p:cNvSpPr>
          <p:nvPr/>
        </p:nvSpPr>
        <p:spPr bwMode="auto">
          <a:xfrm flipH="1" flipV="1">
            <a:off x="2476500" y="3095625"/>
            <a:ext cx="628650" cy="279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992759" y="2116137"/>
            <a:ext cx="6810375" cy="2498725"/>
            <a:chOff x="1166813" y="2097088"/>
            <a:chExt cx="6810375" cy="2498725"/>
          </a:xfrm>
        </p:grpSpPr>
        <p:pic>
          <p:nvPicPr>
            <p:cNvPr id="17410" name="Picture 36" descr="09_04CondensedChromosome-U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198"/>
            <a:stretch>
              <a:fillRect/>
            </a:stretch>
          </p:blipFill>
          <p:spPr bwMode="auto">
            <a:xfrm>
              <a:off x="1166813" y="2097088"/>
              <a:ext cx="6810375" cy="2498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2" name="Text Box 31"/>
            <p:cNvSpPr txBox="1">
              <a:spLocks noChangeArrowheads="1"/>
            </p:cNvSpPr>
            <p:nvPr/>
          </p:nvSpPr>
          <p:spPr bwMode="auto">
            <a:xfrm>
              <a:off x="4314825" y="4270375"/>
              <a:ext cx="1350963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Centromere</a:t>
              </a:r>
            </a:p>
          </p:txBody>
        </p:sp>
        <p:sp>
          <p:nvSpPr>
            <p:cNvPr id="17413" name="Text Box 31"/>
            <p:cNvSpPr txBox="1">
              <a:spLocks noChangeArrowheads="1"/>
            </p:cNvSpPr>
            <p:nvPr/>
          </p:nvSpPr>
          <p:spPr bwMode="auto">
            <a:xfrm>
              <a:off x="7051675" y="4319588"/>
              <a:ext cx="803275" cy="2714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0.5 </a:t>
              </a:r>
              <a:r>
                <a:rPr lang="en-US" altLang="en-US" sz="1800" b="1">
                  <a:sym typeface="Symbol" pitchFamily="84" charset="2"/>
                </a:rPr>
                <a:t></a:t>
              </a:r>
              <a:r>
                <a:rPr lang="en-US" altLang="en-US" sz="1800" b="1"/>
                <a:t>m</a:t>
              </a:r>
            </a:p>
          </p:txBody>
        </p:sp>
        <p:sp>
          <p:nvSpPr>
            <p:cNvPr id="17415" name="Line 30"/>
            <p:cNvSpPr>
              <a:spLocks noChangeShapeType="1"/>
            </p:cNvSpPr>
            <p:nvPr/>
          </p:nvSpPr>
          <p:spPr bwMode="auto">
            <a:xfrm flipH="1">
              <a:off x="7037388" y="4281488"/>
              <a:ext cx="7429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7" name="Text Box 31"/>
            <p:cNvSpPr txBox="1">
              <a:spLocks noChangeArrowheads="1"/>
            </p:cNvSpPr>
            <p:nvPr/>
          </p:nvSpPr>
          <p:spPr bwMode="auto">
            <a:xfrm>
              <a:off x="1203325" y="2703513"/>
              <a:ext cx="1254125" cy="547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Sister</a:t>
              </a:r>
            </a:p>
            <a:p>
              <a:pPr>
                <a:lnSpc>
                  <a:spcPct val="95000"/>
                </a:lnSpc>
              </a:pPr>
              <a:r>
                <a:rPr lang="en-US" altLang="en-US" sz="1800" b="1"/>
                <a:t>chromatids</a:t>
              </a:r>
            </a:p>
          </p:txBody>
        </p:sp>
        <p:sp>
          <p:nvSpPr>
            <p:cNvPr id="17421" name="Line 37"/>
            <p:cNvSpPr>
              <a:spLocks noChangeShapeType="1"/>
            </p:cNvSpPr>
            <p:nvPr/>
          </p:nvSpPr>
          <p:spPr bwMode="auto">
            <a:xfrm>
              <a:off x="4859338" y="3365500"/>
              <a:ext cx="80962" cy="94456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Line 38"/>
            <p:cNvSpPr>
              <a:spLocks noChangeShapeType="1"/>
            </p:cNvSpPr>
            <p:nvPr/>
          </p:nvSpPr>
          <p:spPr bwMode="auto">
            <a:xfrm flipH="1">
              <a:off x="2479675" y="2651125"/>
              <a:ext cx="793750" cy="444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Line 39"/>
            <p:cNvSpPr>
              <a:spLocks noChangeShapeType="1"/>
            </p:cNvSpPr>
            <p:nvPr/>
          </p:nvSpPr>
          <p:spPr bwMode="auto">
            <a:xfrm flipH="1" flipV="1">
              <a:off x="2476500" y="3095625"/>
              <a:ext cx="628650" cy="279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Oval 2"/>
          <p:cNvSpPr/>
          <p:nvPr/>
        </p:nvSpPr>
        <p:spPr>
          <a:xfrm>
            <a:off x="2479675" y="2074069"/>
            <a:ext cx="5397500" cy="1021556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516251" y="3095625"/>
            <a:ext cx="5397500" cy="1047398"/>
          </a:xfrm>
          <a:prstGeom prst="ellipse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6350"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6920F3B-D778-4E4A-9204-7CE4FFC959D6}"/>
              </a:ext>
            </a:extLst>
          </p:cNvPr>
          <p:cNvSpPr txBox="1"/>
          <p:nvPr/>
        </p:nvSpPr>
        <p:spPr>
          <a:xfrm>
            <a:off x="0" y="4686652"/>
            <a:ext cx="10439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Sister chromatids are identical copies of each other.</a:t>
            </a:r>
          </a:p>
        </p:txBody>
      </p:sp>
    </p:spTree>
    <p:extLst>
      <p:ext uri="{BB962C8B-B14F-4D97-AF65-F5344CB8AC3E}">
        <p14:creationId xmlns:p14="http://schemas.microsoft.com/office/powerpoint/2010/main" val="409739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8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14" descr="09_05ChromoDupliDist_1-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79"/>
          <a:stretch>
            <a:fillRect/>
          </a:stretch>
        </p:blipFill>
        <p:spPr bwMode="auto">
          <a:xfrm>
            <a:off x="351631" y="38894"/>
            <a:ext cx="5078413" cy="636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31"/>
          <p:cNvSpPr txBox="1">
            <a:spLocks noChangeArrowheads="1"/>
          </p:cNvSpPr>
          <p:nvPr/>
        </p:nvSpPr>
        <p:spPr bwMode="auto">
          <a:xfrm>
            <a:off x="2869406" y="686594"/>
            <a:ext cx="135096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/>
              <a:t>Centromere</a:t>
            </a:r>
          </a:p>
        </p:txBody>
      </p:sp>
      <p:sp>
        <p:nvSpPr>
          <p:cNvPr id="19461" name="Text Box 31"/>
          <p:cNvSpPr txBox="1">
            <a:spLocks noChangeArrowheads="1"/>
          </p:cNvSpPr>
          <p:nvPr/>
        </p:nvSpPr>
        <p:spPr bwMode="auto">
          <a:xfrm>
            <a:off x="3672681" y="48419"/>
            <a:ext cx="17430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US" altLang="en-US" sz="1800" b="1"/>
              <a:t>Chromosomal</a:t>
            </a:r>
          </a:p>
          <a:p>
            <a:pPr algn="ctr">
              <a:lnSpc>
                <a:spcPct val="95000"/>
              </a:lnSpc>
            </a:pPr>
            <a:r>
              <a:rPr lang="en-US" altLang="en-US" sz="1800" b="1"/>
              <a:t>DNA molecules</a:t>
            </a:r>
          </a:p>
        </p:txBody>
      </p:sp>
      <p:sp>
        <p:nvSpPr>
          <p:cNvPr id="19462" name="Text Box 31"/>
          <p:cNvSpPr txBox="1">
            <a:spLocks noChangeArrowheads="1"/>
          </p:cNvSpPr>
          <p:nvPr/>
        </p:nvSpPr>
        <p:spPr bwMode="auto">
          <a:xfrm>
            <a:off x="1537494" y="291307"/>
            <a:ext cx="1614487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/>
              <a:t>Chromosomes</a:t>
            </a:r>
          </a:p>
        </p:txBody>
      </p:sp>
      <p:sp>
        <p:nvSpPr>
          <p:cNvPr id="19463" name="Text Box 31"/>
          <p:cNvSpPr txBox="1">
            <a:spLocks noChangeArrowheads="1"/>
          </p:cNvSpPr>
          <p:nvPr/>
        </p:nvSpPr>
        <p:spPr bwMode="auto">
          <a:xfrm>
            <a:off x="2870994" y="1724819"/>
            <a:ext cx="1584325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800" b="1"/>
              <a:t>Chromosome</a:t>
            </a:r>
          </a:p>
          <a:p>
            <a:r>
              <a:rPr lang="en-US" altLang="en-US" sz="1800" b="1"/>
              <a:t>arm</a:t>
            </a:r>
          </a:p>
        </p:txBody>
      </p:sp>
      <p:sp>
        <p:nvSpPr>
          <p:cNvPr id="19464" name="Line 100"/>
          <p:cNvSpPr>
            <a:spLocks noChangeShapeType="1"/>
          </p:cNvSpPr>
          <p:nvPr/>
        </p:nvSpPr>
        <p:spPr bwMode="auto">
          <a:xfrm flipV="1">
            <a:off x="2378869" y="842169"/>
            <a:ext cx="461962" cy="3381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Line 101"/>
          <p:cNvSpPr>
            <a:spLocks noChangeShapeType="1"/>
          </p:cNvSpPr>
          <p:nvPr/>
        </p:nvSpPr>
        <p:spPr bwMode="auto">
          <a:xfrm>
            <a:off x="2591594" y="1472407"/>
            <a:ext cx="266700" cy="33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AutoShape 102"/>
          <p:cNvSpPr>
            <a:spLocks/>
          </p:cNvSpPr>
          <p:nvPr/>
        </p:nvSpPr>
        <p:spPr bwMode="auto">
          <a:xfrm>
            <a:off x="2440781" y="1215232"/>
            <a:ext cx="169863" cy="498475"/>
          </a:xfrm>
          <a:prstGeom prst="rightBrace">
            <a:avLst>
              <a:gd name="adj1" fmla="val 2445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n-US" altLang="en-US" b="1">
              <a:latin typeface="Times" pitchFamily="84" charset="0"/>
            </a:endParaRPr>
          </a:p>
        </p:txBody>
      </p:sp>
      <p:grpSp>
        <p:nvGrpSpPr>
          <p:cNvPr id="19467" name="Group 105"/>
          <p:cNvGrpSpPr>
            <a:grpSpLocks/>
          </p:cNvGrpSpPr>
          <p:nvPr/>
        </p:nvGrpSpPr>
        <p:grpSpPr bwMode="auto">
          <a:xfrm>
            <a:off x="397669" y="704057"/>
            <a:ext cx="265112" cy="268287"/>
            <a:chOff x="1309" y="505"/>
            <a:chExt cx="167" cy="169"/>
          </a:xfrm>
        </p:grpSpPr>
        <p:sp>
          <p:nvSpPr>
            <p:cNvPr id="19468" name="Oval 106"/>
            <p:cNvSpPr>
              <a:spLocks noChangeArrowheads="1"/>
            </p:cNvSpPr>
            <p:nvPr/>
          </p:nvSpPr>
          <p:spPr bwMode="auto">
            <a:xfrm>
              <a:off x="1309" y="507"/>
              <a:ext cx="167" cy="167"/>
            </a:xfrm>
            <a:prstGeom prst="ellipse">
              <a:avLst/>
            </a:prstGeom>
            <a:solidFill>
              <a:srgbClr val="0093C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endParaRPr lang="en-US" altLang="en-US" b="1">
                <a:latin typeface="Times" pitchFamily="84" charset="0"/>
              </a:endParaRPr>
            </a:p>
          </p:txBody>
        </p:sp>
        <p:sp>
          <p:nvSpPr>
            <p:cNvPr id="19469" name="Text Box 31"/>
            <p:cNvSpPr txBox="1">
              <a:spLocks noChangeArrowheads="1"/>
            </p:cNvSpPr>
            <p:nvPr/>
          </p:nvSpPr>
          <p:spPr bwMode="auto">
            <a:xfrm>
              <a:off x="1351" y="505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51631" y="1724819"/>
            <a:ext cx="5078413" cy="4632325"/>
            <a:chOff x="2032000" y="1822450"/>
            <a:chExt cx="5078413" cy="4632325"/>
          </a:xfrm>
        </p:grpSpPr>
        <p:pic>
          <p:nvPicPr>
            <p:cNvPr id="15" name="Picture 25" descr="09_05ChromoDupliDist_2-U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9606" b="4049"/>
            <a:stretch/>
          </p:blipFill>
          <p:spPr bwMode="auto">
            <a:xfrm>
              <a:off x="2032000" y="2085975"/>
              <a:ext cx="5078413" cy="4368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 Box 31"/>
            <p:cNvSpPr txBox="1">
              <a:spLocks noChangeArrowheads="1"/>
            </p:cNvSpPr>
            <p:nvPr/>
          </p:nvSpPr>
          <p:spPr bwMode="auto">
            <a:xfrm>
              <a:off x="4649788" y="3905250"/>
              <a:ext cx="1254125" cy="547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/>
                <a:t>Sister</a:t>
              </a:r>
            </a:p>
            <a:p>
              <a:pPr>
                <a:lnSpc>
                  <a:spcPct val="95000"/>
                </a:lnSpc>
              </a:pPr>
              <a:r>
                <a:rPr lang="en-US" altLang="en-US" sz="1800" b="1"/>
                <a:t>chromatids</a:t>
              </a:r>
            </a:p>
          </p:txBody>
        </p:sp>
        <p:sp>
          <p:nvSpPr>
            <p:cNvPr id="17" name="Text Box 31"/>
            <p:cNvSpPr txBox="1">
              <a:spLocks noChangeArrowheads="1"/>
            </p:cNvSpPr>
            <p:nvPr/>
          </p:nvSpPr>
          <p:spPr bwMode="auto">
            <a:xfrm>
              <a:off x="4551363" y="1822450"/>
              <a:ext cx="1584325" cy="527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 dirty="0"/>
                <a:t>Chromosome</a:t>
              </a:r>
            </a:p>
            <a:p>
              <a:r>
                <a:rPr lang="en-US" altLang="en-US" sz="1800" b="1" dirty="0"/>
                <a:t>arm</a:t>
              </a:r>
            </a:p>
          </p:txBody>
        </p:sp>
        <p:sp>
          <p:nvSpPr>
            <p:cNvPr id="18" name="Text Box 31"/>
            <p:cNvSpPr txBox="1">
              <a:spLocks noChangeArrowheads="1"/>
            </p:cNvSpPr>
            <p:nvPr/>
          </p:nvSpPr>
          <p:spPr bwMode="auto">
            <a:xfrm>
              <a:off x="4170363" y="2465388"/>
              <a:ext cx="2805112" cy="273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r>
                <a:rPr lang="en-US" altLang="en-US" sz="1800" b="1"/>
                <a:t>Chromosome duplication</a:t>
              </a:r>
            </a:p>
          </p:txBody>
        </p:sp>
        <p:sp>
          <p:nvSpPr>
            <p:cNvPr id="19" name="Line 14"/>
            <p:cNvSpPr>
              <a:spLocks noChangeShapeType="1"/>
            </p:cNvSpPr>
            <p:nvPr/>
          </p:nvSpPr>
          <p:spPr bwMode="auto">
            <a:xfrm>
              <a:off x="4084638" y="4021138"/>
              <a:ext cx="533400" cy="2762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5"/>
            <p:cNvSpPr>
              <a:spLocks noChangeShapeType="1"/>
            </p:cNvSpPr>
            <p:nvPr/>
          </p:nvSpPr>
          <p:spPr bwMode="auto">
            <a:xfrm>
              <a:off x="3970338" y="4043363"/>
              <a:ext cx="6524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22"/>
            <p:cNvGrpSpPr>
              <a:grpSpLocks/>
            </p:cNvGrpSpPr>
            <p:nvPr/>
          </p:nvGrpSpPr>
          <p:grpSpPr bwMode="auto">
            <a:xfrm>
              <a:off x="2078038" y="3087688"/>
              <a:ext cx="265112" cy="268287"/>
              <a:chOff x="1309" y="505"/>
              <a:chExt cx="167" cy="169"/>
            </a:xfrm>
          </p:grpSpPr>
          <p:sp>
            <p:nvSpPr>
              <p:cNvPr id="22" name="Oval 23"/>
              <p:cNvSpPr>
                <a:spLocks noChangeArrowheads="1"/>
              </p:cNvSpPr>
              <p:nvPr/>
            </p:nvSpPr>
            <p:spPr bwMode="auto">
              <a:xfrm>
                <a:off x="1309" y="507"/>
                <a:ext cx="167" cy="167"/>
              </a:xfrm>
              <a:prstGeom prst="ellipse">
                <a:avLst/>
              </a:prstGeom>
              <a:solidFill>
                <a:srgbClr val="0093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en-US" b="1">
                  <a:latin typeface="Times" pitchFamily="84" charset="0"/>
                </a:endParaRPr>
              </a:p>
            </p:txBody>
          </p:sp>
          <p:sp>
            <p:nvSpPr>
              <p:cNvPr id="23" name="Text Box 31"/>
              <p:cNvSpPr txBox="1">
                <a:spLocks noChangeArrowheads="1"/>
              </p:cNvSpPr>
              <p:nvPr/>
            </p:nvSpPr>
            <p:spPr bwMode="auto">
              <a:xfrm>
                <a:off x="1351" y="505"/>
                <a:ext cx="8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>
                    <a:solidFill>
                      <a:schemeClr val="bg1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351631" y="4355306"/>
            <a:ext cx="5078413" cy="2103437"/>
            <a:chOff x="2032000" y="4452937"/>
            <a:chExt cx="5078413" cy="2103437"/>
          </a:xfrm>
        </p:grpSpPr>
        <p:pic>
          <p:nvPicPr>
            <p:cNvPr id="25" name="Picture 26" descr="09_05ChromoDupliDist_3-U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550" b="2507"/>
            <a:stretch/>
          </p:blipFill>
          <p:spPr bwMode="auto">
            <a:xfrm>
              <a:off x="2032000" y="4452937"/>
              <a:ext cx="5078413" cy="2103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 Box 31"/>
            <p:cNvSpPr txBox="1">
              <a:spLocks noChangeArrowheads="1"/>
            </p:cNvSpPr>
            <p:nvPr/>
          </p:nvSpPr>
          <p:spPr bwMode="auto">
            <a:xfrm>
              <a:off x="4721225" y="4664075"/>
              <a:ext cx="2162175" cy="536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>
                <a:lnSpc>
                  <a:spcPct val="95000"/>
                </a:lnSpc>
              </a:pPr>
              <a:r>
                <a:rPr lang="en-US" altLang="en-US" sz="1800" b="1" dirty="0"/>
                <a:t>Separation of sister</a:t>
              </a:r>
            </a:p>
            <a:p>
              <a:pPr>
                <a:lnSpc>
                  <a:spcPct val="95000"/>
                </a:lnSpc>
              </a:pPr>
              <a:r>
                <a:rPr lang="en-US" altLang="en-US" sz="1800" b="1" dirty="0"/>
                <a:t>chromatids</a:t>
              </a:r>
            </a:p>
          </p:txBody>
        </p:sp>
        <p:grpSp>
          <p:nvGrpSpPr>
            <p:cNvPr id="27" name="Group 20"/>
            <p:cNvGrpSpPr>
              <a:grpSpLocks/>
            </p:cNvGrpSpPr>
            <p:nvPr/>
          </p:nvGrpSpPr>
          <p:grpSpPr bwMode="auto">
            <a:xfrm>
              <a:off x="2078038" y="5367338"/>
              <a:ext cx="265112" cy="268287"/>
              <a:chOff x="1309" y="505"/>
              <a:chExt cx="167" cy="169"/>
            </a:xfrm>
          </p:grpSpPr>
          <p:sp>
            <p:nvSpPr>
              <p:cNvPr id="28" name="Oval 21"/>
              <p:cNvSpPr>
                <a:spLocks noChangeArrowheads="1"/>
              </p:cNvSpPr>
              <p:nvPr/>
            </p:nvSpPr>
            <p:spPr bwMode="auto">
              <a:xfrm>
                <a:off x="1309" y="507"/>
                <a:ext cx="167" cy="167"/>
              </a:xfrm>
              <a:prstGeom prst="ellipse">
                <a:avLst/>
              </a:prstGeom>
              <a:solidFill>
                <a:srgbClr val="0093C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endParaRPr lang="en-US" altLang="en-US" b="1">
                  <a:latin typeface="Times" pitchFamily="84" charset="0"/>
                </a:endParaRPr>
              </a:p>
            </p:txBody>
          </p:sp>
          <p:sp>
            <p:nvSpPr>
              <p:cNvPr id="29" name="Text Box 31"/>
              <p:cNvSpPr txBox="1">
                <a:spLocks noChangeArrowheads="1"/>
              </p:cNvSpPr>
              <p:nvPr/>
            </p:nvSpPr>
            <p:spPr bwMode="auto">
              <a:xfrm>
                <a:off x="1351" y="505"/>
                <a:ext cx="87" cy="1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r>
                  <a:rPr lang="en-US" altLang="en-US" sz="1800" b="1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7239000" y="784225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19800" y="707232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90000"/>
                </a:solidFill>
              </a:rPr>
              <a:t>One chromosome and one DNA molecule.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91200" y="3160725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90000"/>
                </a:solidFill>
              </a:rPr>
              <a:t>One chromosome and two DNA molecules. 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37504" y="5294167"/>
            <a:ext cx="2977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990000"/>
                </a:solidFill>
              </a:rPr>
              <a:t>Two chromosomes and two DNA molecules. </a:t>
            </a:r>
          </a:p>
        </p:txBody>
      </p:sp>
    </p:spTree>
    <p:extLst>
      <p:ext uri="{BB962C8B-B14F-4D97-AF65-F5344CB8AC3E}">
        <p14:creationId xmlns:p14="http://schemas.microsoft.com/office/powerpoint/2010/main" val="362324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8" grpId="0"/>
      <p:bldP spid="3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BTEXT" val="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495</Words>
  <Application>Microsoft Office PowerPoint</Application>
  <PresentationFormat>On-screen Show (4:3)</PresentationFormat>
  <Paragraphs>74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Tahoma</vt:lpstr>
      <vt:lpstr>Times</vt:lpstr>
      <vt:lpstr>Times New Roman</vt:lpstr>
      <vt:lpstr>Wingdings</vt:lpstr>
      <vt:lpstr>Office Theme</vt:lpstr>
      <vt:lpstr>PowerPoint Presentation</vt:lpstr>
      <vt:lpstr>You Must Know </vt:lpstr>
      <vt:lpstr>Figure 9.1 – Chromosomes during cell division</vt:lpstr>
      <vt:lpstr>PowerPoint Presentation</vt:lpstr>
      <vt:lpstr>PowerPoint Presentation</vt:lpstr>
      <vt:lpstr>PowerPoint Presentation</vt:lpstr>
      <vt:lpstr>PowerPoint Presentation</vt:lpstr>
      <vt:lpstr>One Replicated Chromosome</vt:lpstr>
      <vt:lpstr>PowerPoint Presentation</vt:lpstr>
      <vt:lpstr>The Cell Cycle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95</cp:revision>
  <cp:lastPrinted>2019-11-20T19:53:14Z</cp:lastPrinted>
  <dcterms:created xsi:type="dcterms:W3CDTF">2014-11-30T15:21:48Z</dcterms:created>
  <dcterms:modified xsi:type="dcterms:W3CDTF">2019-11-21T13:18:50Z</dcterms:modified>
</cp:coreProperties>
</file>