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5" r:id="rId3"/>
    <p:sldId id="258" r:id="rId4"/>
    <p:sldId id="286" r:id="rId5"/>
    <p:sldId id="260" r:id="rId6"/>
    <p:sldId id="262" r:id="rId7"/>
    <p:sldId id="265" r:id="rId8"/>
    <p:sldId id="266" r:id="rId9"/>
    <p:sldId id="273" r:id="rId10"/>
    <p:sldId id="277" r:id="rId11"/>
    <p:sldId id="280" r:id="rId12"/>
    <p:sldId id="28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602" autoAdjust="0"/>
  </p:normalViewPr>
  <p:slideViewPr>
    <p:cSldViewPr>
      <p:cViewPr varScale="1">
        <p:scale>
          <a:sx n="57" d="100"/>
          <a:sy n="57" d="100"/>
        </p:scale>
        <p:origin x="21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6AB025-9FEB-4B79-AC52-C6B9DC7EE6CC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F8232F-5D86-420F-B2DB-F9DFB533B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7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163F526C-9438-445F-8B2D-A0BA4DBF57F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259A196-2CB6-455F-B35D-9A634AD0C854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52203D1-3FE6-4E3F-8D7B-102091FDA0D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Cancer cells that are not eliminated by the immune system form tumors, masses of abnormal cells within otherwise normal tissue.</a:t>
            </a:r>
          </a:p>
          <a:p>
            <a:pPr marL="297650" indent="-297650"/>
            <a:r>
              <a:rPr lang="en-US" altLang="en-US" dirty="0"/>
              <a:t>If abnormal cells remain only at the original site, the lump is called a </a:t>
            </a:r>
            <a:r>
              <a:rPr lang="en-US" altLang="en-US" b="1" dirty="0"/>
              <a:t>benign tumor.</a:t>
            </a:r>
          </a:p>
          <a:p>
            <a:pPr marL="297650" indent="-297650"/>
            <a:r>
              <a:rPr lang="en-US" altLang="en-US" b="1" dirty="0"/>
              <a:t>Malignant tumors </a:t>
            </a:r>
            <a:r>
              <a:rPr lang="en-US" altLang="en-US" dirty="0"/>
              <a:t>invade surrounding tissues and can </a:t>
            </a:r>
            <a:r>
              <a:rPr lang="en-US" altLang="en-US" b="1" dirty="0"/>
              <a:t>metastasize</a:t>
            </a:r>
            <a:r>
              <a:rPr lang="en-US" altLang="en-US" dirty="0"/>
              <a:t>, exporting cancer cells to other parts of the body, where they may form additional</a:t>
            </a:r>
            <a:r>
              <a:rPr lang="en-US" altLang="en-US" baseline="0" dirty="0"/>
              <a:t> </a:t>
            </a:r>
            <a:r>
              <a:rPr lang="en-US" altLang="en-US" dirty="0"/>
              <a:t>tumors.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0E80E45-F3D7-4284-8281-F6F6697042CF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43E28650-4185-498D-9A55-5FA5BB32AA50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itchFamily="84" charset="0"/>
                <a:ea typeface="ＭＳ Ｐゴシック" pitchFamily="84" charset="-128"/>
              </a:rPr>
              <a:t>Figure 9.UN02 </a:t>
            </a:r>
            <a:r>
              <a:rPr lang="en-US" altLang="en-US">
                <a:solidFill>
                  <a:srgbClr val="000000"/>
                </a:solidFill>
                <a:latin typeface="Times New Roman" pitchFamily="84" charset="0"/>
                <a:ea typeface="ＭＳ Ｐゴシック" pitchFamily="84" charset="-128"/>
              </a:rPr>
              <a:t>Summary of key concepts: mitotic phase and interphase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8FF53E63-AC49-4D0E-913F-2C1DFBD6A59C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The cell cycle is driven by specific signaling molecules present in the cytoplasm.</a:t>
            </a:r>
          </a:p>
          <a:p>
            <a:pPr marL="297650" indent="-297650"/>
            <a:r>
              <a:rPr lang="en-US" altLang="en-US" dirty="0"/>
              <a:t>Some evidence for this hypothesis comes from experiments with cultured mammalian cells. </a:t>
            </a:r>
          </a:p>
          <a:p>
            <a:pPr marL="297650" indent="-297650"/>
            <a:r>
              <a:rPr lang="en-US" altLang="en-US" dirty="0"/>
              <a:t>Cells at different phases of the cell cycle were fused to form a single cell with two nuclei at different stages.</a:t>
            </a:r>
          </a:p>
          <a:p>
            <a:pPr marL="297650" indent="-297650"/>
            <a:r>
              <a:rPr lang="en-US" altLang="en-US" dirty="0"/>
              <a:t>Cytoplasmic signals from one of the cells could cause the nucleus from the second cell to enter the “wrong” stage of the cell cycle.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1E1D2CF-357C-4E4D-970A-B4C483F641B6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The sequential events of the cell cycle are directed by a distinct </a:t>
            </a:r>
            <a:r>
              <a:rPr lang="en-US" altLang="en-US" b="1" dirty="0"/>
              <a:t>cell cycle control system</a:t>
            </a:r>
            <a:r>
              <a:rPr lang="en-US" altLang="en-US" dirty="0"/>
              <a:t>, which is regulated by both internal and external controls.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EF13CAC0-C2A2-4F33-BDE3-DC090B4A8E8E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For many cells, the G</a:t>
            </a:r>
            <a:r>
              <a:rPr lang="en-US" altLang="en-US" baseline="-25000" dirty="0"/>
              <a:t>1</a:t>
            </a:r>
            <a:r>
              <a:rPr lang="en-US" altLang="en-US" dirty="0"/>
              <a:t> checkpoint seems to be the most important .</a:t>
            </a:r>
          </a:p>
          <a:p>
            <a:pPr marL="297650" indent="-297650"/>
            <a:r>
              <a:rPr lang="en-US" altLang="en-US" dirty="0"/>
              <a:t>If a cell receives a go-ahead signal at the G</a:t>
            </a:r>
            <a:r>
              <a:rPr lang="en-US" altLang="en-US" baseline="-25000" dirty="0"/>
              <a:t>1</a:t>
            </a:r>
            <a:r>
              <a:rPr lang="en-US" altLang="en-US" dirty="0"/>
              <a:t> checkpoint, it will usually complete the S, G</a:t>
            </a:r>
            <a:r>
              <a:rPr lang="en-US" altLang="en-US" baseline="-25000" dirty="0"/>
              <a:t>2</a:t>
            </a:r>
            <a:r>
              <a:rPr lang="en-US" altLang="en-US" dirty="0"/>
              <a:t>, and </a:t>
            </a:r>
            <a:br>
              <a:rPr lang="en-US" altLang="en-US" dirty="0"/>
            </a:br>
            <a:r>
              <a:rPr lang="en-US" altLang="en-US" dirty="0"/>
              <a:t>M phases and divide.</a:t>
            </a:r>
          </a:p>
          <a:p>
            <a:pPr marL="297650" indent="-297650"/>
            <a:r>
              <a:rPr lang="en-US" altLang="en-US" dirty="0"/>
              <a:t>If the cell does not receive the go-ahead signal, it </a:t>
            </a:r>
            <a:br>
              <a:rPr lang="en-US" altLang="en-US" dirty="0"/>
            </a:br>
            <a:r>
              <a:rPr lang="en-US" altLang="en-US" dirty="0"/>
              <a:t>will exit the cycle, switching into a </a:t>
            </a:r>
            <a:r>
              <a:rPr lang="en-US" altLang="en-US" dirty="0" err="1"/>
              <a:t>nondividing</a:t>
            </a:r>
            <a:r>
              <a:rPr lang="en-US" altLang="en-US" dirty="0"/>
              <a:t> state called the </a:t>
            </a:r>
            <a:r>
              <a:rPr lang="en-US" altLang="en-US" b="1" dirty="0"/>
              <a:t>G</a:t>
            </a:r>
            <a:r>
              <a:rPr lang="en-US" altLang="en-US" b="1" baseline="-25000" dirty="0"/>
              <a:t>0</a:t>
            </a:r>
            <a:r>
              <a:rPr lang="en-US" altLang="en-US" b="1" dirty="0"/>
              <a:t> phase.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75BA8C73-621C-4F5F-9784-F76B532AD57C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kumimoji="1" lang="en-US" altLang="en-US" dirty="0"/>
              <a:t>An example of an internal signal occurs at the M phase checkpoint.</a:t>
            </a:r>
            <a:endParaRPr kumimoji="1" lang="en-US" altLang="en-US" b="1" dirty="0"/>
          </a:p>
          <a:p>
            <a:pPr marL="297650" indent="-297650"/>
            <a:r>
              <a:rPr lang="en-CA" altLang="en-US" dirty="0"/>
              <a:t>In this case, anaphase does not begin if any kinetochores remain unattached to spindle microtubules.</a:t>
            </a:r>
          </a:p>
          <a:p>
            <a:pPr marL="297650" indent="-297650"/>
            <a:r>
              <a:rPr lang="en-CA" altLang="en-US" dirty="0"/>
              <a:t>Attachment of all of the kinetochores activates a regulatory complex, which then activates the enzyme </a:t>
            </a:r>
            <a:r>
              <a:rPr lang="en-CA" altLang="en-US" dirty="0" err="1"/>
              <a:t>separase</a:t>
            </a:r>
            <a:r>
              <a:rPr lang="en-CA" altLang="en-US" dirty="0"/>
              <a:t>.</a:t>
            </a:r>
          </a:p>
          <a:p>
            <a:pPr marL="297650" indent="-297650"/>
            <a:r>
              <a:rPr lang="en-CA" altLang="en-US" dirty="0" err="1"/>
              <a:t>Separase</a:t>
            </a:r>
            <a:r>
              <a:rPr lang="en-CA" altLang="en-US" dirty="0"/>
              <a:t> allows sister chromatids to separate, triggering the onset of anaphase.</a:t>
            </a:r>
          </a:p>
          <a:p>
            <a:pPr marL="297650" indent="-297650"/>
            <a:endParaRPr kumimoji="1" lang="en-US" altLang="en-US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30C1658B-75A4-485B-8BAA-56B8EDF7C9C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Some external signals are </a:t>
            </a:r>
            <a:r>
              <a:rPr lang="en-US" altLang="en-US" b="1" dirty="0"/>
              <a:t>growth factors</a:t>
            </a:r>
            <a:r>
              <a:rPr lang="en-US" altLang="en-US" dirty="0"/>
              <a:t>, proteins released by certain cells that stimulate other cells to divide.</a:t>
            </a:r>
          </a:p>
          <a:p>
            <a:pPr marL="297650" indent="-297650"/>
            <a:r>
              <a:rPr lang="en-US" altLang="en-US" dirty="0"/>
              <a:t>For example, platelet-derived growth factor (PDGF) stimulates the division of human fibroblast cells in culture.</a:t>
            </a:r>
            <a:endParaRPr lang="en-US" altLang="en-US" sz="1100" dirty="0"/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F6BA04D6-EBE9-411B-B077-8396EB4047ED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7650" indent="-297650"/>
            <a:r>
              <a:rPr lang="en-US" altLang="en-US" dirty="0"/>
              <a:t>Another example of external signals is </a:t>
            </a:r>
            <a:r>
              <a:rPr lang="en-US" altLang="en-US" b="1" dirty="0"/>
              <a:t>density-dependent inhibition</a:t>
            </a:r>
            <a:r>
              <a:rPr lang="en-US" altLang="en-US" dirty="0"/>
              <a:t>, in which crowded cells stop dividing.</a:t>
            </a:r>
          </a:p>
          <a:p>
            <a:pPr marL="297650" indent="-297650"/>
            <a:r>
              <a:rPr lang="en-US" altLang="en-US" dirty="0"/>
              <a:t>Most animal cells also exhibit </a:t>
            </a:r>
            <a:r>
              <a:rPr lang="en-US" altLang="en-US" b="1" dirty="0"/>
              <a:t>anchorage dependence</a:t>
            </a:r>
            <a:r>
              <a:rPr lang="en-US" altLang="en-US" dirty="0"/>
              <a:t>, in which they must be attached to a substratum in order</a:t>
            </a:r>
            <a:r>
              <a:rPr lang="en-US" altLang="en-US" baseline="0" dirty="0"/>
              <a:t> </a:t>
            </a:r>
            <a:r>
              <a:rPr lang="en-US" altLang="en-US" dirty="0"/>
              <a:t>to divide.</a:t>
            </a:r>
          </a:p>
          <a:p>
            <a:pPr marL="297650" indent="-297650"/>
            <a:r>
              <a:rPr lang="en-US" altLang="en-US" dirty="0"/>
              <a:t>Cancer cells exhibit neither density-dependent inhibition nor anchorage dependence.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3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5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8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4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1E98-9A57-4F7F-A45E-CC6FBA5B0FB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213E-506D-4D9E-81B1-EDCD2B85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hyperlink" Target="http://www.google.com/url?sa=i&amp;rct=j&amp;q=&amp;esrc=s&amp;source=images&amp;cd=&amp;cad=rja&amp;uact=8&amp;ved=0CAcQjRxqFQoTCKyK9_uDmskCFdEyiAodMhwDYA&amp;url=http://www.bio.utexas.edu/faculty/sjasper/bio212/mitosis.html&amp;psig=AFQjCNEiod_BoJFnIhGEI-IYh2NJ7w1ccw&amp;ust=144793809904174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234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 Chapter 9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Cell Cycle Regulation and Cancer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31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09_18_CellDivInhibition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3"/>
          <a:stretch/>
        </p:blipFill>
        <p:spPr bwMode="auto">
          <a:xfrm>
            <a:off x="296863" y="862013"/>
            <a:ext cx="854868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9.18</a:t>
            </a:r>
          </a:p>
        </p:txBody>
      </p:sp>
      <p:sp>
        <p:nvSpPr>
          <p:cNvPr id="6148" name="Text Box 31"/>
          <p:cNvSpPr txBox="1">
            <a:spLocks noChangeArrowheads="1"/>
          </p:cNvSpPr>
          <p:nvPr/>
        </p:nvSpPr>
        <p:spPr bwMode="auto">
          <a:xfrm>
            <a:off x="2511425" y="915988"/>
            <a:ext cx="32559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Anchorage dependence: cells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require a surface for division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96863" y="1897811"/>
            <a:ext cx="8548687" cy="828136"/>
            <a:chOff x="296863" y="1897811"/>
            <a:chExt cx="8548687" cy="828136"/>
          </a:xfrm>
        </p:grpSpPr>
        <p:pic>
          <p:nvPicPr>
            <p:cNvPr id="18" name="Picture 22" descr="09_18_CellDivInhibition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76" b="63693"/>
            <a:stretch/>
          </p:blipFill>
          <p:spPr bwMode="auto">
            <a:xfrm>
              <a:off x="296863" y="1897811"/>
              <a:ext cx="8548687" cy="82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2513013" y="2027238"/>
              <a:ext cx="3246437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Density-dependent inhibition: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cells form a single layer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6863" y="2598738"/>
            <a:ext cx="8548687" cy="1114426"/>
            <a:chOff x="296863" y="2598738"/>
            <a:chExt cx="8548687" cy="1114426"/>
          </a:xfrm>
        </p:grpSpPr>
        <p:pic>
          <p:nvPicPr>
            <p:cNvPr id="21" name="Picture 22" descr="09_18_CellDivInhibition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28" b="44465"/>
            <a:stretch/>
          </p:blipFill>
          <p:spPr bwMode="auto">
            <a:xfrm>
              <a:off x="296863" y="2598738"/>
              <a:ext cx="8548687" cy="111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2522538" y="2971800"/>
              <a:ext cx="3246437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Density-dependent inhibition: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cells divide to fill a gap and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then stop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6863" y="3881887"/>
            <a:ext cx="8548687" cy="1952176"/>
            <a:chOff x="296863" y="3881887"/>
            <a:chExt cx="8548687" cy="1952176"/>
          </a:xfrm>
        </p:grpSpPr>
        <p:grpSp>
          <p:nvGrpSpPr>
            <p:cNvPr id="24" name="Group 23"/>
            <p:cNvGrpSpPr/>
            <p:nvPr/>
          </p:nvGrpSpPr>
          <p:grpSpPr>
            <a:xfrm>
              <a:off x="296863" y="3881887"/>
              <a:ext cx="8548687" cy="1952176"/>
              <a:chOff x="296863" y="3881887"/>
              <a:chExt cx="8548687" cy="1952176"/>
            </a:xfrm>
          </p:grpSpPr>
          <p:pic>
            <p:nvPicPr>
              <p:cNvPr id="26" name="Picture 22" descr="09_18_CellDivInhibition-U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822" b="3154"/>
              <a:stretch/>
            </p:blipFill>
            <p:spPr bwMode="auto">
              <a:xfrm>
                <a:off x="296863" y="3881887"/>
                <a:ext cx="8548687" cy="1952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31"/>
              <p:cNvSpPr txBox="1">
                <a:spLocks noChangeArrowheads="1"/>
              </p:cNvSpPr>
              <p:nvPr/>
            </p:nvSpPr>
            <p:spPr bwMode="auto">
              <a:xfrm>
                <a:off x="1639888" y="4960938"/>
                <a:ext cx="741362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/>
                  <a:t>20 </a:t>
                </a:r>
                <a:r>
                  <a:rPr lang="en-US" altLang="en-US" sz="1800" b="1">
                    <a:sym typeface="Symbol" pitchFamily="84" charset="2"/>
                  </a:rPr>
                  <a:t></a:t>
                </a:r>
                <a:r>
                  <a:rPr lang="en-US" altLang="en-US" sz="1800" b="1"/>
                  <a:t>m</a:t>
                </a:r>
              </a:p>
            </p:txBody>
          </p: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5897563" y="4972050"/>
                <a:ext cx="741362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/>
                  <a:t>20 </a:t>
                </a:r>
                <a:r>
                  <a:rPr lang="en-US" altLang="en-US" sz="1800" b="1">
                    <a:sym typeface="Symbol" pitchFamily="84" charset="2"/>
                  </a:rPr>
                  <a:t></a:t>
                </a:r>
                <a:r>
                  <a:rPr lang="en-US" altLang="en-US" sz="1800" b="1"/>
                  <a:t>m</a:t>
                </a:r>
              </a:p>
            </p:txBody>
          </p:sp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349250" y="5532438"/>
                <a:ext cx="3122613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/>
                  <a:t>(a) Normal mammalian cells</a:t>
                </a:r>
              </a:p>
            </p:txBody>
          </p:sp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4770438" y="5534025"/>
                <a:ext cx="1898650" cy="249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5000"/>
                  </a:lnSpc>
                </a:pPr>
                <a:r>
                  <a:rPr lang="en-US" altLang="en-US" sz="1800" b="1"/>
                  <a:t>(b) Cancer cells</a:t>
                </a:r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>
                <a:off x="2339975" y="4860925"/>
                <a:ext cx="0" cy="4857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604000" y="4848225"/>
              <a:ext cx="0" cy="485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45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3513"/>
            <a:ext cx="8991600" cy="503237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/>
              <a:t>Loss of Cell Cycle Controls in Cancer Cells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" y="1257300"/>
            <a:ext cx="8826500" cy="5291138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Cancer cells do not respond </a:t>
            </a:r>
            <a:r>
              <a:rPr lang="en-CA" altLang="en-US" dirty="0"/>
              <a:t>to signals that normally regulate the cell cycle.</a:t>
            </a:r>
            <a:endParaRPr lang="en-US" altLang="ja-JP" dirty="0">
              <a:ea typeface="ＭＳ Ｐゴシック" pitchFamily="84" charset="-128"/>
            </a:endParaRPr>
          </a:p>
          <a:p>
            <a:pPr marL="292100" indent="-292100" eaLnBrk="1" hangingPunct="1"/>
            <a:r>
              <a:rPr lang="en-US" altLang="en-US" dirty="0"/>
              <a:t>Cancer cells may not need growth factors to grow and divide.</a:t>
            </a:r>
          </a:p>
          <a:p>
            <a:pPr marL="749300" lvl="1" indent="-279400" eaLnBrk="1" hangingPunct="1"/>
            <a:r>
              <a:rPr lang="en-US" altLang="en-US" dirty="0"/>
              <a:t>They may make their own growth factor</a:t>
            </a:r>
          </a:p>
          <a:p>
            <a:pPr marL="749300" lvl="1" indent="-279400" eaLnBrk="1" hangingPunct="1"/>
            <a:r>
              <a:rPr lang="en-US" altLang="en-US" dirty="0"/>
              <a:t>They may convey a growth factor’s</a:t>
            </a:r>
            <a:r>
              <a:rPr lang="en-US" altLang="ja-JP" dirty="0">
                <a:ea typeface="ＭＳ Ｐゴシック" pitchFamily="84" charset="-128"/>
              </a:rPr>
              <a:t> signal without the presence of the growth factor</a:t>
            </a:r>
          </a:p>
          <a:p>
            <a:pPr marL="749300" lvl="1" indent="-279400" eaLnBrk="1" hangingPunct="1"/>
            <a:r>
              <a:rPr lang="en-US" altLang="en-US" dirty="0"/>
              <a:t>They may have an abnormal cell cycle control system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1" name="Group 9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9222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84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843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7" descr="09_19_BreastCancer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2"/>
          <a:stretch/>
        </p:blipFill>
        <p:spPr bwMode="auto">
          <a:xfrm>
            <a:off x="296863" y="346076"/>
            <a:ext cx="8548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9.19</a:t>
            </a:r>
          </a:p>
        </p:txBody>
      </p:sp>
      <p:sp>
        <p:nvSpPr>
          <p:cNvPr id="11273" name="Text Box 31"/>
          <p:cNvSpPr txBox="1">
            <a:spLocks noChangeArrowheads="1"/>
          </p:cNvSpPr>
          <p:nvPr/>
        </p:nvSpPr>
        <p:spPr bwMode="auto">
          <a:xfrm>
            <a:off x="6513513" y="1981200"/>
            <a:ext cx="15938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Breast cancer cell</a:t>
            </a:r>
          </a:p>
          <a:p>
            <a:pPr>
              <a:lnSpc>
                <a:spcPct val="95000"/>
              </a:lnSpc>
            </a:pPr>
            <a:r>
              <a:rPr lang="en-US" altLang="en-US" sz="1400" b="1"/>
              <a:t>(colorized SEM)</a:t>
            </a:r>
          </a:p>
        </p:txBody>
      </p:sp>
      <p:sp>
        <p:nvSpPr>
          <p:cNvPr id="11280" name="Text Box 31"/>
          <p:cNvSpPr txBox="1">
            <a:spLocks noChangeArrowheads="1"/>
          </p:cNvSpPr>
          <p:nvPr/>
        </p:nvSpPr>
        <p:spPr bwMode="auto">
          <a:xfrm rot="-5400000">
            <a:off x="6019800" y="452438"/>
            <a:ext cx="48418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/>
              <a:t>5 </a:t>
            </a:r>
            <a:r>
              <a:rPr lang="en-US" altLang="en-US" sz="1400" b="1">
                <a:sym typeface="Symbol" pitchFamily="84" charset="2"/>
              </a:rPr>
              <a:t></a:t>
            </a:r>
            <a:r>
              <a:rPr lang="en-US" altLang="en-US" sz="1400" b="1"/>
              <a:t>m</a:t>
            </a:r>
          </a:p>
        </p:txBody>
      </p:sp>
      <p:sp>
        <p:nvSpPr>
          <p:cNvPr id="11281" name="Line 27"/>
          <p:cNvSpPr>
            <a:spLocks noChangeShapeType="1"/>
          </p:cNvSpPr>
          <p:nvPr/>
        </p:nvSpPr>
        <p:spPr bwMode="auto">
          <a:xfrm flipH="1">
            <a:off x="6343650" y="422275"/>
            <a:ext cx="92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28"/>
          <p:cNvSpPr>
            <a:spLocks noChangeShapeType="1"/>
          </p:cNvSpPr>
          <p:nvPr/>
        </p:nvSpPr>
        <p:spPr bwMode="auto">
          <a:xfrm flipH="1">
            <a:off x="6343650" y="765175"/>
            <a:ext cx="92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29"/>
          <p:cNvSpPr>
            <a:spLocks noChangeShapeType="1"/>
          </p:cNvSpPr>
          <p:nvPr/>
        </p:nvSpPr>
        <p:spPr bwMode="auto">
          <a:xfrm>
            <a:off x="6391275" y="422275"/>
            <a:ext cx="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68375" y="519687"/>
            <a:ext cx="508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/>
              <a:t>A normal cell is converted to a cancerous cell by a process called </a:t>
            </a:r>
            <a:r>
              <a:rPr lang="en-US" altLang="en-US" sz="3200" b="1" dirty="0"/>
              <a:t>transformation.</a:t>
            </a:r>
          </a:p>
          <a:p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96863" y="2863970"/>
            <a:ext cx="2147887" cy="3778370"/>
            <a:chOff x="296863" y="2863970"/>
            <a:chExt cx="2147887" cy="3778370"/>
          </a:xfrm>
        </p:grpSpPr>
        <p:pic>
          <p:nvPicPr>
            <p:cNvPr id="40" name="Picture 47" descr="09_19_BreastCancer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46" r="75395" b="-2139"/>
            <a:stretch/>
          </p:blipFill>
          <p:spPr bwMode="auto">
            <a:xfrm>
              <a:off x="296863" y="2863970"/>
              <a:ext cx="2103437" cy="37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oup 43"/>
            <p:cNvGrpSpPr>
              <a:grpSpLocks/>
            </p:cNvGrpSpPr>
            <p:nvPr/>
          </p:nvGrpSpPr>
          <p:grpSpPr bwMode="auto">
            <a:xfrm>
              <a:off x="361950" y="5318125"/>
              <a:ext cx="196850" cy="200025"/>
              <a:chOff x="228" y="3350"/>
              <a:chExt cx="124" cy="126"/>
            </a:xfrm>
          </p:grpSpPr>
          <p:sp>
            <p:nvSpPr>
              <p:cNvPr id="47" name="Oval 13"/>
              <p:cNvSpPr>
                <a:spLocks noChangeArrowheads="1"/>
              </p:cNvSpPr>
              <p:nvPr/>
            </p:nvSpPr>
            <p:spPr bwMode="auto">
              <a:xfrm>
                <a:off x="228" y="3350"/>
                <a:ext cx="124" cy="126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48" name="Text Box 31"/>
              <p:cNvSpPr txBox="1">
                <a:spLocks noChangeArrowheads="1"/>
              </p:cNvSpPr>
              <p:nvPr/>
            </p:nvSpPr>
            <p:spPr bwMode="auto">
              <a:xfrm>
                <a:off x="260" y="3366"/>
                <a:ext cx="6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644525" y="5324475"/>
              <a:ext cx="1333500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A tumor grows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from a single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cancer cell.</a:t>
              </a: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1593850" y="4821238"/>
              <a:ext cx="850900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Glandular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tissue</a:t>
              </a: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1593850" y="3859213"/>
              <a:ext cx="636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Tumor</a:t>
              </a:r>
            </a:p>
          </p:txBody>
        </p:sp>
        <p:sp>
          <p:nvSpPr>
            <p:cNvPr id="45" name="Line 35"/>
            <p:cNvSpPr>
              <a:spLocks noChangeShapeType="1"/>
            </p:cNvSpPr>
            <p:nvPr/>
          </p:nvSpPr>
          <p:spPr bwMode="auto">
            <a:xfrm flipV="1">
              <a:off x="1222375" y="3937000"/>
              <a:ext cx="336550" cy="130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>
              <a:off x="1203325" y="4733925"/>
              <a:ext cx="355600" cy="168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400300" y="2984739"/>
            <a:ext cx="1947413" cy="3519577"/>
            <a:chOff x="2400300" y="2984739"/>
            <a:chExt cx="1947413" cy="3519577"/>
          </a:xfrm>
        </p:grpSpPr>
        <p:pic>
          <p:nvPicPr>
            <p:cNvPr id="50" name="Picture 47" descr="09_19_BreastCancer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4" t="42805" r="52615" b="98"/>
            <a:stretch/>
          </p:blipFill>
          <p:spPr bwMode="auto">
            <a:xfrm>
              <a:off x="2400300" y="2984739"/>
              <a:ext cx="1947413" cy="351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2682875" y="5322888"/>
              <a:ext cx="1127125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Cancer cells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invade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neighboring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tissue.</a:t>
              </a:r>
            </a:p>
          </p:txBody>
        </p:sp>
        <p:grpSp>
          <p:nvGrpSpPr>
            <p:cNvPr id="52" name="Group 44"/>
            <p:cNvGrpSpPr>
              <a:grpSpLocks/>
            </p:cNvGrpSpPr>
            <p:nvPr/>
          </p:nvGrpSpPr>
          <p:grpSpPr bwMode="auto">
            <a:xfrm>
              <a:off x="2400300" y="5321300"/>
              <a:ext cx="196850" cy="200025"/>
              <a:chOff x="1512" y="3352"/>
              <a:chExt cx="124" cy="126"/>
            </a:xfrm>
          </p:grpSpPr>
          <p:sp>
            <p:nvSpPr>
              <p:cNvPr id="53" name="Oval 38"/>
              <p:cNvSpPr>
                <a:spLocks noChangeArrowheads="1"/>
              </p:cNvSpPr>
              <p:nvPr/>
            </p:nvSpPr>
            <p:spPr bwMode="auto">
              <a:xfrm>
                <a:off x="1512" y="3352"/>
                <a:ext cx="124" cy="126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54" name="Text Box 31"/>
              <p:cNvSpPr txBox="1">
                <a:spLocks noChangeArrowheads="1"/>
              </p:cNvSpPr>
              <p:nvPr/>
            </p:nvSpPr>
            <p:spPr bwMode="auto">
              <a:xfrm>
                <a:off x="1548" y="3368"/>
                <a:ext cx="6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2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4278702" y="2417763"/>
            <a:ext cx="4570023" cy="3932237"/>
            <a:chOff x="4278702" y="2417763"/>
            <a:chExt cx="4570023" cy="3932237"/>
          </a:xfrm>
        </p:grpSpPr>
        <p:pic>
          <p:nvPicPr>
            <p:cNvPr id="56" name="Picture 47" descr="09_19_BreastCancer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8" t="33608" b="2602"/>
            <a:stretch/>
          </p:blipFill>
          <p:spPr bwMode="auto">
            <a:xfrm>
              <a:off x="4278702" y="2417763"/>
              <a:ext cx="4566848" cy="393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4856163" y="5322888"/>
              <a:ext cx="172720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Cancer cells spread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through lymph and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blood vessels to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other parts of the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body.</a:t>
              </a:r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7165975" y="5321300"/>
              <a:ext cx="1682750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A small percentage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of cancer cells may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metastasize to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another part of the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body.</a:t>
              </a: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6421438" y="3471863"/>
              <a:ext cx="636587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Lymph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vessel</a:t>
              </a:r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6434138" y="4044950"/>
              <a:ext cx="636587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Blood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vessel</a:t>
              </a: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6423025" y="4770438"/>
              <a:ext cx="636588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400" b="1"/>
                <a:t>Cancer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400" b="1"/>
                <a:t>cell</a:t>
              </a:r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7886700" y="3141663"/>
              <a:ext cx="885825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>
                <a:lnSpc>
                  <a:spcPct val="95000"/>
                </a:lnSpc>
              </a:pPr>
              <a:r>
                <a:rPr lang="en-US" altLang="en-US" sz="1400" b="1"/>
                <a:t>Metastatic</a:t>
              </a:r>
            </a:p>
            <a:p>
              <a:pPr algn="r">
                <a:lnSpc>
                  <a:spcPct val="95000"/>
                </a:lnSpc>
              </a:pPr>
              <a:r>
                <a:rPr lang="en-US" altLang="en-US" sz="1400" b="1"/>
                <a:t>tumor</a:t>
              </a:r>
            </a:p>
          </p:txBody>
        </p:sp>
        <p:grpSp>
          <p:nvGrpSpPr>
            <p:cNvPr id="63" name="Group 45"/>
            <p:cNvGrpSpPr>
              <a:grpSpLocks/>
            </p:cNvGrpSpPr>
            <p:nvPr/>
          </p:nvGrpSpPr>
          <p:grpSpPr bwMode="auto">
            <a:xfrm>
              <a:off x="4575175" y="5327650"/>
              <a:ext cx="196850" cy="200025"/>
              <a:chOff x="2882" y="3356"/>
              <a:chExt cx="124" cy="126"/>
            </a:xfrm>
          </p:grpSpPr>
          <p:sp>
            <p:nvSpPr>
              <p:cNvPr id="67" name="Oval 39"/>
              <p:cNvSpPr>
                <a:spLocks noChangeArrowheads="1"/>
              </p:cNvSpPr>
              <p:nvPr/>
            </p:nvSpPr>
            <p:spPr bwMode="auto">
              <a:xfrm>
                <a:off x="2882" y="3356"/>
                <a:ext cx="124" cy="126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68" name="Text Box 31"/>
              <p:cNvSpPr txBox="1">
                <a:spLocks noChangeArrowheads="1"/>
              </p:cNvSpPr>
              <p:nvPr/>
            </p:nvSpPr>
            <p:spPr bwMode="auto">
              <a:xfrm>
                <a:off x="2918" y="3368"/>
                <a:ext cx="6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2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64" name="Group 46"/>
            <p:cNvGrpSpPr>
              <a:grpSpLocks/>
            </p:cNvGrpSpPr>
            <p:nvPr/>
          </p:nvGrpSpPr>
          <p:grpSpPr bwMode="auto">
            <a:xfrm>
              <a:off x="6883400" y="5321300"/>
              <a:ext cx="196850" cy="200025"/>
              <a:chOff x="4336" y="3352"/>
              <a:chExt cx="124" cy="126"/>
            </a:xfrm>
          </p:grpSpPr>
          <p:sp>
            <p:nvSpPr>
              <p:cNvPr id="65" name="Oval 40"/>
              <p:cNvSpPr>
                <a:spLocks noChangeArrowheads="1"/>
              </p:cNvSpPr>
              <p:nvPr/>
            </p:nvSpPr>
            <p:spPr bwMode="auto">
              <a:xfrm>
                <a:off x="4336" y="3352"/>
                <a:ext cx="124" cy="126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66" name="Text Box 31"/>
              <p:cNvSpPr txBox="1">
                <a:spLocks noChangeArrowheads="1"/>
              </p:cNvSpPr>
              <p:nvPr/>
            </p:nvSpPr>
            <p:spPr bwMode="auto">
              <a:xfrm>
                <a:off x="4370" y="3366"/>
                <a:ext cx="6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2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Ways that the cell cycle is regulated.</a:t>
            </a:r>
          </a:p>
          <a:p>
            <a:endParaRPr lang="en-US" dirty="0"/>
          </a:p>
          <a:p>
            <a:r>
              <a:rPr lang="en-US" dirty="0"/>
              <a:t>Ways in which the normal cell cycle is disrupted to cause cancer. </a:t>
            </a:r>
          </a:p>
        </p:txBody>
      </p:sp>
    </p:spTree>
    <p:extLst>
      <p:ext uri="{BB962C8B-B14F-4D97-AF65-F5344CB8AC3E}">
        <p14:creationId xmlns:p14="http://schemas.microsoft.com/office/powerpoint/2010/main" val="32919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85344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50800" indent="-50800" eaLnBrk="1" hangingPunct="1"/>
            <a:r>
              <a:rPr lang="en-US" altLang="en-US" sz="3200"/>
              <a:t>Concept 9.3: The eukaryotic cell cycle is regulated by a molecular control system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9375"/>
            <a:ext cx="8572500" cy="467042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The frequency of cell division varies with the type of cell.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These differences result from regulation at the molecular level.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Cancer cells manage to escape the usual controls on the cell cycle. 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Image result for nerve 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88330"/>
            <a:ext cx="1260291" cy="126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8100" r="50000" b="26550"/>
          <a:stretch/>
        </p:blipFill>
        <p:spPr bwMode="auto">
          <a:xfrm>
            <a:off x="6553200" y="2103806"/>
            <a:ext cx="814388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3" descr="09_UN02Summary_C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596900" y="136525"/>
            <a:ext cx="79502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9.UN02</a:t>
            </a:r>
          </a:p>
        </p:txBody>
      </p:sp>
      <p:pic>
        <p:nvPicPr>
          <p:cNvPr id="17412" name="Picture 13" descr="09_UN02_interph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192088"/>
            <a:ext cx="1349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31"/>
          <p:cNvSpPr txBox="1">
            <a:spLocks noChangeArrowheads="1"/>
          </p:cNvSpPr>
          <p:nvPr/>
        </p:nvSpPr>
        <p:spPr bwMode="auto">
          <a:xfrm>
            <a:off x="7177088" y="811213"/>
            <a:ext cx="1555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</a:t>
            </a:r>
          </a:p>
        </p:txBody>
      </p:sp>
      <p:sp>
        <p:nvSpPr>
          <p:cNvPr id="17414" name="Text Box 31"/>
          <p:cNvSpPr txBox="1">
            <a:spLocks noChangeArrowheads="1"/>
          </p:cNvSpPr>
          <p:nvPr/>
        </p:nvSpPr>
        <p:spPr bwMode="auto">
          <a:xfrm>
            <a:off x="5538788" y="766763"/>
            <a:ext cx="282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G</a:t>
            </a:r>
            <a:r>
              <a:rPr lang="en-US" altLang="en-US" sz="1800" b="1" baseline="-25000"/>
              <a:t>1</a:t>
            </a:r>
            <a:endParaRPr lang="en-US" altLang="en-US" sz="1800" b="1"/>
          </a:p>
        </p:txBody>
      </p:sp>
      <p:sp>
        <p:nvSpPr>
          <p:cNvPr id="17415" name="Text Box 31"/>
          <p:cNvSpPr txBox="1">
            <a:spLocks noChangeArrowheads="1"/>
          </p:cNvSpPr>
          <p:nvPr/>
        </p:nvSpPr>
        <p:spPr bwMode="auto">
          <a:xfrm>
            <a:off x="6554788" y="1614488"/>
            <a:ext cx="282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G</a:t>
            </a:r>
            <a:r>
              <a:rPr lang="en-US" altLang="en-US" sz="1800" b="1" baseline="-25000"/>
              <a:t>2</a:t>
            </a:r>
            <a:endParaRPr lang="en-US" altLang="en-US" sz="1800" b="1"/>
          </a:p>
        </p:txBody>
      </p:sp>
      <p:sp>
        <p:nvSpPr>
          <p:cNvPr id="17416" name="Text Box 31"/>
          <p:cNvSpPr txBox="1">
            <a:spLocks noChangeArrowheads="1"/>
          </p:cNvSpPr>
          <p:nvPr/>
        </p:nvSpPr>
        <p:spPr bwMode="auto">
          <a:xfrm>
            <a:off x="3336925" y="1611313"/>
            <a:ext cx="831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Mitosis</a:t>
            </a:r>
          </a:p>
        </p:txBody>
      </p:sp>
      <p:sp>
        <p:nvSpPr>
          <p:cNvPr id="17417" name="Text Box 31"/>
          <p:cNvSpPr txBox="1">
            <a:spLocks noChangeArrowheads="1"/>
          </p:cNvSpPr>
          <p:nvPr/>
        </p:nvSpPr>
        <p:spPr bwMode="auto">
          <a:xfrm>
            <a:off x="615950" y="4719638"/>
            <a:ext cx="1612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Telophase and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Cytokinesis</a:t>
            </a:r>
            <a:endParaRPr lang="en-US" altLang="en-US" sz="1800" b="1" baseline="-25000"/>
          </a:p>
        </p:txBody>
      </p:sp>
      <p:sp>
        <p:nvSpPr>
          <p:cNvPr id="17418" name="Text Box 31"/>
          <p:cNvSpPr txBox="1">
            <a:spLocks noChangeArrowheads="1"/>
          </p:cNvSpPr>
          <p:nvPr/>
        </p:nvSpPr>
        <p:spPr bwMode="auto">
          <a:xfrm>
            <a:off x="3163888" y="1225550"/>
            <a:ext cx="12811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Cytokinesis</a:t>
            </a:r>
          </a:p>
        </p:txBody>
      </p:sp>
      <p:sp>
        <p:nvSpPr>
          <p:cNvPr id="17419" name="Text Box 31"/>
          <p:cNvSpPr txBox="1">
            <a:spLocks noChangeArrowheads="1"/>
          </p:cNvSpPr>
          <p:nvPr/>
        </p:nvSpPr>
        <p:spPr bwMode="auto">
          <a:xfrm>
            <a:off x="2386013" y="2305050"/>
            <a:ext cx="21780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MITOTIC (M) PHASE</a:t>
            </a:r>
          </a:p>
        </p:txBody>
      </p:sp>
      <p:sp>
        <p:nvSpPr>
          <p:cNvPr id="17420" name="Line 26"/>
          <p:cNvSpPr>
            <a:spLocks noChangeShapeType="1"/>
          </p:cNvSpPr>
          <p:nvPr/>
        </p:nvSpPr>
        <p:spPr bwMode="auto">
          <a:xfrm flipH="1" flipV="1">
            <a:off x="4500563" y="1363663"/>
            <a:ext cx="1384300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27"/>
          <p:cNvSpPr>
            <a:spLocks noChangeShapeType="1"/>
          </p:cNvSpPr>
          <p:nvPr/>
        </p:nvSpPr>
        <p:spPr bwMode="auto">
          <a:xfrm flipH="1">
            <a:off x="4157663" y="1735138"/>
            <a:ext cx="185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28"/>
          <p:cNvSpPr>
            <a:spLocks noChangeShapeType="1"/>
          </p:cNvSpPr>
          <p:nvPr/>
        </p:nvSpPr>
        <p:spPr bwMode="auto">
          <a:xfrm flipH="1">
            <a:off x="4614863" y="1998663"/>
            <a:ext cx="922337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Text Box 31"/>
          <p:cNvSpPr txBox="1">
            <a:spLocks noChangeArrowheads="1"/>
          </p:cNvSpPr>
          <p:nvPr/>
        </p:nvSpPr>
        <p:spPr bwMode="auto">
          <a:xfrm>
            <a:off x="2408238" y="5922963"/>
            <a:ext cx="1095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Anaphase</a:t>
            </a:r>
            <a:endParaRPr lang="en-US" altLang="en-US" sz="1800" b="1" baseline="-25000"/>
          </a:p>
        </p:txBody>
      </p:sp>
      <p:sp>
        <p:nvSpPr>
          <p:cNvPr id="17424" name="Text Box 31"/>
          <p:cNvSpPr txBox="1">
            <a:spLocks noChangeArrowheads="1"/>
          </p:cNvSpPr>
          <p:nvPr/>
        </p:nvSpPr>
        <p:spPr bwMode="auto">
          <a:xfrm>
            <a:off x="4235450" y="6278563"/>
            <a:ext cx="11795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Metaphase</a:t>
            </a:r>
            <a:endParaRPr lang="en-US" altLang="en-US" sz="1800" b="1" baseline="-25000"/>
          </a:p>
        </p:txBody>
      </p:sp>
      <p:sp>
        <p:nvSpPr>
          <p:cNvPr id="17425" name="Text Box 31"/>
          <p:cNvSpPr txBox="1">
            <a:spLocks noChangeArrowheads="1"/>
          </p:cNvSpPr>
          <p:nvPr/>
        </p:nvSpPr>
        <p:spPr bwMode="auto">
          <a:xfrm>
            <a:off x="5703888" y="5775325"/>
            <a:ext cx="16113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Prometaphase</a:t>
            </a:r>
            <a:endParaRPr lang="en-US" altLang="en-US" sz="1800" b="1" baseline="-25000"/>
          </a:p>
        </p:txBody>
      </p:sp>
      <p:sp>
        <p:nvSpPr>
          <p:cNvPr id="17426" name="Text Box 31"/>
          <p:cNvSpPr txBox="1">
            <a:spLocks noChangeArrowheads="1"/>
          </p:cNvSpPr>
          <p:nvPr/>
        </p:nvSpPr>
        <p:spPr bwMode="auto">
          <a:xfrm>
            <a:off x="7469188" y="4191000"/>
            <a:ext cx="11763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Prophase</a:t>
            </a:r>
            <a:endParaRPr lang="en-US" altLang="en-US" sz="1800" b="1" baseline="-25000"/>
          </a:p>
        </p:txBody>
      </p:sp>
    </p:spTree>
    <p:extLst>
      <p:ext uri="{BB962C8B-B14F-4D97-AF65-F5344CB8AC3E}">
        <p14:creationId xmlns:p14="http://schemas.microsoft.com/office/powerpoint/2010/main" val="405643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5" descr="09_14CellCycleRegulation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808" b="63035"/>
          <a:stretch/>
        </p:blipFill>
        <p:spPr bwMode="auto">
          <a:xfrm>
            <a:off x="3581770" y="136526"/>
            <a:ext cx="2693194" cy="243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31"/>
          <p:cNvSpPr txBox="1">
            <a:spLocks noChangeArrowheads="1"/>
          </p:cNvSpPr>
          <p:nvPr/>
        </p:nvSpPr>
        <p:spPr bwMode="auto">
          <a:xfrm>
            <a:off x="4212008" y="517526"/>
            <a:ext cx="14493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Experiment 1</a:t>
            </a:r>
          </a:p>
        </p:txBody>
      </p:sp>
      <p:sp>
        <p:nvSpPr>
          <p:cNvPr id="14345" name="Text Box 31"/>
          <p:cNvSpPr txBox="1">
            <a:spLocks noChangeArrowheads="1"/>
          </p:cNvSpPr>
          <p:nvPr/>
        </p:nvSpPr>
        <p:spPr bwMode="auto">
          <a:xfrm>
            <a:off x="4280270" y="2084389"/>
            <a:ext cx="1952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</a:t>
            </a:r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7020295" y="2087564"/>
            <a:ext cx="1952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endParaRPr lang="en-US" altLang="en-US" sz="1800" b="1" dirty="0"/>
          </a:p>
        </p:txBody>
      </p:sp>
      <p:sp>
        <p:nvSpPr>
          <p:cNvPr id="14349" name="Text Box 31"/>
          <p:cNvSpPr txBox="1">
            <a:spLocks noChangeArrowheads="1"/>
          </p:cNvSpPr>
          <p:nvPr/>
        </p:nvSpPr>
        <p:spPr bwMode="auto">
          <a:xfrm>
            <a:off x="5329608" y="2084389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G</a:t>
            </a:r>
            <a:r>
              <a:rPr lang="en-US" altLang="en-US" sz="1800" b="1" baseline="-25000"/>
              <a:t>1</a:t>
            </a:r>
            <a:endParaRPr lang="en-US" altLang="en-US" sz="1800" b="1"/>
          </a:p>
        </p:txBody>
      </p:sp>
      <p:sp>
        <p:nvSpPr>
          <p:cNvPr id="14354" name="Text Box 31"/>
          <p:cNvSpPr txBox="1">
            <a:spLocks noChangeArrowheads="1"/>
          </p:cNvSpPr>
          <p:nvPr/>
        </p:nvSpPr>
        <p:spPr bwMode="auto">
          <a:xfrm>
            <a:off x="3615108" y="5988051"/>
            <a:ext cx="531971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>
                <a:solidFill>
                  <a:srgbClr val="AA1016"/>
                </a:solidFill>
              </a:rPr>
              <a:t>Conclusion</a:t>
            </a:r>
            <a:r>
              <a:rPr lang="en-US" altLang="en-US" sz="1800" b="1"/>
              <a:t>  Molecules present in the cytoplasm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control the progression to S and M phases.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02245" y="6270626"/>
            <a:ext cx="106680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581770" y="2722565"/>
            <a:ext cx="2693194" cy="3067050"/>
            <a:chOff x="1889125" y="2722564"/>
            <a:chExt cx="2693194" cy="3067050"/>
          </a:xfrm>
        </p:grpSpPr>
        <p:pic>
          <p:nvPicPr>
            <p:cNvPr id="21" name="Picture 45" descr="09_14CellCycleRegulation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2" r="49808" b="14150"/>
            <a:stretch/>
          </p:blipFill>
          <p:spPr bwMode="auto">
            <a:xfrm>
              <a:off x="1889125" y="2722564"/>
              <a:ext cx="2693194" cy="30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2054225" y="4702175"/>
              <a:ext cx="2278063" cy="107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G</a:t>
              </a:r>
              <a:r>
                <a:rPr lang="en-US" altLang="en-US" sz="1800" b="1" baseline="-25000" dirty="0"/>
                <a:t>1</a:t>
              </a:r>
              <a:r>
                <a:rPr lang="en-US" altLang="en-US" sz="1800" b="1" dirty="0"/>
                <a:t> nucleus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immediately entered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S phase and DNA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was synthesized.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3729038" y="4270375"/>
              <a:ext cx="195262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S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592388" y="4271963"/>
              <a:ext cx="195262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74964" y="136527"/>
            <a:ext cx="2672556" cy="2711450"/>
            <a:chOff x="4582319" y="136526"/>
            <a:chExt cx="2672556" cy="2711450"/>
          </a:xfrm>
        </p:grpSpPr>
        <p:pic>
          <p:nvPicPr>
            <p:cNvPr id="26" name="Picture 45" descr="09_14CellCycleRegulation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92" b="58823"/>
            <a:stretch/>
          </p:blipFill>
          <p:spPr bwMode="auto">
            <a:xfrm>
              <a:off x="4582319" y="136526"/>
              <a:ext cx="2672556" cy="271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5197475" y="519113"/>
              <a:ext cx="1449388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Experiment 2</a:t>
              </a: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327650" y="2087563"/>
              <a:ext cx="19526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M</a:t>
              </a: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6311900" y="2082800"/>
              <a:ext cx="2508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G</a:t>
              </a:r>
              <a:r>
                <a:rPr lang="en-US" altLang="en-US" sz="1800" b="1" baseline="-25000"/>
                <a:t>1</a:t>
              </a:r>
              <a:endParaRPr lang="en-US" altLang="en-US" sz="1800" b="1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64644" y="2847976"/>
            <a:ext cx="2682875" cy="3140075"/>
            <a:chOff x="4571999" y="2847975"/>
            <a:chExt cx="2682875" cy="3140075"/>
          </a:xfrm>
        </p:grpSpPr>
        <p:pic>
          <p:nvPicPr>
            <p:cNvPr id="31" name="Picture 45" descr="09_14CellCycleRegulation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1177" b="11137"/>
            <a:stretch/>
          </p:blipFill>
          <p:spPr bwMode="auto">
            <a:xfrm>
              <a:off x="4571999" y="2847975"/>
              <a:ext cx="2682875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6453188" y="4273550"/>
              <a:ext cx="195262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M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257800" y="4275138"/>
              <a:ext cx="19526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M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4757738" y="4705350"/>
              <a:ext cx="2090737" cy="10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G</a:t>
              </a:r>
              <a:r>
                <a:rPr lang="en-US" altLang="en-US" sz="1800" b="1" baseline="-25000" dirty="0"/>
                <a:t>1</a:t>
              </a:r>
              <a:r>
                <a:rPr lang="en-US" altLang="en-US" sz="1800" b="1" dirty="0"/>
                <a:t> nucleus began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mitosis without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chromosome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duplication.</a:t>
              </a:r>
            </a:p>
          </p:txBody>
        </p:sp>
      </p:grpSp>
      <p:pic>
        <p:nvPicPr>
          <p:cNvPr id="1026" name="Picture 2" descr="http://www.zo.utexas.edu/faculty/sjasper/images/12.4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7489"/>
            <a:ext cx="2990021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 descr="09_15MechAnalogyCellCyc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"/>
          <a:stretch>
            <a:fillRect/>
          </a:stretch>
        </p:blipFill>
        <p:spPr bwMode="auto">
          <a:xfrm>
            <a:off x="1436687" y="382587"/>
            <a:ext cx="7554913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1"/>
          <p:cNvSpPr txBox="1">
            <a:spLocks noChangeArrowheads="1"/>
          </p:cNvSpPr>
          <p:nvPr/>
        </p:nvSpPr>
        <p:spPr bwMode="auto">
          <a:xfrm>
            <a:off x="1471612" y="6022975"/>
            <a:ext cx="191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300" b="1"/>
              <a:t>M checkpoint</a:t>
            </a:r>
          </a:p>
        </p:txBody>
      </p:sp>
      <p:sp>
        <p:nvSpPr>
          <p:cNvPr id="16389" name="Text Box 31"/>
          <p:cNvSpPr txBox="1">
            <a:spLocks noChangeArrowheads="1"/>
          </p:cNvSpPr>
          <p:nvPr/>
        </p:nvSpPr>
        <p:spPr bwMode="auto">
          <a:xfrm>
            <a:off x="6638925" y="2849562"/>
            <a:ext cx="1952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300" b="1"/>
              <a:t>S</a:t>
            </a:r>
          </a:p>
        </p:txBody>
      </p:sp>
      <p:sp>
        <p:nvSpPr>
          <p:cNvPr id="16390" name="Text Box 31"/>
          <p:cNvSpPr txBox="1">
            <a:spLocks noChangeArrowheads="1"/>
          </p:cNvSpPr>
          <p:nvPr/>
        </p:nvSpPr>
        <p:spPr bwMode="auto">
          <a:xfrm>
            <a:off x="4271962" y="4275137"/>
            <a:ext cx="2492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300" b="1"/>
              <a:t>M</a:t>
            </a:r>
          </a:p>
        </p:txBody>
      </p:sp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3563937" y="3055937"/>
            <a:ext cx="3794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300" b="1"/>
              <a:t>G</a:t>
            </a:r>
            <a:r>
              <a:rPr lang="en-US" altLang="en-US" sz="2300" b="1" baseline="-25000"/>
              <a:t>1</a:t>
            </a:r>
            <a:endParaRPr lang="en-US" altLang="en-US" sz="2300" b="1"/>
          </a:p>
        </p:txBody>
      </p:sp>
      <p:sp>
        <p:nvSpPr>
          <p:cNvPr id="16392" name="Text Box 31"/>
          <p:cNvSpPr txBox="1">
            <a:spLocks noChangeArrowheads="1"/>
          </p:cNvSpPr>
          <p:nvPr/>
        </p:nvSpPr>
        <p:spPr bwMode="auto">
          <a:xfrm>
            <a:off x="5530850" y="4183062"/>
            <a:ext cx="3794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300" b="1"/>
              <a:t>G</a:t>
            </a:r>
            <a:r>
              <a:rPr lang="en-US" altLang="en-US" sz="2300" b="1" baseline="-25000"/>
              <a:t>2</a:t>
            </a:r>
            <a:endParaRPr lang="en-US" altLang="en-US" sz="2300" b="1"/>
          </a:p>
        </p:txBody>
      </p: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4376737" y="381000"/>
            <a:ext cx="1997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300" b="1"/>
              <a:t>G</a:t>
            </a:r>
            <a:r>
              <a:rPr lang="en-US" altLang="en-US" sz="2300" b="1" baseline="-25000"/>
              <a:t>1  </a:t>
            </a:r>
            <a:r>
              <a:rPr lang="en-US" altLang="en-US" sz="2300" b="1"/>
              <a:t>checkpoint</a:t>
            </a:r>
          </a:p>
        </p:txBody>
      </p:sp>
      <p:sp>
        <p:nvSpPr>
          <p:cNvPr id="16394" name="Text Box 31"/>
          <p:cNvSpPr txBox="1">
            <a:spLocks noChangeArrowheads="1"/>
          </p:cNvSpPr>
          <p:nvPr/>
        </p:nvSpPr>
        <p:spPr bwMode="auto">
          <a:xfrm>
            <a:off x="3929062" y="6400800"/>
            <a:ext cx="1997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300" b="1"/>
              <a:t>G</a:t>
            </a:r>
            <a:r>
              <a:rPr lang="en-US" altLang="en-US" sz="2300" b="1" baseline="-25000"/>
              <a:t>2 </a:t>
            </a:r>
            <a:r>
              <a:rPr lang="en-US" altLang="en-US" sz="2300" b="1"/>
              <a:t>checkpoint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4768850" y="2600325"/>
            <a:ext cx="10937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300" b="1"/>
              <a:t>Control</a:t>
            </a:r>
          </a:p>
          <a:p>
            <a:pPr>
              <a:lnSpc>
                <a:spcPct val="95000"/>
              </a:lnSpc>
            </a:pPr>
            <a:r>
              <a:rPr lang="en-US" altLang="en-US" sz="2300" b="1"/>
              <a:t>system</a:t>
            </a:r>
          </a:p>
        </p:txBody>
      </p:sp>
      <p:sp>
        <p:nvSpPr>
          <p:cNvPr id="16396" name="Line 16"/>
          <p:cNvSpPr>
            <a:spLocks noChangeShapeType="1"/>
          </p:cNvSpPr>
          <p:nvPr/>
        </p:nvSpPr>
        <p:spPr bwMode="auto">
          <a:xfrm flipV="1">
            <a:off x="3929062" y="658812"/>
            <a:ext cx="450850" cy="59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7"/>
          <p:cNvSpPr>
            <a:spLocks noChangeShapeType="1"/>
          </p:cNvSpPr>
          <p:nvPr/>
        </p:nvSpPr>
        <p:spPr bwMode="auto">
          <a:xfrm flipH="1">
            <a:off x="2747962" y="5376862"/>
            <a:ext cx="457200" cy="66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18"/>
          <p:cNvSpPr>
            <a:spLocks noChangeShapeType="1"/>
          </p:cNvSpPr>
          <p:nvPr/>
        </p:nvSpPr>
        <p:spPr bwMode="auto">
          <a:xfrm>
            <a:off x="3881437" y="5595937"/>
            <a:ext cx="298450" cy="755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77331"/>
            <a:ext cx="2605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2400" dirty="0"/>
              <a:t>The cell cycle has specific </a:t>
            </a:r>
            <a:r>
              <a:rPr lang="en-US" altLang="en-US" sz="2400" b="1" dirty="0"/>
              <a:t>checkpoints </a:t>
            </a:r>
            <a:r>
              <a:rPr lang="en-US" altLang="en-US" sz="2400" dirty="0"/>
              <a:t>where the cycle stops until a go-ahead signal is received</a:t>
            </a:r>
          </a:p>
        </p:txBody>
      </p:sp>
    </p:spTree>
    <p:extLst>
      <p:ext uri="{BB962C8B-B14F-4D97-AF65-F5344CB8AC3E}">
        <p14:creationId xmlns:p14="http://schemas.microsoft.com/office/powerpoint/2010/main" val="82072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/>
      <p:bldP spid="16396" grpId="0" animBg="1"/>
      <p:bldP spid="16397" grpId="0" animBg="1"/>
      <p:bldP spid="163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2" descr="09_16aG1Checkpoint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5" b="5011"/>
          <a:stretch/>
        </p:blipFill>
        <p:spPr bwMode="auto">
          <a:xfrm>
            <a:off x="4953000" y="1654175"/>
            <a:ext cx="33655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31"/>
          <p:cNvSpPr txBox="1">
            <a:spLocks noChangeArrowheads="1"/>
          </p:cNvSpPr>
          <p:nvPr/>
        </p:nvSpPr>
        <p:spPr bwMode="auto">
          <a:xfrm>
            <a:off x="5378450" y="4129088"/>
            <a:ext cx="2819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 b="1"/>
              <a:t>With go-ahead signal,</a:t>
            </a:r>
          </a:p>
          <a:p>
            <a:pPr>
              <a:lnSpc>
                <a:spcPct val="95000"/>
              </a:lnSpc>
            </a:pPr>
            <a:r>
              <a:rPr lang="en-US" altLang="en-US" sz="1900" b="1"/>
              <a:t>cell continues cell cycle.</a:t>
            </a:r>
            <a:endParaRPr lang="en-US" altLang="en-US" sz="1900" b="1" baseline="-25000"/>
          </a:p>
        </p:txBody>
      </p:sp>
      <p:sp>
        <p:nvSpPr>
          <p:cNvPr id="19466" name="Text Box 31"/>
          <p:cNvSpPr txBox="1">
            <a:spLocks noChangeArrowheads="1"/>
          </p:cNvSpPr>
          <p:nvPr/>
        </p:nvSpPr>
        <p:spPr bwMode="auto">
          <a:xfrm>
            <a:off x="6850063" y="3706813"/>
            <a:ext cx="2905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 b="1"/>
              <a:t>G</a:t>
            </a:r>
            <a:r>
              <a:rPr lang="en-US" altLang="en-US" sz="1900" b="1" baseline="-25000"/>
              <a:t>1</a:t>
            </a:r>
            <a:endParaRPr lang="en-US" altLang="en-US" sz="1900" b="1"/>
          </a:p>
        </p:txBody>
      </p:sp>
      <p:sp>
        <p:nvSpPr>
          <p:cNvPr id="2" name="TextBox 1"/>
          <p:cNvSpPr txBox="1"/>
          <p:nvPr/>
        </p:nvSpPr>
        <p:spPr>
          <a:xfrm>
            <a:off x="381000" y="5615392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If a cell receives a go-ahead signal at the G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checkpoint, it will usually complete the S, G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 and  M phases and divide.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25500" y="457200"/>
            <a:ext cx="7493000" cy="4567238"/>
            <a:chOff x="825500" y="457200"/>
            <a:chExt cx="7493000" cy="4567238"/>
          </a:xfrm>
        </p:grpSpPr>
        <p:pic>
          <p:nvPicPr>
            <p:cNvPr id="17" name="Picture 42" descr="09_16aG1Checkpoint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1"/>
            <a:stretch>
              <a:fillRect/>
            </a:stretch>
          </p:blipFill>
          <p:spPr bwMode="auto">
            <a:xfrm>
              <a:off x="825500" y="1654175"/>
              <a:ext cx="7493000" cy="337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2725738" y="3708400"/>
              <a:ext cx="28733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G</a:t>
              </a:r>
              <a:r>
                <a:rPr lang="en-US" altLang="en-US" sz="1900" b="1" baseline="-25000"/>
                <a:t>1</a:t>
              </a:r>
              <a:endParaRPr lang="en-US" altLang="en-US" sz="1900" b="1"/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854075" y="1658938"/>
              <a:ext cx="16478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G</a:t>
              </a:r>
              <a:r>
                <a:rPr lang="en-US" altLang="en-US" sz="1900" b="1" baseline="-25000"/>
                <a:t>1  </a:t>
              </a:r>
              <a:r>
                <a:rPr lang="en-US" altLang="en-US" sz="1900" b="1"/>
                <a:t>checkpoint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1228725" y="4121150"/>
              <a:ext cx="2892425" cy="54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Without go-ahead signal,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900" b="1"/>
                <a:t>cell enters G</a:t>
              </a:r>
              <a:r>
                <a:rPr lang="en-US" altLang="en-US" sz="1900" b="1" baseline="-25000"/>
                <a:t>0</a:t>
              </a:r>
              <a:r>
                <a:rPr lang="en-US" altLang="en-US" sz="1900" b="1"/>
                <a:t>.</a:t>
              </a:r>
              <a:endParaRPr lang="en-US" altLang="en-US" sz="1900" b="1" baseline="-25000"/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1792288" y="2209800"/>
              <a:ext cx="3159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G</a:t>
              </a:r>
              <a:r>
                <a:rPr lang="en-US" altLang="en-US" sz="1900" b="1" baseline="-25000"/>
                <a:t>0</a:t>
              </a:r>
              <a:endParaRPr lang="en-US" altLang="en-US" sz="1900" b="1"/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5378450" y="4129088"/>
              <a:ext cx="2819400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With go-ahead signal,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900" b="1"/>
                <a:t>cell continues cell cycle.</a:t>
              </a:r>
              <a:endParaRPr lang="en-US" altLang="en-US" sz="1900" b="1" baseline="-25000"/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1220788" y="4729163"/>
              <a:ext cx="204470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(a) G</a:t>
              </a:r>
              <a:r>
                <a:rPr lang="en-US" altLang="en-US" sz="1900" b="1" baseline="-25000"/>
                <a:t>1 </a:t>
              </a:r>
              <a:r>
                <a:rPr lang="en-US" altLang="en-US" sz="1900" b="1"/>
                <a:t>checkpoint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6850063" y="3706813"/>
              <a:ext cx="290512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G</a:t>
              </a:r>
              <a:r>
                <a:rPr lang="en-US" altLang="en-US" sz="1900" b="1" baseline="-25000"/>
                <a:t>1</a:t>
              </a:r>
              <a:endParaRPr lang="en-US" altLang="en-US" sz="1900" b="1"/>
            </a:p>
          </p:txBody>
        </p:sp>
        <p:sp>
          <p:nvSpPr>
            <p:cNvPr id="25" name="Line 41"/>
            <p:cNvSpPr>
              <a:spLocks noChangeShapeType="1"/>
            </p:cNvSpPr>
            <p:nvPr/>
          </p:nvSpPr>
          <p:spPr bwMode="auto">
            <a:xfrm>
              <a:off x="2540000" y="1871663"/>
              <a:ext cx="314325" cy="5000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087481" y="457200"/>
              <a:ext cx="5456319" cy="1743974"/>
              <a:chOff x="2087481" y="457200"/>
              <a:chExt cx="5456319" cy="1743974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>
                <a:off x="2087481" y="1037465"/>
                <a:ext cx="2845990" cy="1163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4953000" y="457200"/>
                <a:ext cx="2590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Non dividing cells are in the G</a:t>
                </a:r>
                <a:r>
                  <a:rPr lang="en-US" sz="2800" baseline="-25000" dirty="0"/>
                  <a:t>0</a:t>
                </a:r>
                <a:r>
                  <a:rPr lang="en-US" sz="2800" dirty="0"/>
                  <a:t> phase.</a:t>
                </a:r>
              </a:p>
            </p:txBody>
          </p:sp>
        </p:grpSp>
      </p:grpSp>
      <p:pic>
        <p:nvPicPr>
          <p:cNvPr id="29" name="Picture 2" descr="Image result for nerve c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8" y="152400"/>
            <a:ext cx="1260291" cy="126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2" descr="09_16bMCheckpoint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34" b="4018"/>
          <a:stretch/>
        </p:blipFill>
        <p:spPr bwMode="auto">
          <a:xfrm>
            <a:off x="296864" y="1216025"/>
            <a:ext cx="414317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9.16b</a:t>
            </a:r>
          </a:p>
        </p:txBody>
      </p:sp>
      <p:sp>
        <p:nvSpPr>
          <p:cNvPr id="20484" name="Text Box 31"/>
          <p:cNvSpPr txBox="1">
            <a:spLocks noChangeArrowheads="1"/>
          </p:cNvSpPr>
          <p:nvPr/>
        </p:nvSpPr>
        <p:spPr bwMode="auto">
          <a:xfrm>
            <a:off x="322263" y="2895600"/>
            <a:ext cx="15954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 b="1"/>
              <a:t>M checkpoint</a:t>
            </a:r>
          </a:p>
        </p:txBody>
      </p:sp>
      <p:sp>
        <p:nvSpPr>
          <p:cNvPr id="20485" name="Text Box 31"/>
          <p:cNvSpPr txBox="1">
            <a:spLocks noChangeArrowheads="1"/>
          </p:cNvSpPr>
          <p:nvPr/>
        </p:nvSpPr>
        <p:spPr bwMode="auto">
          <a:xfrm>
            <a:off x="3294063" y="2095500"/>
            <a:ext cx="1984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 b="1"/>
              <a:t>M</a:t>
            </a:r>
          </a:p>
        </p:txBody>
      </p:sp>
      <p:sp>
        <p:nvSpPr>
          <p:cNvPr id="20486" name="Text Box 31"/>
          <p:cNvSpPr txBox="1">
            <a:spLocks noChangeArrowheads="1"/>
          </p:cNvSpPr>
          <p:nvPr/>
        </p:nvSpPr>
        <p:spPr bwMode="auto">
          <a:xfrm>
            <a:off x="2716213" y="1289050"/>
            <a:ext cx="301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 b="1"/>
              <a:t>G</a:t>
            </a:r>
            <a:r>
              <a:rPr lang="en-US" altLang="en-US" sz="1900" b="1" baseline="-25000"/>
              <a:t>1</a:t>
            </a:r>
            <a:endParaRPr lang="en-US" altLang="en-US" sz="1900" b="1"/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3694113" y="2144713"/>
            <a:ext cx="301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 b="1"/>
              <a:t>G</a:t>
            </a:r>
            <a:r>
              <a:rPr lang="en-US" altLang="en-US" sz="1900" b="1" baseline="-25000"/>
              <a:t>2</a:t>
            </a:r>
            <a:endParaRPr lang="en-US" altLang="en-US" sz="1900" b="1"/>
          </a:p>
        </p:txBody>
      </p:sp>
      <p:sp>
        <p:nvSpPr>
          <p:cNvPr id="20488" name="Text Box 31"/>
          <p:cNvSpPr txBox="1">
            <a:spLocks noChangeArrowheads="1"/>
          </p:cNvSpPr>
          <p:nvPr/>
        </p:nvSpPr>
        <p:spPr bwMode="auto">
          <a:xfrm>
            <a:off x="2306638" y="3862388"/>
            <a:ext cx="16748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 b="1"/>
              <a:t>Prometaphase</a:t>
            </a:r>
          </a:p>
        </p:txBody>
      </p:sp>
      <p:sp>
        <p:nvSpPr>
          <p:cNvPr id="20489" name="Text Box 31"/>
          <p:cNvSpPr txBox="1">
            <a:spLocks noChangeArrowheads="1"/>
          </p:cNvSpPr>
          <p:nvPr/>
        </p:nvSpPr>
        <p:spPr bwMode="auto">
          <a:xfrm>
            <a:off x="1109663" y="4262438"/>
            <a:ext cx="29924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900" b="1"/>
              <a:t>Without full chromosome</a:t>
            </a:r>
          </a:p>
          <a:p>
            <a:pPr>
              <a:lnSpc>
                <a:spcPct val="95000"/>
              </a:lnSpc>
            </a:pPr>
            <a:r>
              <a:rPr lang="en-US" altLang="en-US" sz="1900" b="1"/>
              <a:t>attachment, stop signal is</a:t>
            </a:r>
          </a:p>
          <a:p>
            <a:pPr>
              <a:lnSpc>
                <a:spcPct val="95000"/>
              </a:lnSpc>
            </a:pPr>
            <a:r>
              <a:rPr lang="en-US" altLang="en-US" sz="1900" b="1"/>
              <a:t>received.</a:t>
            </a:r>
            <a:endParaRPr lang="en-US" altLang="en-US" sz="1900" b="1" baseline="-25000"/>
          </a:p>
        </p:txBody>
      </p:sp>
      <p:sp>
        <p:nvSpPr>
          <p:cNvPr id="20496" name="Line 58"/>
          <p:cNvSpPr>
            <a:spLocks noChangeShapeType="1"/>
          </p:cNvSpPr>
          <p:nvPr/>
        </p:nvSpPr>
        <p:spPr bwMode="auto">
          <a:xfrm flipH="1">
            <a:off x="1939925" y="2797175"/>
            <a:ext cx="471488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09562" y="3300319"/>
            <a:ext cx="16208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571206" y="1216025"/>
            <a:ext cx="4274344" cy="4248150"/>
            <a:chOff x="4571206" y="1216025"/>
            <a:chExt cx="4274344" cy="4248150"/>
          </a:xfrm>
        </p:grpSpPr>
        <p:pic>
          <p:nvPicPr>
            <p:cNvPr id="24" name="Picture 62" descr="09_16bMCheckpoint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018"/>
            <a:stretch/>
          </p:blipFill>
          <p:spPr bwMode="auto">
            <a:xfrm>
              <a:off x="4571206" y="1216025"/>
              <a:ext cx="4274344" cy="424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7329488" y="2114550"/>
              <a:ext cx="188912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M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6823075" y="1304925"/>
              <a:ext cx="2825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G</a:t>
              </a:r>
              <a:r>
                <a:rPr lang="en-US" altLang="en-US" sz="1900" b="1" baseline="-25000"/>
                <a:t>1</a:t>
              </a:r>
              <a:endParaRPr lang="en-US" altLang="en-US" sz="1900" b="1"/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7823200" y="2214563"/>
              <a:ext cx="287338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G</a:t>
              </a:r>
              <a:r>
                <a:rPr lang="en-US" altLang="en-US" sz="1900" b="1" baseline="-25000"/>
                <a:t>2</a:t>
              </a:r>
              <a:endParaRPr lang="en-US" altLang="en-US" sz="1900" b="1"/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6965950" y="4070350"/>
              <a:ext cx="1274763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Metaphase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4821238" y="3703638"/>
              <a:ext cx="1279525" cy="23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Anaphase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265738" y="4351338"/>
              <a:ext cx="3252787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900" b="1"/>
                <a:t>With full chromosome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900" b="1"/>
                <a:t>attachment, go-ahead signal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900" b="1"/>
                <a:t>is received.</a:t>
              </a:r>
              <a:endParaRPr lang="en-US" altLang="en-US" sz="1900" b="1" baseline="-250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1548" y="5955610"/>
            <a:ext cx="8156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en-US" sz="2400" dirty="0" err="1"/>
              <a:t>Separase</a:t>
            </a:r>
            <a:r>
              <a:rPr lang="en-CA" altLang="en-US" sz="2400" dirty="0"/>
              <a:t> – an enzyme that allows sister chromatids to separate.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191467" y="3990975"/>
            <a:ext cx="2497137" cy="18852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1" descr="09_17_PDGF_4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00"/>
          <a:stretch/>
        </p:blipFill>
        <p:spPr bwMode="auto">
          <a:xfrm>
            <a:off x="296863" y="184150"/>
            <a:ext cx="85486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9.17-4</a:t>
            </a:r>
          </a:p>
        </p:txBody>
      </p:sp>
      <p:grpSp>
        <p:nvGrpSpPr>
          <p:cNvPr id="27652" name="Group 24"/>
          <p:cNvGrpSpPr>
            <a:grpSpLocks/>
          </p:cNvGrpSpPr>
          <p:nvPr/>
        </p:nvGrpSpPr>
        <p:grpSpPr bwMode="auto">
          <a:xfrm>
            <a:off x="361950" y="530225"/>
            <a:ext cx="234950" cy="234950"/>
            <a:chOff x="228" y="304"/>
            <a:chExt cx="148" cy="148"/>
          </a:xfrm>
        </p:grpSpPr>
        <p:sp>
          <p:nvSpPr>
            <p:cNvPr id="27678" name="Oval 23"/>
            <p:cNvSpPr>
              <a:spLocks noChangeArrowheads="1"/>
            </p:cNvSpPr>
            <p:nvPr/>
          </p:nvSpPr>
          <p:spPr bwMode="auto">
            <a:xfrm>
              <a:off x="228" y="304"/>
              <a:ext cx="148" cy="148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b="1">
                <a:latin typeface="Times" pitchFamily="84" charset="0"/>
              </a:endParaRPr>
            </a:p>
          </p:txBody>
        </p:sp>
        <p:sp>
          <p:nvSpPr>
            <p:cNvPr id="27679" name="Text Box 31"/>
            <p:cNvSpPr txBox="1">
              <a:spLocks noChangeArrowheads="1"/>
            </p:cNvSpPr>
            <p:nvPr/>
          </p:nvSpPr>
          <p:spPr bwMode="auto">
            <a:xfrm>
              <a:off x="266" y="319"/>
              <a:ext cx="8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7653" name="Text Box 31"/>
          <p:cNvSpPr txBox="1">
            <a:spLocks noChangeArrowheads="1"/>
          </p:cNvSpPr>
          <p:nvPr/>
        </p:nvSpPr>
        <p:spPr bwMode="auto">
          <a:xfrm>
            <a:off x="660400" y="528638"/>
            <a:ext cx="18335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A sample of</a:t>
            </a:r>
          </a:p>
          <a:p>
            <a:pPr>
              <a:lnSpc>
                <a:spcPct val="95000"/>
              </a:lnSpc>
            </a:pPr>
            <a:r>
              <a:rPr lang="en-US" altLang="en-US" sz="1600" b="1"/>
              <a:t>human connective</a:t>
            </a:r>
          </a:p>
          <a:p>
            <a:pPr>
              <a:lnSpc>
                <a:spcPct val="95000"/>
              </a:lnSpc>
            </a:pPr>
            <a:r>
              <a:rPr lang="en-US" altLang="en-US" sz="1600" b="1"/>
              <a:t>tissue is cut</a:t>
            </a:r>
          </a:p>
          <a:p>
            <a:pPr>
              <a:lnSpc>
                <a:spcPct val="95000"/>
              </a:lnSpc>
            </a:pPr>
            <a:r>
              <a:rPr lang="en-US" altLang="en-US" sz="1600" b="1"/>
              <a:t>up into small</a:t>
            </a:r>
          </a:p>
          <a:p>
            <a:pPr>
              <a:lnSpc>
                <a:spcPct val="95000"/>
              </a:lnSpc>
            </a:pPr>
            <a:r>
              <a:rPr lang="en-US" altLang="en-US" sz="1600" b="1"/>
              <a:t>pieces.</a:t>
            </a:r>
          </a:p>
        </p:txBody>
      </p:sp>
      <p:sp>
        <p:nvSpPr>
          <p:cNvPr id="27667" name="Text Box 31"/>
          <p:cNvSpPr txBox="1">
            <a:spLocks noChangeArrowheads="1"/>
          </p:cNvSpPr>
          <p:nvPr/>
        </p:nvSpPr>
        <p:spPr bwMode="auto">
          <a:xfrm>
            <a:off x="1831975" y="1612900"/>
            <a:ext cx="4714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Petri</a:t>
            </a:r>
          </a:p>
          <a:p>
            <a:pPr>
              <a:lnSpc>
                <a:spcPct val="95000"/>
              </a:lnSpc>
            </a:pPr>
            <a:r>
              <a:rPr lang="en-US" altLang="en-US" sz="1600" b="1"/>
              <a:t>dish</a:t>
            </a:r>
          </a:p>
        </p:txBody>
      </p:sp>
      <p:sp>
        <p:nvSpPr>
          <p:cNvPr id="27668" name="Line 37"/>
          <p:cNvSpPr>
            <a:spLocks noChangeShapeType="1"/>
          </p:cNvSpPr>
          <p:nvPr/>
        </p:nvSpPr>
        <p:spPr bwMode="auto">
          <a:xfrm flipH="1">
            <a:off x="2317750" y="1590675"/>
            <a:ext cx="22225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Text Box 31"/>
          <p:cNvSpPr txBox="1">
            <a:spLocks noChangeArrowheads="1"/>
          </p:cNvSpPr>
          <p:nvPr/>
        </p:nvSpPr>
        <p:spPr bwMode="auto">
          <a:xfrm>
            <a:off x="2587625" y="285750"/>
            <a:ext cx="830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/>
              <a:t>Scalpels</a:t>
            </a:r>
          </a:p>
        </p:txBody>
      </p:sp>
      <p:sp>
        <p:nvSpPr>
          <p:cNvPr id="27670" name="Line 39"/>
          <p:cNvSpPr>
            <a:spLocks noChangeShapeType="1"/>
          </p:cNvSpPr>
          <p:nvPr/>
        </p:nvSpPr>
        <p:spPr bwMode="auto">
          <a:xfrm flipV="1">
            <a:off x="2657475" y="533400"/>
            <a:ext cx="33972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40"/>
          <p:cNvSpPr>
            <a:spLocks noChangeShapeType="1"/>
          </p:cNvSpPr>
          <p:nvPr/>
        </p:nvSpPr>
        <p:spPr bwMode="auto">
          <a:xfrm>
            <a:off x="2994025" y="533400"/>
            <a:ext cx="32385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96863" y="2260121"/>
            <a:ext cx="8548687" cy="1570008"/>
            <a:chOff x="296863" y="2260121"/>
            <a:chExt cx="8548687" cy="1570008"/>
          </a:xfrm>
        </p:grpSpPr>
        <p:pic>
          <p:nvPicPr>
            <p:cNvPr id="33" name="Picture 41" descr="09_17_PDGF_4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26" b="44632"/>
            <a:stretch/>
          </p:blipFill>
          <p:spPr bwMode="auto">
            <a:xfrm>
              <a:off x="296863" y="2260121"/>
              <a:ext cx="8548687" cy="157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up 25"/>
            <p:cNvGrpSpPr>
              <a:grpSpLocks/>
            </p:cNvGrpSpPr>
            <p:nvPr/>
          </p:nvGrpSpPr>
          <p:grpSpPr bwMode="auto">
            <a:xfrm>
              <a:off x="365125" y="2409825"/>
              <a:ext cx="234950" cy="234950"/>
              <a:chOff x="230" y="1488"/>
              <a:chExt cx="148" cy="148"/>
            </a:xfrm>
          </p:grpSpPr>
          <p:sp>
            <p:nvSpPr>
              <p:cNvPr id="36" name="Oval 22"/>
              <p:cNvSpPr>
                <a:spLocks noChangeArrowheads="1"/>
              </p:cNvSpPr>
              <p:nvPr/>
            </p:nvSpPr>
            <p:spPr bwMode="auto">
              <a:xfrm>
                <a:off x="230" y="1488"/>
                <a:ext cx="148" cy="148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270" y="1499"/>
                <a:ext cx="85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5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661988" y="2409825"/>
              <a:ext cx="1833562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dirty="0"/>
                <a:t>Enzymes digest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600" b="1" dirty="0"/>
                <a:t>the extracellular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600" b="1" dirty="0"/>
                <a:t>matrix, resulting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600" b="1" dirty="0"/>
                <a:t>in a suspension of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600" b="1" dirty="0"/>
                <a:t>free fibroblasts.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6863" y="3847380"/>
            <a:ext cx="8553450" cy="2751857"/>
            <a:chOff x="296863" y="3847380"/>
            <a:chExt cx="8553450" cy="2751857"/>
          </a:xfrm>
        </p:grpSpPr>
        <p:pic>
          <p:nvPicPr>
            <p:cNvPr id="39" name="Picture 41" descr="09_17_PDGF_4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630" b="2580"/>
            <a:stretch/>
          </p:blipFill>
          <p:spPr bwMode="auto">
            <a:xfrm>
              <a:off x="296863" y="3847380"/>
              <a:ext cx="8548687" cy="275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26"/>
            <p:cNvGrpSpPr>
              <a:grpSpLocks/>
            </p:cNvGrpSpPr>
            <p:nvPr/>
          </p:nvGrpSpPr>
          <p:grpSpPr bwMode="auto">
            <a:xfrm>
              <a:off x="365125" y="3975100"/>
              <a:ext cx="234950" cy="234950"/>
              <a:chOff x="230" y="2474"/>
              <a:chExt cx="148" cy="148"/>
            </a:xfrm>
          </p:grpSpPr>
          <p:sp>
            <p:nvSpPr>
              <p:cNvPr id="51" name="Oval 20"/>
              <p:cNvSpPr>
                <a:spLocks noChangeArrowheads="1"/>
              </p:cNvSpPr>
              <p:nvPr/>
            </p:nvSpPr>
            <p:spPr bwMode="auto">
              <a:xfrm>
                <a:off x="230" y="2474"/>
                <a:ext cx="148" cy="148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52" name="Text Box 31"/>
              <p:cNvSpPr txBox="1">
                <a:spLocks noChangeArrowheads="1"/>
              </p:cNvSpPr>
              <p:nvPr/>
            </p:nvSpPr>
            <p:spPr bwMode="auto">
              <a:xfrm>
                <a:off x="270" y="2487"/>
                <a:ext cx="85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5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3248025" y="4283075"/>
              <a:ext cx="234950" cy="234950"/>
              <a:chOff x="2046" y="2668"/>
              <a:chExt cx="148" cy="148"/>
            </a:xfrm>
          </p:grpSpPr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>
                <a:off x="2046" y="2668"/>
                <a:ext cx="148" cy="148"/>
              </a:xfrm>
              <a:prstGeom prst="ellipse">
                <a:avLst/>
              </a:prstGeom>
              <a:solidFill>
                <a:srgbClr val="009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en-US" b="1">
                  <a:latin typeface="Times" pitchFamily="84" charset="0"/>
                </a:endParaRPr>
              </a:p>
            </p:txBody>
          </p:sp>
          <p:sp>
            <p:nvSpPr>
              <p:cNvPr id="50" name="Text Box 31"/>
              <p:cNvSpPr txBox="1">
                <a:spLocks noChangeArrowheads="1"/>
              </p:cNvSpPr>
              <p:nvPr/>
            </p:nvSpPr>
            <p:spPr bwMode="auto">
              <a:xfrm>
                <a:off x="2086" y="2679"/>
                <a:ext cx="85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en-US" sz="15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666750" y="3968750"/>
              <a:ext cx="2036763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 dirty="0"/>
                <a:t>Cells are transferred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600" b="1" dirty="0"/>
                <a:t>to culture vessels.</a:t>
              </a: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3549650" y="4281488"/>
              <a:ext cx="175895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PDGF is added to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600" b="1"/>
                <a:t>half the vessels.</a:t>
              </a:r>
            </a:p>
          </p:txBody>
        </p:sp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349250" y="6223000"/>
              <a:ext cx="1506538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Without PDGF</a:t>
              </a: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3098800" y="6226175"/>
              <a:ext cx="10620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With PDGF</a:t>
              </a: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5651500" y="6115050"/>
              <a:ext cx="19288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Cultured fibroblasts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600" b="1"/>
                <a:t>(SEM)</a:t>
              </a:r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8213725" y="6267450"/>
              <a:ext cx="6365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600" b="1"/>
                <a:t>10 </a:t>
              </a:r>
              <a:r>
                <a:rPr lang="en-US" altLang="en-US" sz="1600" b="1">
                  <a:sym typeface="Symbol" pitchFamily="84" charset="2"/>
                </a:rPr>
                <a:t></a:t>
              </a:r>
              <a:r>
                <a:rPr lang="en-US" altLang="en-US" sz="1600" b="1"/>
                <a:t>m</a:t>
              </a:r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 flipH="1">
              <a:off x="8274050" y="6191250"/>
              <a:ext cx="5111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34876" y="409934"/>
            <a:ext cx="3873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Platelet-derived growth factor (PDGF) stimulates the division of human fibroblast cells in culture.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68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988</Words>
  <Application>Microsoft Office PowerPoint</Application>
  <PresentationFormat>On-screen Show (4:3)</PresentationFormat>
  <Paragraphs>204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</vt:lpstr>
      <vt:lpstr>Times New Roman</vt:lpstr>
      <vt:lpstr>Office Theme</vt:lpstr>
      <vt:lpstr>PowerPoint Presentation</vt:lpstr>
      <vt:lpstr>You Must Know</vt:lpstr>
      <vt:lpstr>Concept 9.3: The eukaryotic cell cycle is regulated by a molecular control system</vt:lpstr>
      <vt:lpstr>Figure 9.UN02</vt:lpstr>
      <vt:lpstr>PowerPoint Presentation</vt:lpstr>
      <vt:lpstr>PowerPoint Presentation</vt:lpstr>
      <vt:lpstr>PowerPoint Presentation</vt:lpstr>
      <vt:lpstr>Figure 9.16b</vt:lpstr>
      <vt:lpstr>Figure 9.17-4</vt:lpstr>
      <vt:lpstr>Figure 9.18</vt:lpstr>
      <vt:lpstr>Loss of Cell Cycle Controls in Cancer Cells</vt:lpstr>
      <vt:lpstr>Figure 9.19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49</cp:revision>
  <cp:lastPrinted>2019-11-22T15:53:11Z</cp:lastPrinted>
  <dcterms:created xsi:type="dcterms:W3CDTF">2014-12-02T23:22:42Z</dcterms:created>
  <dcterms:modified xsi:type="dcterms:W3CDTF">2019-11-22T15:58:36Z</dcterms:modified>
</cp:coreProperties>
</file>