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4" r:id="rId3"/>
    <p:sldId id="257" r:id="rId4"/>
    <p:sldId id="256" r:id="rId5"/>
    <p:sldId id="268" r:id="rId6"/>
    <p:sldId id="274" r:id="rId7"/>
    <p:sldId id="272" r:id="rId8"/>
    <p:sldId id="26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7426" autoAdjust="0"/>
  </p:normalViewPr>
  <p:slideViewPr>
    <p:cSldViewPr>
      <p:cViewPr varScale="1">
        <p:scale>
          <a:sx n="54" d="100"/>
          <a:sy n="54" d="100"/>
        </p:scale>
        <p:origin x="23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6728A-BC33-494E-9BBC-D6E30AC48A8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708FA9-ABDA-4A81-A28E-9B22A8E7A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8FE34B-4B68-4C85-ADA3-3BD29A41C234}" type="slidenum">
              <a:rPr lang="en-US" altLang="en-US" sz="1200">
                <a:latin typeface="Times New Roman" pitchFamily="84" charset="0"/>
              </a:rPr>
              <a:pPr/>
              <a:t>3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4773812-0663-483D-8230-F0682027AEA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The action spectrum of photosynthesis was first demonstrated in 1883 by Theodor W. Engelmann.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In his experiment, he exposed different segments of a filamentous alga to different wavelengths.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Areas receiving wavelengths favorable to photosynthesis produced excess O</a:t>
            </a:r>
            <a:r>
              <a:rPr lang="en-US" altLang="en-US" baseline="-25000" dirty="0"/>
              <a:t>2.</a:t>
            </a:r>
            <a:endParaRPr lang="en-US" altLang="en-US" dirty="0"/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He used the growth of aerobic bacteria clustered along the alga as a measure of O</a:t>
            </a:r>
            <a:r>
              <a:rPr lang="en-US" altLang="en-US" baseline="-25000" dirty="0"/>
              <a:t>2</a:t>
            </a:r>
            <a:r>
              <a:rPr lang="en-US" altLang="en-US" dirty="0"/>
              <a:t> production.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baseline="0" dirty="0"/>
              <a:t>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10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954445A-5265-4EE4-8AB7-73F57BD0336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3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A1FCAFE-91ED-42B0-80FA-3DD58B0DC207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Chlorophyll </a:t>
            </a:r>
            <a:r>
              <a:rPr lang="en-US" altLang="en-US" i="1" dirty="0"/>
              <a:t>a</a:t>
            </a:r>
            <a:r>
              <a:rPr lang="en-US" altLang="en-US" dirty="0"/>
              <a:t> is the main photosynthetic pigment.</a:t>
            </a:r>
          </a:p>
          <a:p>
            <a:pPr marL="297650" indent="-297650"/>
            <a:r>
              <a:rPr lang="en-US" altLang="en-US" dirty="0"/>
              <a:t>Accessory pigments, such as chlorophyll </a:t>
            </a:r>
            <a:r>
              <a:rPr lang="en-US" altLang="en-US" i="1" dirty="0"/>
              <a:t>b</a:t>
            </a:r>
            <a:r>
              <a:rPr lang="en-US" altLang="en-US" dirty="0"/>
              <a:t>, broaden the spectrum used for photosynthesis.</a:t>
            </a:r>
          </a:p>
          <a:p>
            <a:pPr marL="297650" indent="-297650"/>
            <a:r>
              <a:rPr lang="en-US" altLang="en-US" dirty="0"/>
              <a:t>Accessory pigments called </a:t>
            </a:r>
            <a:r>
              <a:rPr lang="en-US" altLang="en-US" b="1" dirty="0"/>
              <a:t>carotenoids </a:t>
            </a:r>
            <a:r>
              <a:rPr lang="en-US" altLang="en-US" dirty="0"/>
              <a:t>absorb excessive light that would damage chlorophyll.</a:t>
            </a:r>
            <a:endParaRPr lang="en-US" altLang="en-US" i="1" dirty="0"/>
          </a:p>
          <a:p>
            <a:pPr marL="297650" indent="-297650"/>
            <a:r>
              <a:rPr lang="en-US" altLang="en-US" i="1" dirty="0"/>
              <a:t>(You don’t need to memorize the blue text from this slide.)</a:t>
            </a:r>
          </a:p>
        </p:txBody>
      </p:sp>
    </p:spTree>
    <p:extLst>
      <p:ext uri="{BB962C8B-B14F-4D97-AF65-F5344CB8AC3E}">
        <p14:creationId xmlns:p14="http://schemas.microsoft.com/office/powerpoint/2010/main" val="371740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3B6093F-66AB-4292-8C38-A6B51D341C9C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When a pigment absorbs light, it goes from a ground state to an excited state, which is unstable.</a:t>
            </a:r>
          </a:p>
          <a:p>
            <a:pPr marL="297650" indent="-297650"/>
            <a:r>
              <a:rPr lang="en-US" altLang="en-US" dirty="0"/>
              <a:t>When excited electrons fall back to the ground state, photons are given off, an afterglow called fluorescence.</a:t>
            </a:r>
          </a:p>
          <a:p>
            <a:pPr marL="297650" indent="-297650"/>
            <a:r>
              <a:rPr lang="en-US" altLang="en-US" dirty="0"/>
              <a:t>If illuminated, an isolated solution of chlorophyll will fluoresce, giving off light and heat.</a:t>
            </a:r>
          </a:p>
        </p:txBody>
      </p:sp>
    </p:spTree>
    <p:extLst>
      <p:ext uri="{BB962C8B-B14F-4D97-AF65-F5344CB8AC3E}">
        <p14:creationId xmlns:p14="http://schemas.microsoft.com/office/powerpoint/2010/main" val="9044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84578C-ADA0-48E8-AAB4-50EC4C338920}" type="slidenum">
              <a:rPr lang="en-US" altLang="en-US" sz="1200">
                <a:latin typeface="Times" pitchFamily="84" charset="0"/>
              </a:rPr>
              <a:pPr/>
              <a:t>5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b="1" dirty="0"/>
              <a:t>Endergonic Reaction:   </a:t>
            </a:r>
            <a:r>
              <a:rPr lang="en-US" b="0" dirty="0"/>
              <a:t>A nonspontaneous chemical reaction in which free energy is absorbed from the surroundings</a:t>
            </a:r>
            <a:r>
              <a:rPr lang="en-US" b="1" dirty="0"/>
              <a:t>. </a:t>
            </a:r>
            <a:r>
              <a:rPr lang="en-US" i="1" dirty="0"/>
              <a:t>∆ G &gt; 0</a:t>
            </a:r>
            <a:endParaRPr lang="en-US" altLang="en-US" dirty="0"/>
          </a:p>
          <a:p>
            <a:pPr marL="297650" indent="-297650"/>
            <a:r>
              <a:rPr lang="en-US" altLang="en-US" dirty="0"/>
              <a:t>Photosynthesis reverses the direction of electron flow compared to respiration.</a:t>
            </a:r>
          </a:p>
          <a:p>
            <a:pPr marL="297650" indent="-297650"/>
            <a:r>
              <a:rPr lang="en-US" altLang="en-US" dirty="0"/>
              <a:t>Photosynthesis is a redox process in which H</a:t>
            </a:r>
            <a:r>
              <a:rPr lang="en-US" altLang="en-US" baseline="-25000" dirty="0"/>
              <a:t>2</a:t>
            </a:r>
            <a:r>
              <a:rPr lang="en-US" altLang="en-US" dirty="0"/>
              <a:t>O is oxidized and CO</a:t>
            </a:r>
            <a:r>
              <a:rPr lang="en-US" altLang="en-US" baseline="-25000" dirty="0"/>
              <a:t>2</a:t>
            </a:r>
            <a:r>
              <a:rPr lang="en-US" altLang="en-US" dirty="0"/>
              <a:t> is reduced.</a:t>
            </a:r>
          </a:p>
          <a:p>
            <a:pPr marL="297650" indent="-297650"/>
            <a:r>
              <a:rPr lang="en-US" altLang="en-US" dirty="0"/>
              <a:t>Photosynthesis is an anabolic process.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44DBFD3-2A34-42AA-BF60-9DBD28A12C2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Photosynthesis consists of the </a:t>
            </a:r>
            <a:r>
              <a:rPr lang="en-US" altLang="en-US" b="1" dirty="0"/>
              <a:t>light reactions </a:t>
            </a:r>
            <a:r>
              <a:rPr lang="en-US" altLang="en-US" dirty="0"/>
              <a:t>(the </a:t>
            </a:r>
            <a:r>
              <a:rPr lang="en-US" altLang="en-US" i="1" dirty="0"/>
              <a:t>photo</a:t>
            </a:r>
            <a:r>
              <a:rPr lang="en-US" altLang="en-US" dirty="0"/>
              <a:t> part) and </a:t>
            </a:r>
            <a:r>
              <a:rPr lang="en-US" altLang="en-US" b="1" dirty="0"/>
              <a:t>Calvin cycle </a:t>
            </a:r>
            <a:r>
              <a:rPr lang="en-US" altLang="en-US" dirty="0"/>
              <a:t>(the </a:t>
            </a:r>
            <a:r>
              <a:rPr lang="en-US" altLang="en-US" i="1" dirty="0"/>
              <a:t>synthesis</a:t>
            </a:r>
            <a:r>
              <a:rPr lang="en-US" altLang="en-US" dirty="0"/>
              <a:t> part)</a:t>
            </a:r>
          </a:p>
          <a:p>
            <a:pPr marL="297650" indent="-297650"/>
            <a:r>
              <a:rPr lang="en-US" altLang="en-US" dirty="0"/>
              <a:t>The light reactions (in the thylakoids)</a:t>
            </a:r>
          </a:p>
          <a:p>
            <a:pPr marL="297650" indent="-297650"/>
            <a:endParaRPr lang="en-US" altLang="en-US" dirty="0"/>
          </a:p>
          <a:p>
            <a:pPr marL="750595" lvl="1" indent="-271767">
              <a:spcBef>
                <a:spcPct val="18000"/>
              </a:spcBef>
            </a:pPr>
            <a:r>
              <a:rPr lang="en-US" altLang="en-US" dirty="0"/>
              <a:t>Split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pPr marL="750595" lvl="1" indent="-271767">
              <a:spcBef>
                <a:spcPct val="18000"/>
              </a:spcBef>
            </a:pPr>
            <a:r>
              <a:rPr lang="en-US" altLang="en-US" dirty="0"/>
              <a:t>Release O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pPr marL="750595" lvl="1" indent="-271767">
              <a:spcBef>
                <a:spcPct val="18000"/>
              </a:spcBef>
            </a:pPr>
            <a:r>
              <a:rPr lang="en-US" altLang="en-US" dirty="0"/>
              <a:t>Reduce the electron acceptor, </a:t>
            </a:r>
            <a:r>
              <a:rPr lang="en-US" altLang="en-US" b="1" dirty="0"/>
              <a:t>NADP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, to NADPH</a:t>
            </a:r>
          </a:p>
          <a:p>
            <a:pPr marL="750595" lvl="1" indent="-271767">
              <a:spcBef>
                <a:spcPct val="18000"/>
              </a:spcBef>
            </a:pPr>
            <a:r>
              <a:rPr lang="en-US" altLang="en-US" dirty="0"/>
              <a:t>Generate ATP from ADP by adding a phosphate group, </a:t>
            </a:r>
            <a:r>
              <a:rPr lang="en-US" altLang="en-US" b="1" dirty="0"/>
              <a:t>photophosphorylation.</a:t>
            </a:r>
          </a:p>
          <a:p>
            <a:pPr marL="750595" lvl="1" indent="-271767">
              <a:spcBef>
                <a:spcPct val="18000"/>
              </a:spcBef>
            </a:pPr>
            <a:endParaRPr lang="en-US" altLang="en-US" b="1" dirty="0"/>
          </a:p>
          <a:p>
            <a:pPr marL="297650" indent="-297650"/>
            <a:r>
              <a:rPr lang="en-US" altLang="en-US" dirty="0"/>
              <a:t>The Calvin cycle (in the stroma) forms sugar from CO</a:t>
            </a:r>
            <a:r>
              <a:rPr lang="en-US" altLang="en-US" baseline="-25000" dirty="0"/>
              <a:t>2</a:t>
            </a:r>
            <a:r>
              <a:rPr lang="en-US" altLang="en-US" dirty="0"/>
              <a:t>, using ATP and NADPH.</a:t>
            </a:r>
          </a:p>
          <a:p>
            <a:pPr marL="297650" indent="-297650"/>
            <a:r>
              <a:rPr lang="en-US" altLang="en-US" dirty="0"/>
              <a:t>The Calvin cycle begins with </a:t>
            </a:r>
            <a:r>
              <a:rPr lang="en-US" altLang="en-US" b="1" dirty="0"/>
              <a:t>carbon fixation</a:t>
            </a:r>
            <a:r>
              <a:rPr lang="en-US" altLang="en-US" dirty="0"/>
              <a:t>, incorporating CO</a:t>
            </a:r>
            <a:r>
              <a:rPr lang="en-US" altLang="en-US" baseline="-25000" dirty="0"/>
              <a:t>2</a:t>
            </a:r>
            <a:r>
              <a:rPr lang="en-US" altLang="en-US" dirty="0"/>
              <a:t> into organic molecules.</a:t>
            </a:r>
          </a:p>
          <a:p>
            <a:pPr marL="750595" lvl="1" indent="-271767">
              <a:spcBef>
                <a:spcPct val="18000"/>
              </a:spcBef>
            </a:pPr>
            <a:endParaRPr lang="en-US" altLang="en-US" b="1" dirty="0"/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8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358158-FD2C-4428-9E74-E7AD19ED894F}" type="slidenum">
              <a:rPr lang="en-US" altLang="en-US" sz="1200">
                <a:latin typeface="Times" pitchFamily="84" charset="0"/>
              </a:rPr>
              <a:pPr/>
              <a:t>7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Leaves are the major locations of photosynthesis.</a:t>
            </a:r>
          </a:p>
          <a:p>
            <a:pPr marL="297650" indent="-297650"/>
            <a:r>
              <a:rPr lang="en-US" altLang="en-US" dirty="0"/>
              <a:t>Their green color is from </a:t>
            </a:r>
            <a:r>
              <a:rPr lang="en-US" altLang="en-US" b="1" dirty="0"/>
              <a:t>chlorophyll</a:t>
            </a:r>
            <a:r>
              <a:rPr lang="en-US" altLang="en-US" dirty="0"/>
              <a:t>, the green pigment within chloroplasts.</a:t>
            </a:r>
          </a:p>
          <a:p>
            <a:pPr marL="297650" indent="-297650" defTabSz="931774">
              <a:defRPr/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enters and O</a:t>
            </a:r>
            <a:r>
              <a:rPr lang="en-US" altLang="en-US" baseline="-25000" dirty="0"/>
              <a:t>2</a:t>
            </a:r>
            <a:r>
              <a:rPr lang="en-US" altLang="en-US" dirty="0"/>
              <a:t> exits the leaf through microscopic pores called </a:t>
            </a:r>
            <a:r>
              <a:rPr lang="en-US" altLang="en-US" b="1" dirty="0"/>
              <a:t>stomata.</a:t>
            </a:r>
            <a:endParaRPr lang="en-US" altLang="en-US" dirty="0"/>
          </a:p>
          <a:p>
            <a:pPr marL="297650" indent="-297650"/>
            <a:endParaRPr lang="en-US" altLang="en-US" dirty="0"/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34FF27-5727-447E-83A5-A69D66046209}" type="slidenum">
              <a:rPr lang="en-US" altLang="en-US" sz="1200">
                <a:latin typeface="Times" pitchFamily="84" charset="0"/>
              </a:rPr>
              <a:pPr/>
              <a:t>8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chlorophyll is in the membranes of </a:t>
            </a:r>
            <a:r>
              <a:rPr lang="en-US" altLang="en-US" b="1" dirty="0"/>
              <a:t>thylakoids </a:t>
            </a:r>
            <a:r>
              <a:rPr lang="en-US" altLang="en-US" dirty="0"/>
              <a:t>(connected sacs in the chloroplast); thylakoids may be stacked in columns called grana.</a:t>
            </a:r>
            <a:r>
              <a:rPr lang="en-US" altLang="en-US" baseline="0" dirty="0"/>
              <a:t> </a:t>
            </a:r>
            <a:r>
              <a:rPr lang="en-US" altLang="en-US" dirty="0"/>
              <a:t>Chloroplasts also contain </a:t>
            </a:r>
            <a:r>
              <a:rPr lang="en-US" altLang="en-US" b="1" dirty="0" err="1"/>
              <a:t>stroma</a:t>
            </a:r>
            <a:r>
              <a:rPr lang="en-US" altLang="en-US" dirty="0"/>
              <a:t>, a dense interior fluid. </a:t>
            </a:r>
          </a:p>
          <a:p>
            <a:pPr marL="297650" indent="-297650"/>
            <a:endParaRPr lang="en-US" altLang="en-US" dirty="0"/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/>
              <a:t>Light is a form of electromagnetic energy, also called electromagnetic radiation.</a:t>
            </a:r>
          </a:p>
          <a:p>
            <a:pPr marL="297650" indent="-297650"/>
            <a:r>
              <a:rPr lang="en-US" altLang="en-US" dirty="0"/>
              <a:t>Like other electromagnetic energy, light travels in rhythmic waves.</a:t>
            </a:r>
          </a:p>
          <a:p>
            <a:pPr marL="297650" indent="-297650"/>
            <a:r>
              <a:rPr lang="en-US" altLang="en-US" b="1" dirty="0"/>
              <a:t>Wavelength </a:t>
            </a:r>
            <a:r>
              <a:rPr lang="en-US" altLang="en-US" dirty="0"/>
              <a:t>is the distance between crests of waves.</a:t>
            </a:r>
          </a:p>
          <a:p>
            <a:pPr marL="297650" indent="-297650"/>
            <a:r>
              <a:rPr lang="en-US" altLang="en-US" dirty="0"/>
              <a:t>Wavelength determines the type of electromagnetic energy.</a:t>
            </a:r>
          </a:p>
          <a:p>
            <a:pPr marL="297650" indent="-297650"/>
            <a:r>
              <a:rPr lang="en-US" altLang="en-US" dirty="0"/>
              <a:t>The </a:t>
            </a:r>
            <a:r>
              <a:rPr lang="en-US" altLang="en-US" b="1" dirty="0"/>
              <a:t>electromagnetic spectrum </a:t>
            </a:r>
            <a:r>
              <a:rPr lang="en-US" altLang="en-US" dirty="0"/>
              <a:t>is the entire range of electromagnetic energy, or radiation. </a:t>
            </a:r>
          </a:p>
          <a:p>
            <a:pPr marL="297650" indent="-297650"/>
            <a:r>
              <a:rPr lang="en-US" altLang="en-US" b="1" dirty="0"/>
              <a:t>Visible light </a:t>
            </a:r>
            <a:r>
              <a:rPr lang="en-US" altLang="en-US" dirty="0"/>
              <a:t>consists of wavelengths (including those that drive photosynthesis) that produce colors we can see.</a:t>
            </a:r>
          </a:p>
          <a:p>
            <a:pPr marL="297650" indent="-297650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E8AA-F54E-4C32-BADB-CA1F04E3D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D37B9A2-072E-4CBB-88C9-D755E6ACE2C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Light also behaves as though it consists of discrete particles, called </a:t>
            </a:r>
            <a:r>
              <a:rPr lang="en-US" altLang="en-US" b="1" dirty="0"/>
              <a:t>photons.</a:t>
            </a:r>
          </a:p>
          <a:p>
            <a:pPr marL="297650" indent="-297650"/>
            <a:r>
              <a:rPr lang="en-US" altLang="en-US" dirty="0"/>
              <a:t>Pigments are substances that absorb visible light.</a:t>
            </a:r>
          </a:p>
          <a:p>
            <a:pPr marL="297650" indent="-297650"/>
            <a:r>
              <a:rPr lang="en-US" altLang="en-US" dirty="0"/>
              <a:t>Different pigments absorb different wavelengths.</a:t>
            </a:r>
          </a:p>
          <a:p>
            <a:pPr marL="297650" indent="-297650"/>
            <a:r>
              <a:rPr lang="en-US" altLang="en-US" dirty="0"/>
              <a:t>Wavelengths that are not absorbed are reflected or transmitted.</a:t>
            </a:r>
          </a:p>
          <a:p>
            <a:pPr marL="297650" indent="-297650"/>
            <a:r>
              <a:rPr lang="en-US" altLang="en-US" dirty="0"/>
              <a:t>Leaves appear green because chlorophyll reflects and transmits green light.</a:t>
            </a:r>
          </a:p>
          <a:p>
            <a:pPr marL="297650" indent="-29765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00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6538E55-E3AC-4052-882D-4FF5ED0979D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An </a:t>
            </a:r>
            <a:r>
              <a:rPr lang="en-US" altLang="en-US" b="1" dirty="0"/>
              <a:t>absorption spectrum </a:t>
            </a:r>
            <a:r>
              <a:rPr lang="en-US" altLang="en-US" dirty="0"/>
              <a:t>is a graph plotting a pigment</a:t>
            </a:r>
            <a:r>
              <a:rPr lang="en-US" altLang="ja-JP" dirty="0">
                <a:ea typeface="ＭＳ Ｐゴシック" pitchFamily="84" charset="-128"/>
              </a:rPr>
              <a:t>’s light absorption versus wavelength.</a:t>
            </a:r>
          </a:p>
          <a:p>
            <a:pPr marL="297650" indent="-297650"/>
            <a:r>
              <a:rPr lang="en-US" altLang="en-US" dirty="0"/>
              <a:t>The absorption spectrum of </a:t>
            </a:r>
            <a:r>
              <a:rPr lang="en-US" altLang="en-US" b="1" dirty="0"/>
              <a:t>chlorophyll </a:t>
            </a:r>
            <a:r>
              <a:rPr lang="en-US" altLang="en-US" b="1" i="1" dirty="0"/>
              <a:t>a</a:t>
            </a:r>
            <a:r>
              <a:rPr lang="en-US" altLang="en-US" b="1" dirty="0"/>
              <a:t> </a:t>
            </a:r>
            <a:r>
              <a:rPr lang="en-US" altLang="en-US" dirty="0"/>
              <a:t>suggests that violet-blue and red light work best for photosynthesis.</a:t>
            </a:r>
          </a:p>
          <a:p>
            <a:pPr marL="297650" indent="-297650"/>
            <a:r>
              <a:rPr lang="en-US" altLang="en-US" dirty="0"/>
              <a:t>Accessory pigments include </a:t>
            </a:r>
            <a:r>
              <a:rPr lang="en-US" altLang="en-US" b="1" dirty="0"/>
              <a:t>chlorophyll </a:t>
            </a:r>
            <a:r>
              <a:rPr lang="en-US" altLang="en-US" b="1" i="1" dirty="0"/>
              <a:t>b</a:t>
            </a:r>
            <a:r>
              <a:rPr lang="en-US" altLang="en-US" b="1" dirty="0"/>
              <a:t> </a:t>
            </a:r>
            <a:r>
              <a:rPr lang="en-US" altLang="en-US" dirty="0"/>
              <a:t>and a group of pigments called carotenoids.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21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2560" y="8994106"/>
            <a:ext cx="3037840" cy="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25723F2-93A9-4A81-A2FA-9B72C3804D1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7054"/>
            <a:ext cx="5140960" cy="426036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An </a:t>
            </a:r>
            <a:r>
              <a:rPr lang="en-US" altLang="en-US" b="1" dirty="0"/>
              <a:t>action spectrum </a:t>
            </a:r>
            <a:r>
              <a:rPr lang="en-US" altLang="en-US" dirty="0"/>
              <a:t>profiles the relative effectiveness of different wavelengths of radiation in driving a process.</a:t>
            </a:r>
          </a:p>
        </p:txBody>
      </p:sp>
    </p:spTree>
    <p:extLst>
      <p:ext uri="{BB962C8B-B14F-4D97-AF65-F5344CB8AC3E}">
        <p14:creationId xmlns:p14="http://schemas.microsoft.com/office/powerpoint/2010/main" val="42990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1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4B12-0B9D-4474-BA3E-79666626DDC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43F1-2BB1-4EBC-BFCF-526A903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88EA5-DA1E-4438-AAB1-8C2A8561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Register for the AP Exam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8FACA-0ED1-4E7E-9092-16D694A4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YOUR FEES - the DEADLINE for ALL students and ALL fees is </a:t>
            </a:r>
            <a:r>
              <a:rPr lang="en-US" b="1" dirty="0"/>
              <a:t>Tuesday November 12, 1:00pm </a:t>
            </a:r>
            <a:r>
              <a:rPr lang="en-US" dirty="0"/>
              <a:t>(end of lunch).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$69.00 – paid to Julia in the finance office </a:t>
            </a:r>
          </a:p>
        </p:txBody>
      </p:sp>
    </p:spTree>
    <p:extLst>
      <p:ext uri="{BB962C8B-B14F-4D97-AF65-F5344CB8AC3E}">
        <p14:creationId xmlns:p14="http://schemas.microsoft.com/office/powerpoint/2010/main" val="77728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1" descr="08_07WhyLeavesAreGree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>
            <a:fillRect/>
          </a:stretch>
        </p:blipFill>
        <p:spPr bwMode="auto">
          <a:xfrm>
            <a:off x="1250950" y="260350"/>
            <a:ext cx="6640513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8.7</a:t>
            </a: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5616575" y="1200150"/>
            <a:ext cx="1027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Reflected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light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3562350" y="947738"/>
            <a:ext cx="652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Light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1704975" y="1855788"/>
            <a:ext cx="1303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Chloroplast</a:t>
            </a: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3943350" y="5686425"/>
            <a:ext cx="1350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Transmitted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light</a:t>
            </a:r>
          </a:p>
        </p:txBody>
      </p:sp>
      <p:sp>
        <p:nvSpPr>
          <p:cNvPr id="18442" name="Line 46"/>
          <p:cNvSpPr>
            <a:spLocks noChangeShapeType="1"/>
          </p:cNvSpPr>
          <p:nvPr/>
        </p:nvSpPr>
        <p:spPr bwMode="auto">
          <a:xfrm>
            <a:off x="2349500" y="2159000"/>
            <a:ext cx="276225" cy="688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90788" y="3924300"/>
            <a:ext cx="2366962" cy="1273175"/>
            <a:chOff x="2490788" y="3924300"/>
            <a:chExt cx="2366962" cy="1273175"/>
          </a:xfrm>
        </p:grpSpPr>
        <p:sp>
          <p:nvSpPr>
            <p:cNvPr id="18438" name="Text Box 31"/>
            <p:cNvSpPr txBox="1">
              <a:spLocks noChangeArrowheads="1"/>
            </p:cNvSpPr>
            <p:nvPr/>
          </p:nvSpPr>
          <p:spPr bwMode="auto">
            <a:xfrm>
              <a:off x="2490788" y="4667250"/>
              <a:ext cx="1085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Absorbed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light</a:t>
              </a:r>
            </a:p>
          </p:txBody>
        </p:sp>
        <p:sp>
          <p:nvSpPr>
            <p:cNvPr id="18443" name="Line 47"/>
            <p:cNvSpPr>
              <a:spLocks noChangeShapeType="1"/>
            </p:cNvSpPr>
            <p:nvPr/>
          </p:nvSpPr>
          <p:spPr bwMode="auto">
            <a:xfrm flipH="1">
              <a:off x="3575050" y="3924300"/>
              <a:ext cx="1282700" cy="850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48"/>
            <p:cNvSpPr>
              <a:spLocks noChangeShapeType="1"/>
            </p:cNvSpPr>
            <p:nvPr/>
          </p:nvSpPr>
          <p:spPr bwMode="auto">
            <a:xfrm flipH="1">
              <a:off x="3571875" y="4238625"/>
              <a:ext cx="1117600" cy="539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78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08_09aPhotosynAbsorp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578101" y="2224088"/>
            <a:ext cx="80359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31"/>
          <p:cNvSpPr txBox="1">
            <a:spLocks noChangeArrowheads="1"/>
          </p:cNvSpPr>
          <p:nvPr/>
        </p:nvSpPr>
        <p:spPr bwMode="auto">
          <a:xfrm rot="-5400000">
            <a:off x="-287087" y="3240088"/>
            <a:ext cx="27638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/>
              <a:t>Absorption of light</a:t>
            </a:r>
          </a:p>
          <a:p>
            <a:pPr algn="ctr">
              <a:lnSpc>
                <a:spcPct val="90000"/>
              </a:lnSpc>
            </a:pPr>
            <a:r>
              <a:rPr lang="en-US" altLang="en-US" b="1"/>
              <a:t>by chloroplast</a:t>
            </a:r>
          </a:p>
          <a:p>
            <a:pPr algn="ctr">
              <a:lnSpc>
                <a:spcPct val="90000"/>
              </a:lnSpc>
            </a:pPr>
            <a:r>
              <a:rPr lang="en-US" altLang="en-US" b="1"/>
              <a:t>pigments</a:t>
            </a:r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616201" y="5873750"/>
            <a:ext cx="3370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(a) Absorption spectra</a:t>
            </a:r>
          </a:p>
        </p:txBody>
      </p:sp>
      <p:sp>
        <p:nvSpPr>
          <p:cNvPr id="23561" name="Text Box 31"/>
          <p:cNvSpPr txBox="1">
            <a:spLocks noChangeArrowheads="1"/>
          </p:cNvSpPr>
          <p:nvPr/>
        </p:nvSpPr>
        <p:spPr bwMode="auto">
          <a:xfrm>
            <a:off x="1832226" y="5097463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3562" name="Text Box 31"/>
          <p:cNvSpPr txBox="1">
            <a:spLocks noChangeArrowheads="1"/>
          </p:cNvSpPr>
          <p:nvPr/>
        </p:nvSpPr>
        <p:spPr bwMode="auto">
          <a:xfrm>
            <a:off x="7855201" y="5097463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700</a:t>
            </a:r>
          </a:p>
        </p:txBody>
      </p:sp>
      <p:sp>
        <p:nvSpPr>
          <p:cNvPr id="23563" name="Text Box 31"/>
          <p:cNvSpPr txBox="1">
            <a:spLocks noChangeArrowheads="1"/>
          </p:cNvSpPr>
          <p:nvPr/>
        </p:nvSpPr>
        <p:spPr bwMode="auto">
          <a:xfrm>
            <a:off x="5845426" y="5097463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600</a:t>
            </a:r>
          </a:p>
        </p:txBody>
      </p:sp>
      <p:sp>
        <p:nvSpPr>
          <p:cNvPr id="23564" name="Text Box 31"/>
          <p:cNvSpPr txBox="1">
            <a:spLocks noChangeArrowheads="1"/>
          </p:cNvSpPr>
          <p:nvPr/>
        </p:nvSpPr>
        <p:spPr bwMode="auto">
          <a:xfrm>
            <a:off x="3807076" y="5095875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500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6513" y="2371725"/>
            <a:ext cx="1123950" cy="1019175"/>
            <a:chOff x="1846513" y="2371725"/>
            <a:chExt cx="1123950" cy="1019175"/>
          </a:xfrm>
        </p:grpSpPr>
        <p:sp>
          <p:nvSpPr>
            <p:cNvPr id="23556" name="Text Box 31"/>
            <p:cNvSpPr txBox="1">
              <a:spLocks noChangeArrowheads="1"/>
            </p:cNvSpPr>
            <p:nvPr/>
          </p:nvSpPr>
          <p:spPr bwMode="auto">
            <a:xfrm>
              <a:off x="1846513" y="2371725"/>
              <a:ext cx="11239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b="1" dirty="0" err="1"/>
                <a:t>Chloro</a:t>
              </a:r>
              <a:r>
                <a:rPr lang="en-US" altLang="en-US" b="1" dirty="0"/>
                <a:t>-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 dirty="0" err="1"/>
                <a:t>phyll</a:t>
              </a:r>
              <a:r>
                <a:rPr lang="en-US" altLang="en-US" b="1" dirty="0"/>
                <a:t> </a:t>
              </a:r>
              <a:r>
                <a:rPr lang="en-US" altLang="en-US" b="1" i="1" dirty="0"/>
                <a:t>a</a:t>
              </a:r>
              <a:endParaRPr lang="en-US" altLang="en-US" b="1" dirty="0"/>
            </a:p>
          </p:txBody>
        </p:sp>
        <p:sp>
          <p:nvSpPr>
            <p:cNvPr id="23565" name="Line 14"/>
            <p:cNvSpPr>
              <a:spLocks noChangeShapeType="1"/>
            </p:cNvSpPr>
            <p:nvPr/>
          </p:nvSpPr>
          <p:spPr bwMode="auto">
            <a:xfrm>
              <a:off x="2327526" y="3095625"/>
              <a:ext cx="212725" cy="29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9876" y="2738438"/>
            <a:ext cx="2325687" cy="344487"/>
            <a:chOff x="3349876" y="2738438"/>
            <a:chExt cx="2325687" cy="344487"/>
          </a:xfrm>
        </p:grpSpPr>
        <p:sp>
          <p:nvSpPr>
            <p:cNvPr id="23558" name="Text Box 31"/>
            <p:cNvSpPr txBox="1">
              <a:spLocks noChangeArrowheads="1"/>
            </p:cNvSpPr>
            <p:nvPr/>
          </p:nvSpPr>
          <p:spPr bwMode="auto">
            <a:xfrm>
              <a:off x="3673726" y="2738438"/>
              <a:ext cx="2001837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Chlorophyll </a:t>
              </a:r>
              <a:r>
                <a:rPr lang="en-US" altLang="en-US" b="1" i="1" dirty="0"/>
                <a:t>b</a:t>
              </a:r>
              <a:endParaRPr lang="en-US" altLang="en-US" b="1" dirty="0"/>
            </a:p>
          </p:txBody>
        </p:sp>
        <p:sp>
          <p:nvSpPr>
            <p:cNvPr id="23566" name="Line 15"/>
            <p:cNvSpPr>
              <a:spLocks noChangeShapeType="1"/>
            </p:cNvSpPr>
            <p:nvPr/>
          </p:nvSpPr>
          <p:spPr bwMode="auto">
            <a:xfrm>
              <a:off x="3349876" y="2916238"/>
              <a:ext cx="2778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67426" y="3787775"/>
            <a:ext cx="2105025" cy="333375"/>
            <a:chOff x="4067426" y="3787775"/>
            <a:chExt cx="2105025" cy="333375"/>
          </a:xfrm>
        </p:grpSpPr>
        <p:sp>
          <p:nvSpPr>
            <p:cNvPr id="23559" name="Text Box 31"/>
            <p:cNvSpPr txBox="1">
              <a:spLocks noChangeArrowheads="1"/>
            </p:cNvSpPr>
            <p:nvPr/>
          </p:nvSpPr>
          <p:spPr bwMode="auto">
            <a:xfrm>
              <a:off x="4338888" y="3787775"/>
              <a:ext cx="183356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Carotenoids</a:t>
              </a:r>
            </a:p>
          </p:txBody>
        </p:sp>
        <p:sp>
          <p:nvSpPr>
            <p:cNvPr id="23567" name="Line 16"/>
            <p:cNvSpPr>
              <a:spLocks noChangeShapeType="1"/>
            </p:cNvSpPr>
            <p:nvPr/>
          </p:nvSpPr>
          <p:spPr bwMode="auto">
            <a:xfrm>
              <a:off x="4067426" y="3971925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8" name="Text Box 31"/>
          <p:cNvSpPr txBox="1">
            <a:spLocks noChangeArrowheads="1"/>
          </p:cNvSpPr>
          <p:nvPr/>
        </p:nvSpPr>
        <p:spPr bwMode="auto">
          <a:xfrm>
            <a:off x="3710238" y="5526088"/>
            <a:ext cx="3636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Wavelength of light (nm)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567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algn="ctr"/>
            <a:r>
              <a:rPr lang="en-US" altLang="en-US" sz="3200" dirty="0"/>
              <a:t>An </a:t>
            </a:r>
            <a:r>
              <a:rPr lang="en-US" altLang="en-US" sz="3200" b="1" dirty="0"/>
              <a:t>absorption spectrum </a:t>
            </a:r>
            <a:r>
              <a:rPr lang="en-US" altLang="en-US" sz="3200" dirty="0"/>
              <a:t>is a graph plotting a pigment</a:t>
            </a:r>
            <a:r>
              <a:rPr lang="en-US" altLang="ja-JP" sz="3200" dirty="0">
                <a:ea typeface="ＭＳ Ｐゴシック" pitchFamily="84" charset="-128"/>
              </a:rPr>
              <a:t>’s light absorption versus wavelength.</a:t>
            </a:r>
          </a:p>
        </p:txBody>
      </p:sp>
    </p:spTree>
    <p:extLst>
      <p:ext uri="{BB962C8B-B14F-4D97-AF65-F5344CB8AC3E}">
        <p14:creationId xmlns:p14="http://schemas.microsoft.com/office/powerpoint/2010/main" val="22976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0" grpId="0"/>
      <p:bldP spid="23561" grpId="0"/>
      <p:bldP spid="23562" grpId="0"/>
      <p:bldP spid="23563" grpId="0"/>
      <p:bldP spid="23564" grpId="0"/>
      <p:bldP spid="235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08_09bPhotosynA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>
            <a:fillRect/>
          </a:stretch>
        </p:blipFill>
        <p:spPr bwMode="auto">
          <a:xfrm>
            <a:off x="365125" y="1654175"/>
            <a:ext cx="84137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8.9b</a:t>
            </a:r>
          </a:p>
        </p:txBody>
      </p:sp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406400" y="4670425"/>
            <a:ext cx="29368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(b) Action spectrum</a:t>
            </a:r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1979613" y="4238625"/>
            <a:ext cx="51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7659688" y="4238625"/>
            <a:ext cx="51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700</a:t>
            </a:r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5992813" y="4238625"/>
            <a:ext cx="51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600</a:t>
            </a:r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3944938" y="4237038"/>
            <a:ext cx="51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4585" name="Text Box 31"/>
          <p:cNvSpPr txBox="1">
            <a:spLocks noChangeArrowheads="1"/>
          </p:cNvSpPr>
          <p:nvPr/>
        </p:nvSpPr>
        <p:spPr bwMode="auto">
          <a:xfrm rot="-5400000">
            <a:off x="-131763" y="2459038"/>
            <a:ext cx="2460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/>
              <a:t>Rate of</a:t>
            </a:r>
          </a:p>
          <a:p>
            <a:pPr algn="ctr">
              <a:lnSpc>
                <a:spcPct val="90000"/>
              </a:lnSpc>
            </a:pPr>
            <a:r>
              <a:rPr lang="en-US" altLang="en-US" b="1"/>
              <a:t>photosynthesis</a:t>
            </a:r>
          </a:p>
          <a:p>
            <a:pPr algn="ctr">
              <a:lnSpc>
                <a:spcPct val="90000"/>
              </a:lnSpc>
            </a:pPr>
            <a:r>
              <a:rPr lang="en-US" altLang="en-US" b="1"/>
              <a:t>(measured by O</a:t>
            </a:r>
            <a:r>
              <a:rPr lang="en-US" altLang="en-US" b="1" baseline="-25000"/>
              <a:t>2 </a:t>
            </a:r>
            <a:endParaRPr lang="en-US" altLang="en-US" b="1"/>
          </a:p>
          <a:p>
            <a:pPr algn="ctr">
              <a:lnSpc>
                <a:spcPct val="90000"/>
              </a:lnSpc>
            </a:pPr>
            <a:r>
              <a:rPr lang="en-US" altLang="en-US" b="1"/>
              <a:t>release)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DFEAE-2C53-4C43-8871-AA7AC5CA893C}"/>
              </a:ext>
            </a:extLst>
          </p:cNvPr>
          <p:cNvSpPr txBox="1"/>
          <p:nvPr/>
        </p:nvSpPr>
        <p:spPr>
          <a:xfrm>
            <a:off x="2133600" y="5867400"/>
            <a:ext cx="604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does this show?</a:t>
            </a:r>
          </a:p>
        </p:txBody>
      </p:sp>
    </p:spTree>
    <p:extLst>
      <p:ext uri="{BB962C8B-B14F-4D97-AF65-F5344CB8AC3E}">
        <p14:creationId xmlns:p14="http://schemas.microsoft.com/office/powerpoint/2010/main" val="30043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5385" t="36381" r="13788" b="17433"/>
          <a:stretch/>
        </p:blipFill>
        <p:spPr bwMode="auto">
          <a:xfrm>
            <a:off x="228600" y="1828800"/>
            <a:ext cx="8686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algn="ctr">
              <a:spcBef>
                <a:spcPct val="30000"/>
              </a:spcBef>
            </a:pPr>
            <a:r>
              <a:rPr lang="en-US" altLang="en-US" sz="4000" dirty="0"/>
              <a:t>Setup for Theodor W. Engelmann’s 1883 experiment.</a:t>
            </a:r>
          </a:p>
        </p:txBody>
      </p:sp>
    </p:spTree>
    <p:extLst>
      <p:ext uri="{BB962C8B-B14F-4D97-AF65-F5344CB8AC3E}">
        <p14:creationId xmlns:p14="http://schemas.microsoft.com/office/powerpoint/2010/main" val="41880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08_09cPhotosynExperimen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4" b="34988"/>
          <a:stretch/>
        </p:blipFill>
        <p:spPr bwMode="auto">
          <a:xfrm>
            <a:off x="1153447" y="4380913"/>
            <a:ext cx="6902450" cy="5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3622010" y="3315701"/>
            <a:ext cx="12906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 dirty="0"/>
              <a:t>Filament</a:t>
            </a:r>
          </a:p>
          <a:p>
            <a:pPr algn="ctr">
              <a:lnSpc>
                <a:spcPct val="95000"/>
              </a:lnSpc>
            </a:pPr>
            <a:r>
              <a:rPr lang="en-US" altLang="en-US" b="1" dirty="0"/>
              <a:t>of alga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2686972" y="2860088"/>
            <a:ext cx="24844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Aerobic bacteria</a:t>
            </a:r>
          </a:p>
        </p:txBody>
      </p:sp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1204247" y="5520738"/>
            <a:ext cx="41179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/>
              <a:t>Engelmann’s experiment - 1883</a:t>
            </a:r>
          </a:p>
        </p:txBody>
      </p: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1262985" y="5103226"/>
            <a:ext cx="514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5610" name="Text Box 31"/>
          <p:cNvSpPr txBox="1">
            <a:spLocks noChangeArrowheads="1"/>
          </p:cNvSpPr>
          <p:nvPr/>
        </p:nvSpPr>
        <p:spPr bwMode="auto">
          <a:xfrm>
            <a:off x="3228310" y="5101638"/>
            <a:ext cx="514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2618710" y="3222038"/>
            <a:ext cx="542925" cy="384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282410" y="3993563"/>
            <a:ext cx="3175" cy="387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4282410" y="3993563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honorsphysicalsciencereview.wikispaces.com/file/view/dispersion_examples1.gif/34409715/dispersion_example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10289"/>
            <a:ext cx="2592387" cy="16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53447" y="2779126"/>
            <a:ext cx="6902450" cy="3146425"/>
            <a:chOff x="1120775" y="1785938"/>
            <a:chExt cx="6902450" cy="3146425"/>
          </a:xfrm>
        </p:grpSpPr>
        <p:pic>
          <p:nvPicPr>
            <p:cNvPr id="18" name="Picture 15" descr="08_09cPhotosynExperiment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37"/>
            <a:stretch>
              <a:fillRect/>
            </a:stretch>
          </p:blipFill>
          <p:spPr bwMode="auto">
            <a:xfrm>
              <a:off x="1120775" y="1785938"/>
              <a:ext cx="6902450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3589338" y="2322513"/>
              <a:ext cx="1290637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b="1">
                  <a:solidFill>
                    <a:schemeClr val="bg1"/>
                  </a:solidFill>
                </a:rPr>
                <a:t>Filament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>
                  <a:solidFill>
                    <a:schemeClr val="bg1"/>
                  </a:solidFill>
                </a:rPr>
                <a:t>of alga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2654300" y="1866900"/>
              <a:ext cx="248443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>
                  <a:solidFill>
                    <a:schemeClr val="bg1"/>
                  </a:solidFill>
                </a:rPr>
                <a:t>Aerobic bacteria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171575" y="4527550"/>
              <a:ext cx="4117975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(c) Engelmann’s experiment - 1883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1230313" y="4110038"/>
              <a:ext cx="5143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7243763" y="4110038"/>
              <a:ext cx="5143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/>
                <a:t>700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233988" y="4110038"/>
              <a:ext cx="5143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/>
                <a:t>600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195638" y="4108450"/>
              <a:ext cx="5143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>
                  <a:solidFill>
                    <a:schemeClr val="bg1"/>
                  </a:solidFill>
                </a:rPr>
                <a:t>500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2586038" y="2228850"/>
              <a:ext cx="542925" cy="3841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4249738" y="3000375"/>
              <a:ext cx="3175" cy="3873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4249738" y="3000375"/>
              <a:ext cx="0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2586038" y="2228850"/>
              <a:ext cx="542925" cy="384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63234" y="420098"/>
            <a:ext cx="5458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is a waste product of the light reaction of photosynthesis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1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1" descr="08_09_PhotosynWaveleng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2163763" y="136525"/>
            <a:ext cx="481647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8.9</a:t>
            </a:r>
          </a:p>
        </p:txBody>
      </p:sp>
      <p:sp>
        <p:nvSpPr>
          <p:cNvPr id="22532" name="Text Box 31"/>
          <p:cNvSpPr txBox="1">
            <a:spLocks noChangeArrowheads="1"/>
          </p:cNvSpPr>
          <p:nvPr/>
        </p:nvSpPr>
        <p:spPr bwMode="auto">
          <a:xfrm>
            <a:off x="3084513" y="427038"/>
            <a:ext cx="6810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400" b="1"/>
              <a:t>Chloro-</a:t>
            </a:r>
          </a:p>
          <a:p>
            <a:pPr algn="ctr">
              <a:lnSpc>
                <a:spcPct val="95000"/>
              </a:lnSpc>
            </a:pPr>
            <a:r>
              <a:rPr lang="en-US" altLang="en-US" sz="1400" b="1"/>
              <a:t>phyll </a:t>
            </a:r>
            <a:r>
              <a:rPr lang="en-US" altLang="en-US" sz="1400" b="1" i="1"/>
              <a:t>a</a:t>
            </a:r>
            <a:endParaRPr lang="en-US" altLang="en-US" sz="1400" b="1"/>
          </a:p>
        </p:txBody>
      </p:sp>
      <p:sp>
        <p:nvSpPr>
          <p:cNvPr id="22533" name="Text Box 31"/>
          <p:cNvSpPr txBox="1">
            <a:spLocks noChangeArrowheads="1"/>
          </p:cNvSpPr>
          <p:nvPr/>
        </p:nvSpPr>
        <p:spPr bwMode="auto">
          <a:xfrm rot="-5400000">
            <a:off x="1961356" y="3083720"/>
            <a:ext cx="14954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Rate of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photosynthesis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(measured by O</a:t>
            </a:r>
            <a:r>
              <a:rPr lang="en-US" altLang="en-US" sz="1400" b="1" baseline="-25000"/>
              <a:t>2 </a:t>
            </a:r>
            <a:endParaRPr lang="en-US" altLang="en-US" sz="1400" b="1"/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release)</a:t>
            </a:r>
          </a:p>
        </p:txBody>
      </p:sp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2187575" y="147638"/>
            <a:ext cx="8413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AA1016"/>
                </a:solidFill>
              </a:rPr>
              <a:t>Results</a:t>
            </a:r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 rot="-5400000">
            <a:off x="1876425" y="958850"/>
            <a:ext cx="1582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Absorption of light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by chloroplast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pigments</a:t>
            </a:r>
          </a:p>
        </p:txBody>
      </p:sp>
      <p:sp>
        <p:nvSpPr>
          <p:cNvPr id="22536" name="Text Box 31"/>
          <p:cNvSpPr txBox="1">
            <a:spLocks noChangeArrowheads="1"/>
          </p:cNvSpPr>
          <p:nvPr/>
        </p:nvSpPr>
        <p:spPr bwMode="auto">
          <a:xfrm>
            <a:off x="4141788" y="649288"/>
            <a:ext cx="11842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Chlorophyll </a:t>
            </a:r>
            <a:r>
              <a:rPr lang="en-US" altLang="en-US" sz="1400" b="1" i="1"/>
              <a:t>b</a:t>
            </a:r>
            <a:endParaRPr lang="en-US" altLang="en-US" sz="1400" b="1"/>
          </a:p>
        </p:txBody>
      </p:sp>
      <p:sp>
        <p:nvSpPr>
          <p:cNvPr id="22537" name="Text Box 31"/>
          <p:cNvSpPr txBox="1">
            <a:spLocks noChangeArrowheads="1"/>
          </p:cNvSpPr>
          <p:nvPr/>
        </p:nvSpPr>
        <p:spPr bwMode="auto">
          <a:xfrm>
            <a:off x="4521200" y="1252538"/>
            <a:ext cx="1095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Carotenoids</a:t>
            </a:r>
          </a:p>
        </p:txBody>
      </p:sp>
      <p:sp>
        <p:nvSpPr>
          <p:cNvPr id="22538" name="Text Box 31"/>
          <p:cNvSpPr txBox="1">
            <a:spLocks noChangeArrowheads="1"/>
          </p:cNvSpPr>
          <p:nvPr/>
        </p:nvSpPr>
        <p:spPr bwMode="auto">
          <a:xfrm>
            <a:off x="4418013" y="5078413"/>
            <a:ext cx="798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Filament</a:t>
            </a:r>
          </a:p>
          <a:p>
            <a:pPr algn="ctr"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of alga</a:t>
            </a:r>
          </a:p>
        </p:txBody>
      </p:sp>
      <p:sp>
        <p:nvSpPr>
          <p:cNvPr id="22539" name="Text Box 31"/>
          <p:cNvSpPr txBox="1">
            <a:spLocks noChangeArrowheads="1"/>
          </p:cNvSpPr>
          <p:nvPr/>
        </p:nvSpPr>
        <p:spPr bwMode="auto">
          <a:xfrm>
            <a:off x="3894138" y="4810125"/>
            <a:ext cx="14398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Aerobic bacteria</a:t>
            </a:r>
          </a:p>
        </p:txBody>
      </p:sp>
      <p:sp>
        <p:nvSpPr>
          <p:cNvPr id="22540" name="Text Box 31"/>
          <p:cNvSpPr txBox="1">
            <a:spLocks noChangeArrowheads="1"/>
          </p:cNvSpPr>
          <p:nvPr/>
        </p:nvSpPr>
        <p:spPr bwMode="auto">
          <a:xfrm>
            <a:off x="2206625" y="2441575"/>
            <a:ext cx="19129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(a) Absorption spectra</a:t>
            </a:r>
          </a:p>
        </p:txBody>
      </p:sp>
      <p:sp>
        <p:nvSpPr>
          <p:cNvPr id="22541" name="Text Box 31"/>
          <p:cNvSpPr txBox="1">
            <a:spLocks noChangeArrowheads="1"/>
          </p:cNvSpPr>
          <p:nvPr/>
        </p:nvSpPr>
        <p:spPr bwMode="auto">
          <a:xfrm>
            <a:off x="2200275" y="4465638"/>
            <a:ext cx="19129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(b) Action spectrum</a:t>
            </a:r>
          </a:p>
        </p:txBody>
      </p:sp>
      <p:sp>
        <p:nvSpPr>
          <p:cNvPr id="22542" name="Text Box 31"/>
          <p:cNvSpPr txBox="1">
            <a:spLocks noChangeArrowheads="1"/>
          </p:cNvSpPr>
          <p:nvPr/>
        </p:nvSpPr>
        <p:spPr bwMode="auto">
          <a:xfrm>
            <a:off x="2206625" y="6338888"/>
            <a:ext cx="24352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(c) Engelmann’s experiment</a:t>
            </a:r>
          </a:p>
        </p:txBody>
      </p:sp>
      <p:sp>
        <p:nvSpPr>
          <p:cNvPr id="22543" name="Text Box 31"/>
          <p:cNvSpPr txBox="1">
            <a:spLocks noChangeArrowheads="1"/>
          </p:cNvSpPr>
          <p:nvPr/>
        </p:nvSpPr>
        <p:spPr bwMode="auto">
          <a:xfrm>
            <a:off x="3087688" y="2000250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2544" name="Text Box 31"/>
          <p:cNvSpPr txBox="1">
            <a:spLocks noChangeArrowheads="1"/>
          </p:cNvSpPr>
          <p:nvPr/>
        </p:nvSpPr>
        <p:spPr bwMode="auto">
          <a:xfrm>
            <a:off x="6519863" y="2000250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700</a:t>
            </a:r>
          </a:p>
        </p:txBody>
      </p:sp>
      <p:sp>
        <p:nvSpPr>
          <p:cNvPr id="22545" name="Text Box 31"/>
          <p:cNvSpPr txBox="1">
            <a:spLocks noChangeArrowheads="1"/>
          </p:cNvSpPr>
          <p:nvPr/>
        </p:nvSpPr>
        <p:spPr bwMode="auto">
          <a:xfrm>
            <a:off x="5376863" y="2000250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600</a:t>
            </a:r>
          </a:p>
        </p:txBody>
      </p:sp>
      <p:sp>
        <p:nvSpPr>
          <p:cNvPr id="22546" name="Text Box 31"/>
          <p:cNvSpPr txBox="1">
            <a:spLocks noChangeArrowheads="1"/>
          </p:cNvSpPr>
          <p:nvPr/>
        </p:nvSpPr>
        <p:spPr bwMode="auto">
          <a:xfrm>
            <a:off x="4214813" y="1998663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2547" name="Text Box 31"/>
          <p:cNvSpPr txBox="1">
            <a:spLocks noChangeArrowheads="1"/>
          </p:cNvSpPr>
          <p:nvPr/>
        </p:nvSpPr>
        <p:spPr bwMode="auto">
          <a:xfrm>
            <a:off x="3103563" y="4219575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2548" name="Text Box 31"/>
          <p:cNvSpPr txBox="1">
            <a:spLocks noChangeArrowheads="1"/>
          </p:cNvSpPr>
          <p:nvPr/>
        </p:nvSpPr>
        <p:spPr bwMode="auto">
          <a:xfrm>
            <a:off x="6326188" y="4219575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700</a:t>
            </a:r>
          </a:p>
        </p:txBody>
      </p:sp>
      <p:sp>
        <p:nvSpPr>
          <p:cNvPr id="22549" name="Text Box 31"/>
          <p:cNvSpPr txBox="1">
            <a:spLocks noChangeArrowheads="1"/>
          </p:cNvSpPr>
          <p:nvPr/>
        </p:nvSpPr>
        <p:spPr bwMode="auto">
          <a:xfrm>
            <a:off x="5373688" y="4219575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600</a:t>
            </a:r>
          </a:p>
        </p:txBody>
      </p:sp>
      <p:sp>
        <p:nvSpPr>
          <p:cNvPr id="22550" name="Text Box 31"/>
          <p:cNvSpPr txBox="1">
            <a:spLocks noChangeArrowheads="1"/>
          </p:cNvSpPr>
          <p:nvPr/>
        </p:nvSpPr>
        <p:spPr bwMode="auto">
          <a:xfrm>
            <a:off x="4211638" y="4217988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2551" name="Text Box 31"/>
          <p:cNvSpPr txBox="1">
            <a:spLocks noChangeArrowheads="1"/>
          </p:cNvSpPr>
          <p:nvPr/>
        </p:nvSpPr>
        <p:spPr bwMode="auto">
          <a:xfrm>
            <a:off x="3094038" y="6091238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2552" name="Text Box 31"/>
          <p:cNvSpPr txBox="1">
            <a:spLocks noChangeArrowheads="1"/>
          </p:cNvSpPr>
          <p:nvPr/>
        </p:nvSpPr>
        <p:spPr bwMode="auto">
          <a:xfrm>
            <a:off x="6507163" y="6091238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700</a:t>
            </a:r>
          </a:p>
        </p:txBody>
      </p:sp>
      <p:sp>
        <p:nvSpPr>
          <p:cNvPr id="22553" name="Text Box 31"/>
          <p:cNvSpPr txBox="1">
            <a:spLocks noChangeArrowheads="1"/>
          </p:cNvSpPr>
          <p:nvPr/>
        </p:nvSpPr>
        <p:spPr bwMode="auto">
          <a:xfrm>
            <a:off x="5364163" y="6091238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600</a:t>
            </a:r>
          </a:p>
        </p:txBody>
      </p:sp>
      <p:sp>
        <p:nvSpPr>
          <p:cNvPr id="22554" name="Text Box 31"/>
          <p:cNvSpPr txBox="1">
            <a:spLocks noChangeArrowheads="1"/>
          </p:cNvSpPr>
          <p:nvPr/>
        </p:nvSpPr>
        <p:spPr bwMode="auto">
          <a:xfrm>
            <a:off x="4202113" y="6089650"/>
            <a:ext cx="338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2555" name="Line 36"/>
          <p:cNvSpPr>
            <a:spLocks noChangeShapeType="1"/>
          </p:cNvSpPr>
          <p:nvPr/>
        </p:nvSpPr>
        <p:spPr bwMode="auto">
          <a:xfrm flipH="1">
            <a:off x="3860800" y="5021263"/>
            <a:ext cx="30480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37"/>
          <p:cNvSpPr>
            <a:spLocks noChangeShapeType="1"/>
          </p:cNvSpPr>
          <p:nvPr/>
        </p:nvSpPr>
        <p:spPr bwMode="auto">
          <a:xfrm>
            <a:off x="4813300" y="5468938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38"/>
          <p:cNvSpPr>
            <a:spLocks noChangeShapeType="1"/>
          </p:cNvSpPr>
          <p:nvPr/>
        </p:nvSpPr>
        <p:spPr bwMode="auto">
          <a:xfrm>
            <a:off x="3382963" y="858838"/>
            <a:ext cx="117475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39"/>
          <p:cNvSpPr>
            <a:spLocks noChangeShapeType="1"/>
          </p:cNvSpPr>
          <p:nvPr/>
        </p:nvSpPr>
        <p:spPr bwMode="auto">
          <a:xfrm>
            <a:off x="3960813" y="749300"/>
            <a:ext cx="153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40"/>
          <p:cNvSpPr>
            <a:spLocks noChangeShapeType="1"/>
          </p:cNvSpPr>
          <p:nvPr/>
        </p:nvSpPr>
        <p:spPr bwMode="auto">
          <a:xfrm>
            <a:off x="4373563" y="135096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42"/>
          <p:cNvSpPr>
            <a:spLocks noChangeShapeType="1"/>
          </p:cNvSpPr>
          <p:nvPr/>
        </p:nvSpPr>
        <p:spPr bwMode="auto">
          <a:xfrm flipH="1">
            <a:off x="3860800" y="5021263"/>
            <a:ext cx="304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43"/>
          <p:cNvSpPr>
            <a:spLocks noChangeShapeType="1"/>
          </p:cNvSpPr>
          <p:nvPr/>
        </p:nvSpPr>
        <p:spPr bwMode="auto">
          <a:xfrm>
            <a:off x="4813300" y="54689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1"/>
          <p:cNvSpPr txBox="1">
            <a:spLocks noChangeArrowheads="1"/>
          </p:cNvSpPr>
          <p:nvPr/>
        </p:nvSpPr>
        <p:spPr bwMode="auto">
          <a:xfrm>
            <a:off x="4170363" y="2233613"/>
            <a:ext cx="2051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Wavelength of light (nm)</a:t>
            </a:r>
          </a:p>
        </p:txBody>
      </p:sp>
    </p:spTree>
    <p:extLst>
      <p:ext uri="{BB962C8B-B14F-4D97-AF65-F5344CB8AC3E}">
        <p14:creationId xmlns:p14="http://schemas.microsoft.com/office/powerpoint/2010/main" val="25296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0" descr="08_10Chlorophyll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"/>
          <a:stretch>
            <a:fillRect/>
          </a:stretch>
        </p:blipFill>
        <p:spPr bwMode="auto">
          <a:xfrm>
            <a:off x="1598613" y="136525"/>
            <a:ext cx="5945187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08"/>
          <p:cNvSpPr>
            <a:spLocks noChangeArrowheads="1"/>
          </p:cNvSpPr>
          <p:nvPr/>
        </p:nvSpPr>
        <p:spPr bwMode="auto">
          <a:xfrm>
            <a:off x="5024438" y="249238"/>
            <a:ext cx="495300" cy="263525"/>
          </a:xfrm>
          <a:prstGeom prst="rect">
            <a:avLst/>
          </a:prstGeom>
          <a:solidFill>
            <a:srgbClr val="AFDF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8676" name="Rectangle 109"/>
          <p:cNvSpPr>
            <a:spLocks noChangeArrowheads="1"/>
          </p:cNvSpPr>
          <p:nvPr/>
        </p:nvSpPr>
        <p:spPr bwMode="auto">
          <a:xfrm>
            <a:off x="5021263" y="555625"/>
            <a:ext cx="571500" cy="246063"/>
          </a:xfrm>
          <a:prstGeom prst="rect">
            <a:avLst/>
          </a:prstGeom>
          <a:solidFill>
            <a:srgbClr val="AFDF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8.10</a:t>
            </a:r>
          </a:p>
        </p:txBody>
      </p:sp>
      <p:sp>
        <p:nvSpPr>
          <p:cNvPr id="28678" name="Text Box 31"/>
          <p:cNvSpPr txBox="1">
            <a:spLocks noChangeArrowheads="1"/>
          </p:cNvSpPr>
          <p:nvPr/>
        </p:nvSpPr>
        <p:spPr bwMode="auto">
          <a:xfrm>
            <a:off x="4584700" y="4911725"/>
            <a:ext cx="29670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Hydrocarbon tail: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interacts with hydrophobic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regions of proteins inside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thylakoid membranes of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chloroplasts; H atoms not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shown</a:t>
            </a:r>
          </a:p>
        </p:txBody>
      </p:sp>
      <p:sp>
        <p:nvSpPr>
          <p:cNvPr id="28679" name="Text Box 31"/>
          <p:cNvSpPr txBox="1">
            <a:spLocks noChangeArrowheads="1"/>
          </p:cNvSpPr>
          <p:nvPr/>
        </p:nvSpPr>
        <p:spPr bwMode="auto">
          <a:xfrm>
            <a:off x="5099050" y="1017588"/>
            <a:ext cx="22193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 err="1">
                <a:solidFill>
                  <a:srgbClr val="00B0F0"/>
                </a:solidFill>
              </a:rPr>
              <a:t>Porphyrin</a:t>
            </a:r>
            <a:r>
              <a:rPr lang="en-US" altLang="en-US" sz="1800" b="1" dirty="0">
                <a:solidFill>
                  <a:srgbClr val="00B0F0"/>
                </a:solidFill>
              </a:rPr>
              <a:t> ring: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light-absorbing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“head” of molecule;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note magnesium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rgbClr val="00B0F0"/>
                </a:solidFill>
              </a:rPr>
              <a:t>atom at center</a:t>
            </a:r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5051425" y="239713"/>
            <a:ext cx="2238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CH</a:t>
            </a:r>
            <a:r>
              <a:rPr lang="en-US" altLang="en-US" sz="1800" b="1" baseline="-23000"/>
              <a:t>3</a:t>
            </a:r>
            <a:r>
              <a:rPr lang="en-US" altLang="en-US" sz="1800" b="1"/>
              <a:t>  in chlorophyll </a:t>
            </a:r>
            <a:r>
              <a:rPr lang="en-US" altLang="en-US" sz="1800" b="1" i="1"/>
              <a:t>a</a:t>
            </a:r>
            <a:endParaRPr lang="en-US" altLang="en-US" sz="1800" b="1"/>
          </a:p>
        </p:txBody>
      </p:sp>
      <p:sp>
        <p:nvSpPr>
          <p:cNvPr id="28681" name="Text Box 31"/>
          <p:cNvSpPr txBox="1">
            <a:spLocks noChangeArrowheads="1"/>
          </p:cNvSpPr>
          <p:nvPr/>
        </p:nvSpPr>
        <p:spPr bwMode="auto">
          <a:xfrm>
            <a:off x="5037138" y="549275"/>
            <a:ext cx="2424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CHO  in chlorophyll </a:t>
            </a:r>
            <a:r>
              <a:rPr lang="en-US" altLang="en-US" sz="1800" b="1" i="1"/>
              <a:t>b</a:t>
            </a:r>
            <a:endParaRPr lang="en-US" altLang="en-US" sz="1800" b="1"/>
          </a:p>
        </p:txBody>
      </p:sp>
      <p:sp>
        <p:nvSpPr>
          <p:cNvPr id="28682" name="Text Box 31"/>
          <p:cNvSpPr txBox="1">
            <a:spLocks noChangeArrowheads="1"/>
          </p:cNvSpPr>
          <p:nvPr/>
        </p:nvSpPr>
        <p:spPr bwMode="auto">
          <a:xfrm>
            <a:off x="3625850" y="460375"/>
            <a:ext cx="495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CH</a:t>
            </a:r>
            <a:r>
              <a:rPr lang="en-US" altLang="en-US" sz="1600" b="1" baseline="-25000"/>
              <a:t>3</a:t>
            </a:r>
            <a:endParaRPr lang="en-US" altLang="en-US" sz="1600" b="1"/>
          </a:p>
        </p:txBody>
      </p:sp>
      <p:sp>
        <p:nvSpPr>
          <p:cNvPr id="28683" name="Rectangle 103"/>
          <p:cNvSpPr>
            <a:spLocks noChangeArrowheads="1"/>
          </p:cNvSpPr>
          <p:nvPr/>
        </p:nvSpPr>
        <p:spPr bwMode="auto">
          <a:xfrm>
            <a:off x="4927600" y="192088"/>
            <a:ext cx="2549525" cy="649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8684" name="Line 104"/>
          <p:cNvSpPr>
            <a:spLocks noChangeShapeType="1"/>
          </p:cNvSpPr>
          <p:nvPr/>
        </p:nvSpPr>
        <p:spPr bwMode="auto">
          <a:xfrm flipV="1">
            <a:off x="4027488" y="501650"/>
            <a:ext cx="904875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AutoShape 105"/>
          <p:cNvSpPr>
            <a:spLocks/>
          </p:cNvSpPr>
          <p:nvPr/>
        </p:nvSpPr>
        <p:spPr bwMode="auto">
          <a:xfrm>
            <a:off x="4352925" y="3678238"/>
            <a:ext cx="173038" cy="2841625"/>
          </a:xfrm>
          <a:prstGeom prst="rightBrace">
            <a:avLst>
              <a:gd name="adj1" fmla="val 51395"/>
              <a:gd name="adj2" fmla="val 491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6673" y="2590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/>
            <a:r>
              <a:rPr lang="en-US" altLang="en-US" sz="2400" dirty="0"/>
              <a:t>A slight structural difference between chlorophyll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chlorophyll </a:t>
            </a:r>
            <a:r>
              <a:rPr lang="en-US" altLang="en-US" sz="2400" i="1" dirty="0"/>
              <a:t>b</a:t>
            </a:r>
            <a:r>
              <a:rPr lang="en-US" altLang="en-US" sz="2400" dirty="0"/>
              <a:t> causes them to absorb slightly different wavelengths.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51738" y="367506"/>
            <a:ext cx="137693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8.11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4356100" y="871538"/>
            <a:ext cx="8604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Excited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state</a:t>
            </a:r>
          </a:p>
        </p:txBody>
      </p:sp>
      <p:sp>
        <p:nvSpPr>
          <p:cNvPr id="30729" name="Text Box 31"/>
          <p:cNvSpPr txBox="1">
            <a:spLocks noChangeArrowheads="1"/>
          </p:cNvSpPr>
          <p:nvPr/>
        </p:nvSpPr>
        <p:spPr bwMode="auto">
          <a:xfrm>
            <a:off x="1260475" y="4191000"/>
            <a:ext cx="8112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Photon</a:t>
            </a: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3170238" y="1077913"/>
            <a:ext cx="280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/>
              <a:t>e</a:t>
            </a:r>
            <a:r>
              <a:rPr lang="en-US" altLang="en-US" sz="1800" b="1" baseline="40000">
                <a:sym typeface="Symbol" pitchFamily="84" charset="2"/>
              </a:rPr>
              <a:t>−</a:t>
            </a:r>
            <a:endParaRPr lang="en-US" altLang="en-US" sz="1800" b="1"/>
          </a:p>
        </p:txBody>
      </p:sp>
      <p:sp>
        <p:nvSpPr>
          <p:cNvPr id="30734" name="Line 38"/>
          <p:cNvSpPr>
            <a:spLocks noChangeShapeType="1"/>
          </p:cNvSpPr>
          <p:nvPr/>
        </p:nvSpPr>
        <p:spPr bwMode="auto">
          <a:xfrm>
            <a:off x="3287713" y="1004888"/>
            <a:ext cx="985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42211" y="766763"/>
            <a:ext cx="4909301" cy="5160962"/>
            <a:chOff x="842211" y="766763"/>
            <a:chExt cx="4909301" cy="5160962"/>
          </a:xfrm>
        </p:grpSpPr>
        <p:pic>
          <p:nvPicPr>
            <p:cNvPr id="30722" name="Picture 40" descr="08_11_ExcitChlorophyl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9" r="52516" b="3043"/>
            <a:stretch/>
          </p:blipFill>
          <p:spPr bwMode="auto">
            <a:xfrm>
              <a:off x="842211" y="766763"/>
              <a:ext cx="3513889" cy="516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31"/>
            <p:cNvSpPr txBox="1">
              <a:spLocks noChangeArrowheads="1"/>
            </p:cNvSpPr>
            <p:nvPr/>
          </p:nvSpPr>
          <p:spPr bwMode="auto">
            <a:xfrm>
              <a:off x="2649538" y="4537075"/>
              <a:ext cx="13049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Chlorophyll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molecule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960688" y="903288"/>
              <a:ext cx="2790824" cy="3414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12875" y="4343400"/>
            <a:ext cx="8112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Photon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6863" y="766763"/>
            <a:ext cx="5272087" cy="5160962"/>
            <a:chOff x="296863" y="766763"/>
            <a:chExt cx="5272087" cy="5160962"/>
          </a:xfrm>
        </p:grpSpPr>
        <p:pic>
          <p:nvPicPr>
            <p:cNvPr id="20" name="Picture 40" descr="08_11_ExcitChlorophyl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043"/>
            <a:stretch/>
          </p:blipFill>
          <p:spPr bwMode="auto">
            <a:xfrm>
              <a:off x="296863" y="766763"/>
              <a:ext cx="4274343" cy="516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432300" y="4322763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Ground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4356100" y="871538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Excited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649538" y="4537075"/>
              <a:ext cx="13049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Chlorophyll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molecule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170238" y="1077913"/>
              <a:ext cx="2809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/>
                <a:t>e</a:t>
              </a:r>
              <a:r>
                <a:rPr lang="en-US" altLang="en-US" sz="1800" b="1" baseline="40000">
                  <a:sym typeface="Symbol" pitchFamily="84" charset="2"/>
                </a:rPr>
                <a:t>−</a:t>
              </a:r>
              <a:endParaRPr lang="en-US" altLang="en-US" sz="1800" b="1"/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55600" y="5637213"/>
              <a:ext cx="5213350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(a) Excitation of isolated chlorophyll molecule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 rot="-5400000">
              <a:off x="-608013" y="2735263"/>
              <a:ext cx="2132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Energy of electron</a:t>
              </a: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3287713" y="1004888"/>
              <a:ext cx="985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3397250" y="4449763"/>
              <a:ext cx="984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1225" y="1371600"/>
              <a:ext cx="1492250" cy="2954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6864" y="766763"/>
            <a:ext cx="5819774" cy="5160962"/>
            <a:chOff x="296864" y="766763"/>
            <a:chExt cx="5819774" cy="5160962"/>
          </a:xfrm>
        </p:grpSpPr>
        <p:pic>
          <p:nvPicPr>
            <p:cNvPr id="31" name="Picture 40" descr="08_11_ExcitChlorophyl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32" b="3043"/>
            <a:stretch/>
          </p:blipFill>
          <p:spPr bwMode="auto">
            <a:xfrm>
              <a:off x="296864" y="766763"/>
              <a:ext cx="5630862" cy="516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537075" y="3617913"/>
              <a:ext cx="1579563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Photon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(fluorescence)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4432300" y="4322763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Ground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4356100" y="871538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Excited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649538" y="4537075"/>
              <a:ext cx="13049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Chlorophyll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molecule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260475" y="4191000"/>
              <a:ext cx="811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Photon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381625" y="2000250"/>
              <a:ext cx="546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Heat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3170238" y="1077913"/>
              <a:ext cx="2809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/>
                <a:t>e</a:t>
              </a:r>
              <a:r>
                <a:rPr lang="en-US" altLang="en-US" sz="1800" b="1" baseline="40000">
                  <a:sym typeface="Symbol" pitchFamily="84" charset="2"/>
                </a:rPr>
                <a:t>−</a:t>
              </a:r>
              <a:endParaRPr lang="en-US" altLang="en-US" sz="1800" b="1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355600" y="5637213"/>
              <a:ext cx="5213350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(a) Excitation of isolated chlorophyll molecule</a:t>
              </a: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 rot="-5400000">
              <a:off x="-608013" y="2735263"/>
              <a:ext cx="2132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Energy of electron</a:t>
              </a: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3287713" y="1004888"/>
              <a:ext cx="985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397250" y="4449763"/>
              <a:ext cx="984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6863" y="766763"/>
            <a:ext cx="8548687" cy="5160962"/>
            <a:chOff x="296863" y="766763"/>
            <a:chExt cx="8548687" cy="5160962"/>
          </a:xfrm>
        </p:grpSpPr>
        <p:pic>
          <p:nvPicPr>
            <p:cNvPr id="44" name="Picture 40" descr="08_11_ExcitChlorophyl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3"/>
            <a:stretch>
              <a:fillRect/>
            </a:stretch>
          </p:blipFill>
          <p:spPr bwMode="auto">
            <a:xfrm>
              <a:off x="296863" y="766763"/>
              <a:ext cx="8548687" cy="516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4537075" y="3617913"/>
              <a:ext cx="1579563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Photon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(fluorescence)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4432300" y="4322763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Ground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6611938" y="5641975"/>
              <a:ext cx="1855787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(b) Fluorescence</a:t>
              </a: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4356100" y="871538"/>
              <a:ext cx="8604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Excited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state</a:t>
              </a: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2649538" y="4537075"/>
              <a:ext cx="13049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Chlorophyll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molecule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260475" y="4191000"/>
              <a:ext cx="811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Photon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5381625" y="2000250"/>
              <a:ext cx="546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Heat</a:t>
              </a: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170238" y="1077913"/>
              <a:ext cx="2809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/>
                <a:t>e</a:t>
              </a:r>
              <a:r>
                <a:rPr lang="en-US" altLang="en-US" sz="1800" b="1" baseline="40000">
                  <a:sym typeface="Symbol" pitchFamily="84" charset="2"/>
                </a:rPr>
                <a:t>−</a:t>
              </a:r>
              <a:endParaRPr lang="en-US" altLang="en-US" sz="1800" b="1"/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355600" y="5637213"/>
              <a:ext cx="5213350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(a) Excitation of isolated chlorophyll molecule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 rot="-5400000">
              <a:off x="-608013" y="2735263"/>
              <a:ext cx="2132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Energy of electron</a:t>
              </a:r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>
              <a:off x="3287713" y="1004888"/>
              <a:ext cx="985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3397250" y="4449763"/>
              <a:ext cx="984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E243-CF66-4C3D-B62D-2974E0F77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/>
              <a:t>Homework: Notes: Autotrophs and Heterotrophs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6A6A8-3A20-4CEC-8C05-85A689BB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1752600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The Chapter 8 Homework is due on Sunday, November 17 at 11:59 pm.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Chapter 8 Test will be on Monday November 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2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95400" y="1098550"/>
            <a:ext cx="7015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0" dirty="0">
                <a:solidFill>
                  <a:srgbClr val="9D0016"/>
                </a:solidFill>
              </a:rPr>
              <a:t> Chapter 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 to Photosynthesis and Light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50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photosystems convert light energy into chemical energy.  (There will be more on this in the next couple of days.)</a:t>
            </a:r>
          </a:p>
          <a:p>
            <a:endParaRPr lang="en-US" dirty="0"/>
          </a:p>
          <a:p>
            <a:r>
              <a:rPr lang="en-US" dirty="0"/>
              <a:t>How leaf and chloroplast anatomy relate to photosynthesis.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6418" y="4217193"/>
            <a:ext cx="7872413" cy="1474787"/>
            <a:chOff x="556418" y="4217193"/>
            <a:chExt cx="7872413" cy="1474787"/>
          </a:xfrm>
        </p:grpSpPr>
        <p:pic>
          <p:nvPicPr>
            <p:cNvPr id="467970" name="Picture 21" descr="08_UN01PhotosynEquation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66"/>
            <a:stretch>
              <a:fillRect/>
            </a:stretch>
          </p:blipFill>
          <p:spPr bwMode="auto">
            <a:xfrm>
              <a:off x="556418" y="4217193"/>
              <a:ext cx="7872413" cy="147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7974" name="Line 13"/>
            <p:cNvSpPr>
              <a:spLocks noChangeShapeType="1"/>
            </p:cNvSpPr>
            <p:nvPr/>
          </p:nvSpPr>
          <p:spPr bwMode="auto">
            <a:xfrm flipV="1">
              <a:off x="2748756" y="4375943"/>
              <a:ext cx="0" cy="344487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5" name="Line 14"/>
            <p:cNvSpPr>
              <a:spLocks noChangeShapeType="1"/>
            </p:cNvSpPr>
            <p:nvPr/>
          </p:nvSpPr>
          <p:spPr bwMode="auto">
            <a:xfrm>
              <a:off x="2740818" y="4383880"/>
              <a:ext cx="617538" cy="0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6" name="Line 15"/>
            <p:cNvSpPr>
              <a:spLocks noChangeShapeType="1"/>
            </p:cNvSpPr>
            <p:nvPr/>
          </p:nvSpPr>
          <p:spPr bwMode="auto">
            <a:xfrm>
              <a:off x="5738018" y="4383880"/>
              <a:ext cx="617538" cy="0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7" name="Line 16"/>
            <p:cNvSpPr>
              <a:spLocks noChangeShapeType="1"/>
            </p:cNvSpPr>
            <p:nvPr/>
          </p:nvSpPr>
          <p:spPr bwMode="auto">
            <a:xfrm>
              <a:off x="6347618" y="4379118"/>
              <a:ext cx="0" cy="373062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8" name="Line 17"/>
            <p:cNvSpPr>
              <a:spLocks noChangeShapeType="1"/>
            </p:cNvSpPr>
            <p:nvPr/>
          </p:nvSpPr>
          <p:spPr bwMode="auto">
            <a:xfrm flipH="1" flipV="1">
              <a:off x="8230393" y="5255418"/>
              <a:ext cx="4763" cy="317500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9" name="Line 18"/>
            <p:cNvSpPr>
              <a:spLocks noChangeShapeType="1"/>
            </p:cNvSpPr>
            <p:nvPr/>
          </p:nvSpPr>
          <p:spPr bwMode="auto">
            <a:xfrm flipH="1">
              <a:off x="7401718" y="5564980"/>
              <a:ext cx="836613" cy="0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80" name="Line 19"/>
            <p:cNvSpPr>
              <a:spLocks noChangeShapeType="1"/>
            </p:cNvSpPr>
            <p:nvPr/>
          </p:nvSpPr>
          <p:spPr bwMode="auto">
            <a:xfrm>
              <a:off x="4252118" y="5298280"/>
              <a:ext cx="0" cy="258763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81" name="Line 20"/>
            <p:cNvSpPr>
              <a:spLocks noChangeShapeType="1"/>
            </p:cNvSpPr>
            <p:nvPr/>
          </p:nvSpPr>
          <p:spPr bwMode="auto">
            <a:xfrm>
              <a:off x="4244181" y="5560218"/>
              <a:ext cx="736600" cy="0"/>
            </a:xfrm>
            <a:prstGeom prst="line">
              <a:avLst/>
            </a:prstGeom>
            <a:noFill/>
            <a:ln w="19050">
              <a:solidFill>
                <a:srgbClr val="0790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797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8.UN01</a:t>
            </a:r>
          </a:p>
        </p:txBody>
      </p:sp>
      <p:sp>
        <p:nvSpPr>
          <p:cNvPr id="467972" name="Text Box 10"/>
          <p:cNvSpPr txBox="1">
            <a:spLocks noChangeArrowheads="1"/>
          </p:cNvSpPr>
          <p:nvPr/>
        </p:nvSpPr>
        <p:spPr bwMode="auto">
          <a:xfrm>
            <a:off x="3417093" y="4234655"/>
            <a:ext cx="2286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100" b="1" dirty="0">
                <a:solidFill>
                  <a:srgbClr val="0790D7"/>
                </a:solidFill>
              </a:rPr>
              <a:t>becomes reduced</a:t>
            </a:r>
          </a:p>
        </p:txBody>
      </p:sp>
      <p:sp>
        <p:nvSpPr>
          <p:cNvPr id="467973" name="Text Box 12"/>
          <p:cNvSpPr txBox="1">
            <a:spLocks noChangeArrowheads="1"/>
          </p:cNvSpPr>
          <p:nvPr/>
        </p:nvSpPr>
        <p:spPr bwMode="auto">
          <a:xfrm>
            <a:off x="5047456" y="5422105"/>
            <a:ext cx="2349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100" b="1" dirty="0">
                <a:solidFill>
                  <a:srgbClr val="0790D7"/>
                </a:solidFill>
              </a:rPr>
              <a:t>becomes oxidized</a:t>
            </a:r>
          </a:p>
        </p:txBody>
      </p:sp>
      <p:pic>
        <p:nvPicPr>
          <p:cNvPr id="4098" name="Picture 2" descr="http://free.clipartof.com/5-Free-Summer-Clipart-Illustration-Of-A-Happy-Smiling-Su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65062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981" y="2362200"/>
            <a:ext cx="8149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600" dirty="0"/>
              <a:t>Photosynthesis is an endergonic process; the energy boost is provided by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7885" y="2935069"/>
            <a:ext cx="1122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light.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08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/>
      <p:bldP spid="46797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7" descr="08_05PhotosynthSteps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>
            <a:fillRect/>
          </a:stretch>
        </p:blipFill>
        <p:spPr bwMode="auto">
          <a:xfrm>
            <a:off x="296863" y="135822"/>
            <a:ext cx="8548687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8.5-1</a:t>
            </a:r>
          </a:p>
        </p:txBody>
      </p: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706438" y="1255713"/>
            <a:ext cx="592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Light</a:t>
            </a: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2978150" y="304800"/>
            <a:ext cx="4270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H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  <a:r>
              <a:rPr lang="en-US" altLang="en-US" sz="1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503238" y="5360988"/>
            <a:ext cx="1309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Chloroplast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2624138" y="3092450"/>
            <a:ext cx="11144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800" b="1"/>
              <a:t>Light</a:t>
            </a:r>
          </a:p>
          <a:p>
            <a:pPr algn="ctr"/>
            <a:r>
              <a:rPr lang="en-US" altLang="en-US" sz="1800" b="1"/>
              <a:t>Reactions</a:t>
            </a:r>
          </a:p>
        </p:txBody>
      </p:sp>
      <p:sp>
        <p:nvSpPr>
          <p:cNvPr id="9224" name="Line 67"/>
          <p:cNvSpPr>
            <a:spLocks noChangeShapeType="1"/>
          </p:cNvSpPr>
          <p:nvPr/>
        </p:nvSpPr>
        <p:spPr bwMode="auto">
          <a:xfrm flipH="1">
            <a:off x="1192213" y="5091113"/>
            <a:ext cx="9842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4600575" y="2651125"/>
            <a:ext cx="25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700" b="1"/>
              <a:t>P </a:t>
            </a:r>
            <a:r>
              <a:rPr lang="en-US" altLang="en-US" sz="1700" b="1" baseline="-25000">
                <a:latin typeface="Times New Roman" pitchFamily="84" charset="0"/>
              </a:rPr>
              <a:t>i</a:t>
            </a:r>
            <a:endParaRPr lang="en-US" altLang="en-US" sz="1700" b="1"/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4349750" y="2330450"/>
            <a:ext cx="4699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ADP</a:t>
            </a:r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4213225" y="1898650"/>
            <a:ext cx="7651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NADP</a:t>
            </a:r>
            <a:r>
              <a:rPr lang="en-US" altLang="en-US" sz="1800" b="1" baseline="40000">
                <a:sym typeface="Symbol" pitchFamily="84" charset="2"/>
              </a:rPr>
              <a:t></a:t>
            </a:r>
            <a:endParaRPr lang="en-US" altLang="en-US" sz="1800" b="1"/>
          </a:p>
        </p:txBody>
      </p: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4340225" y="2625725"/>
            <a:ext cx="152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ym typeface="Symbol" pitchFamily="84" charset="2"/>
              </a:rPr>
              <a:t></a:t>
            </a:r>
            <a:endParaRPr lang="en-US" altLang="en-US" sz="1800" b="1"/>
          </a:p>
        </p:txBody>
      </p:sp>
      <p:grpSp>
        <p:nvGrpSpPr>
          <p:cNvPr id="14" name="Group 13"/>
          <p:cNvGrpSpPr/>
          <p:nvPr/>
        </p:nvGrpSpPr>
        <p:grpSpPr>
          <a:xfrm>
            <a:off x="2624138" y="3603625"/>
            <a:ext cx="2602618" cy="2949575"/>
            <a:chOff x="2624138" y="3603625"/>
            <a:chExt cx="2602618" cy="2949575"/>
          </a:xfrm>
        </p:grpSpPr>
        <p:pic>
          <p:nvPicPr>
            <p:cNvPr id="15" name="Picture 69" descr="08_05PhotosynthSteps_2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4" t="52677" r="42331" b="2324"/>
            <a:stretch/>
          </p:blipFill>
          <p:spPr bwMode="auto">
            <a:xfrm>
              <a:off x="2624138" y="3603625"/>
              <a:ext cx="2602618" cy="294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030538" y="5965825"/>
              <a:ext cx="2857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 dirty="0">
                  <a:solidFill>
                    <a:schemeClr val="bg1"/>
                  </a:solidFill>
                </a:rPr>
                <a:t>O</a:t>
              </a:r>
              <a:r>
                <a:rPr lang="en-US" altLang="en-US" sz="18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356100" y="3822700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/>
                <a:t>ATP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4184650" y="4376738"/>
              <a:ext cx="76517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 dirty="0"/>
                <a:t>NADPH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9824" y="142874"/>
            <a:ext cx="3921221" cy="6410325"/>
            <a:chOff x="4949824" y="142874"/>
            <a:chExt cx="3921221" cy="6410325"/>
          </a:xfrm>
        </p:grpSpPr>
        <p:pic>
          <p:nvPicPr>
            <p:cNvPr id="20" name="Picture 62" descr="08_05PhotosynthSteps_3-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9" t="-121" r="-298" b="2324"/>
            <a:stretch/>
          </p:blipFill>
          <p:spPr bwMode="auto">
            <a:xfrm>
              <a:off x="4949824" y="142874"/>
              <a:ext cx="3921221" cy="641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5918200" y="314325"/>
              <a:ext cx="760413" cy="3048000"/>
              <a:chOff x="5918200" y="314325"/>
              <a:chExt cx="760413" cy="3048000"/>
            </a:xfrm>
          </p:grpSpPr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6072188" y="314325"/>
                <a:ext cx="463550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schemeClr val="bg1"/>
                    </a:solidFill>
                  </a:rPr>
                  <a:t>CO</a:t>
                </a:r>
                <a:r>
                  <a:rPr lang="en-US" altLang="en-US" sz="1800" b="1" baseline="-250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5918200" y="2860675"/>
                <a:ext cx="760413" cy="50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1800" b="1" dirty="0"/>
                  <a:t>Calvin</a:t>
                </a:r>
              </a:p>
              <a:p>
                <a:pPr algn="ctr"/>
                <a:r>
                  <a:rPr lang="en-US" altLang="en-US" sz="1800" b="1" dirty="0"/>
                  <a:t>Cycle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3662" y="6322367"/>
            <a:ext cx="426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/>
              <a:t>Two Stages of Photosynthesis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39410" y="2860675"/>
            <a:ext cx="1653070" cy="3702050"/>
            <a:chOff x="5539410" y="2860675"/>
            <a:chExt cx="1653070" cy="3702050"/>
          </a:xfrm>
        </p:grpSpPr>
        <p:pic>
          <p:nvPicPr>
            <p:cNvPr id="25" name="Picture 65" descr="08_05PhotosynthSteps_4-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6" t="62193" r="19337" b="2179"/>
            <a:stretch/>
          </p:blipFill>
          <p:spPr bwMode="auto">
            <a:xfrm>
              <a:off x="5539410" y="4227443"/>
              <a:ext cx="1653070" cy="233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918200" y="2860675"/>
              <a:ext cx="760413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 dirty="0"/>
                <a:t>Calvin</a:t>
              </a:r>
            </a:p>
            <a:p>
              <a:pPr algn="ctr"/>
              <a:r>
                <a:rPr lang="en-US" altLang="en-US" sz="1800" b="1" dirty="0"/>
                <a:t>Cycle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824538" y="5859463"/>
              <a:ext cx="9969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 dirty="0"/>
                <a:t>[CH</a:t>
              </a:r>
              <a:r>
                <a:rPr lang="en-US" altLang="en-US" sz="1800" b="1" baseline="-25000" dirty="0"/>
                <a:t>2</a:t>
              </a:r>
              <a:r>
                <a:rPr lang="en-US" altLang="en-US" sz="1800" b="1" dirty="0"/>
                <a:t>O]</a:t>
              </a:r>
            </a:p>
            <a:p>
              <a:pPr algn="ctr"/>
              <a:r>
                <a:rPr lang="en-US" altLang="en-US" sz="1800" b="1" dirty="0"/>
                <a:t>(sugar)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794750" y="620713"/>
            <a:ext cx="2577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carbon fixation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9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8.3a</a:t>
            </a:r>
          </a:p>
        </p:txBody>
      </p:sp>
      <p:pic>
        <p:nvPicPr>
          <p:cNvPr id="381954" name="Picture 42" descr="08_03aLeafCrossSec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2" b="3703"/>
          <a:stretch/>
        </p:blipFill>
        <p:spPr bwMode="auto">
          <a:xfrm>
            <a:off x="459581" y="665968"/>
            <a:ext cx="276069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645185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green?</a:t>
            </a:r>
          </a:p>
        </p:txBody>
      </p:sp>
      <p:pic>
        <p:nvPicPr>
          <p:cNvPr id="25" name="Picture 42" descr="08_03aLeafCrossSec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3" b="3703"/>
          <a:stretch/>
        </p:blipFill>
        <p:spPr bwMode="auto">
          <a:xfrm>
            <a:off x="3328195" y="632710"/>
            <a:ext cx="48133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285581" y="634297"/>
            <a:ext cx="255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200" b="1" dirty="0"/>
              <a:t>Leaf cross section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44481" y="4253797"/>
            <a:ext cx="1143000" cy="393700"/>
            <a:chOff x="6644481" y="4253797"/>
            <a:chExt cx="1143000" cy="393700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44481" y="4253797"/>
              <a:ext cx="5445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 dirty="0"/>
                <a:t>CO</a:t>
              </a:r>
              <a:r>
                <a:rPr lang="en-US" altLang="en-US" sz="2200" b="1" baseline="-25000" dirty="0"/>
                <a:t>2</a:t>
              </a:r>
              <a:endParaRPr lang="en-US" altLang="en-US" sz="2200" b="1" dirty="0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382669" y="4283960"/>
              <a:ext cx="40481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/>
                <a:t>O</a:t>
              </a:r>
              <a:r>
                <a:rPr lang="en-US" altLang="en-US" sz="2200" b="1" baseline="-25000"/>
                <a:t>2</a:t>
              </a:r>
              <a:endParaRPr lang="en-US" altLang="en-US" sz="2200" b="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87169" y="1078797"/>
            <a:ext cx="1736725" cy="719138"/>
            <a:chOff x="5287169" y="1078797"/>
            <a:chExt cx="1736725" cy="719138"/>
          </a:xfrm>
        </p:grpSpPr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5287169" y="1078797"/>
              <a:ext cx="17367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 dirty="0"/>
                <a:t>Chloroplasts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5850731" y="1399472"/>
              <a:ext cx="307975" cy="398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6155531" y="1396297"/>
              <a:ext cx="255588" cy="393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69969" y="1062922"/>
            <a:ext cx="592137" cy="1433513"/>
            <a:chOff x="7369969" y="1062922"/>
            <a:chExt cx="592137" cy="1433513"/>
          </a:xfrm>
        </p:grpSpPr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369969" y="1062922"/>
              <a:ext cx="59213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/>
                <a:t>Vein</a:t>
              </a: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7649369" y="1401060"/>
              <a:ext cx="0" cy="1095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06206" y="3075872"/>
            <a:ext cx="1204913" cy="1330325"/>
            <a:chOff x="5206206" y="3075872"/>
            <a:chExt cx="1204913" cy="1330325"/>
          </a:xfrm>
        </p:grpSpPr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06206" y="4123622"/>
              <a:ext cx="120491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/>
                <a:t>Stomata</a:t>
              </a: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5515769" y="3075872"/>
              <a:ext cx="233362" cy="1073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5749131" y="3547360"/>
              <a:ext cx="379413" cy="604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 descr="Image result for photosynthesis equation">
            <a:extLst>
              <a:ext uri="{FF2B5EF4-FFF2-40B4-BE49-F238E27FC236}">
                <a16:creationId xmlns:a16="http://schemas.microsoft.com/office/drawing/2014/main" id="{3A1FBCDA-AA9E-478D-9A9F-A21DF9963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b="35270"/>
          <a:stretch/>
        </p:blipFill>
        <p:spPr bwMode="auto">
          <a:xfrm>
            <a:off x="1143000" y="6036178"/>
            <a:ext cx="7371405" cy="6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74" descr="08_03bChloroplastDetail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4"/>
          <a:stretch/>
        </p:blipFill>
        <p:spPr bwMode="auto">
          <a:xfrm>
            <a:off x="611188" y="303213"/>
            <a:ext cx="79200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8.3b</a:t>
            </a:r>
          </a:p>
        </p:txBody>
      </p:sp>
      <p:sp>
        <p:nvSpPr>
          <p:cNvPr id="384004" name="Text Box 31"/>
          <p:cNvSpPr txBox="1">
            <a:spLocks noChangeArrowheads="1"/>
          </p:cNvSpPr>
          <p:nvPr/>
        </p:nvSpPr>
        <p:spPr bwMode="auto">
          <a:xfrm>
            <a:off x="7532688" y="3729038"/>
            <a:ext cx="849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200" b="1"/>
              <a:t>20 </a:t>
            </a:r>
            <a:r>
              <a:rPr lang="en-US" altLang="en-US" sz="2200" b="1">
                <a:sym typeface="Symbol" pitchFamily="84" charset="2"/>
              </a:rPr>
              <a:t></a:t>
            </a:r>
            <a:r>
              <a:rPr lang="en-US" altLang="en-US" sz="2200" b="1"/>
              <a:t>m</a:t>
            </a:r>
          </a:p>
        </p:txBody>
      </p:sp>
      <p:sp>
        <p:nvSpPr>
          <p:cNvPr id="384006" name="Text Box 31"/>
          <p:cNvSpPr txBox="1">
            <a:spLocks noChangeArrowheads="1"/>
          </p:cNvSpPr>
          <p:nvPr/>
        </p:nvSpPr>
        <p:spPr bwMode="auto">
          <a:xfrm>
            <a:off x="4738688" y="565150"/>
            <a:ext cx="16367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200" b="1"/>
              <a:t>Chloroplast</a:t>
            </a:r>
          </a:p>
        </p:txBody>
      </p:sp>
      <p:sp>
        <p:nvSpPr>
          <p:cNvPr id="384015" name="Line 50"/>
          <p:cNvSpPr>
            <a:spLocks noChangeShapeType="1"/>
          </p:cNvSpPr>
          <p:nvPr/>
        </p:nvSpPr>
        <p:spPr bwMode="auto">
          <a:xfrm flipV="1">
            <a:off x="4881563" y="931863"/>
            <a:ext cx="493712" cy="3159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6" name="Line 51"/>
          <p:cNvSpPr>
            <a:spLocks noChangeShapeType="1"/>
          </p:cNvSpPr>
          <p:nvPr/>
        </p:nvSpPr>
        <p:spPr bwMode="auto">
          <a:xfrm>
            <a:off x="5372100" y="922338"/>
            <a:ext cx="1163638" cy="1968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7" name="Line 52"/>
          <p:cNvSpPr>
            <a:spLocks noChangeShapeType="1"/>
          </p:cNvSpPr>
          <p:nvPr/>
        </p:nvSpPr>
        <p:spPr bwMode="auto">
          <a:xfrm>
            <a:off x="4395788" y="2468563"/>
            <a:ext cx="495300" cy="46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8" name="Line 53"/>
          <p:cNvSpPr>
            <a:spLocks noChangeShapeType="1"/>
          </p:cNvSpPr>
          <p:nvPr/>
        </p:nvSpPr>
        <p:spPr bwMode="auto">
          <a:xfrm>
            <a:off x="4213225" y="2781300"/>
            <a:ext cx="477838" cy="8048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9" name="Line 54"/>
          <p:cNvSpPr>
            <a:spLocks noChangeShapeType="1"/>
          </p:cNvSpPr>
          <p:nvPr/>
        </p:nvSpPr>
        <p:spPr bwMode="auto">
          <a:xfrm>
            <a:off x="3767138" y="2908300"/>
            <a:ext cx="904875" cy="1358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0" name="Line 55"/>
          <p:cNvSpPr>
            <a:spLocks noChangeShapeType="1"/>
          </p:cNvSpPr>
          <p:nvPr/>
        </p:nvSpPr>
        <p:spPr bwMode="auto">
          <a:xfrm>
            <a:off x="3121025" y="2428875"/>
            <a:ext cx="431800" cy="9572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1" name="Line 56"/>
          <p:cNvSpPr>
            <a:spLocks noChangeShapeType="1"/>
          </p:cNvSpPr>
          <p:nvPr/>
        </p:nvSpPr>
        <p:spPr bwMode="auto">
          <a:xfrm flipV="1">
            <a:off x="7562850" y="3675063"/>
            <a:ext cx="7842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2" name="Line 59"/>
          <p:cNvSpPr>
            <a:spLocks noChangeShapeType="1"/>
          </p:cNvSpPr>
          <p:nvPr/>
        </p:nvSpPr>
        <p:spPr bwMode="auto">
          <a:xfrm flipH="1">
            <a:off x="989013" y="2400300"/>
            <a:ext cx="276225" cy="1219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3" name="Line 60"/>
          <p:cNvSpPr>
            <a:spLocks noChangeShapeType="1"/>
          </p:cNvSpPr>
          <p:nvPr/>
        </p:nvSpPr>
        <p:spPr bwMode="auto">
          <a:xfrm>
            <a:off x="990600" y="3970338"/>
            <a:ext cx="622300" cy="11318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4" name="Line 61"/>
          <p:cNvSpPr>
            <a:spLocks noChangeShapeType="1"/>
          </p:cNvSpPr>
          <p:nvPr/>
        </p:nvSpPr>
        <p:spPr bwMode="auto">
          <a:xfrm>
            <a:off x="1714500" y="3657600"/>
            <a:ext cx="79375" cy="12827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6" name="Line 63"/>
          <p:cNvSpPr>
            <a:spLocks noChangeShapeType="1"/>
          </p:cNvSpPr>
          <p:nvPr/>
        </p:nvSpPr>
        <p:spPr bwMode="auto">
          <a:xfrm flipH="1">
            <a:off x="2530475" y="2438400"/>
            <a:ext cx="269875" cy="5445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7" name="AutoShape 64"/>
          <p:cNvSpPr>
            <a:spLocks/>
          </p:cNvSpPr>
          <p:nvPr/>
        </p:nvSpPr>
        <p:spPr bwMode="auto">
          <a:xfrm>
            <a:off x="1465263" y="1727200"/>
            <a:ext cx="252412" cy="960438"/>
          </a:xfrm>
          <a:prstGeom prst="leftBrace">
            <a:avLst>
              <a:gd name="adj1" fmla="val 26424"/>
              <a:gd name="adj2" fmla="val 50000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84028" name="AutoShape 65"/>
          <p:cNvSpPr>
            <a:spLocks/>
          </p:cNvSpPr>
          <p:nvPr/>
        </p:nvSpPr>
        <p:spPr bwMode="auto">
          <a:xfrm>
            <a:off x="2797175" y="2370138"/>
            <a:ext cx="73025" cy="141287"/>
          </a:xfrm>
          <a:prstGeom prst="leftBrace">
            <a:avLst>
              <a:gd name="adj1" fmla="val 16123"/>
              <a:gd name="adj2" fmla="val 50000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84029" name="AutoShape 66"/>
          <p:cNvSpPr>
            <a:spLocks/>
          </p:cNvSpPr>
          <p:nvPr/>
        </p:nvSpPr>
        <p:spPr bwMode="auto">
          <a:xfrm>
            <a:off x="1792288" y="4830763"/>
            <a:ext cx="112712" cy="206375"/>
          </a:xfrm>
          <a:prstGeom prst="leftBrace">
            <a:avLst>
              <a:gd name="adj1" fmla="val 15258"/>
              <a:gd name="adj2" fmla="val 50000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84033" name="Line 72"/>
          <p:cNvSpPr>
            <a:spLocks noChangeShapeType="1"/>
          </p:cNvSpPr>
          <p:nvPr/>
        </p:nvSpPr>
        <p:spPr bwMode="auto">
          <a:xfrm>
            <a:off x="7561263" y="36147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34" name="Line 73"/>
          <p:cNvSpPr>
            <a:spLocks noChangeShapeType="1"/>
          </p:cNvSpPr>
          <p:nvPr/>
        </p:nvSpPr>
        <p:spPr bwMode="auto">
          <a:xfrm>
            <a:off x="8335963" y="36147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3575" y="2400300"/>
            <a:ext cx="995363" cy="1522413"/>
            <a:chOff x="663575" y="2400300"/>
            <a:chExt cx="995363" cy="1522413"/>
          </a:xfrm>
        </p:grpSpPr>
        <p:sp>
          <p:nvSpPr>
            <p:cNvPr id="384007" name="Text Box 31"/>
            <p:cNvSpPr txBox="1">
              <a:spLocks noChangeArrowheads="1"/>
            </p:cNvSpPr>
            <p:nvPr/>
          </p:nvSpPr>
          <p:spPr bwMode="auto">
            <a:xfrm>
              <a:off x="663575" y="3638550"/>
              <a:ext cx="9953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 dirty="0"/>
                <a:t>Stroma</a:t>
              </a:r>
            </a:p>
          </p:txBody>
        </p:sp>
        <p:sp>
          <p:nvSpPr>
            <p:cNvPr id="384038" name="Line 59"/>
            <p:cNvSpPr>
              <a:spLocks noChangeShapeType="1"/>
            </p:cNvSpPr>
            <p:nvPr/>
          </p:nvSpPr>
          <p:spPr bwMode="auto">
            <a:xfrm flipH="1">
              <a:off x="989013" y="2400300"/>
              <a:ext cx="276225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40" name="AutoShape 64"/>
          <p:cNvSpPr>
            <a:spLocks/>
          </p:cNvSpPr>
          <p:nvPr/>
        </p:nvSpPr>
        <p:spPr bwMode="auto">
          <a:xfrm>
            <a:off x="1465263" y="1727200"/>
            <a:ext cx="252412" cy="960438"/>
          </a:xfrm>
          <a:prstGeom prst="leftBrace">
            <a:avLst>
              <a:gd name="adj1" fmla="val 264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03513" y="2428875"/>
            <a:ext cx="1284287" cy="1549400"/>
            <a:chOff x="2703513" y="2428875"/>
            <a:chExt cx="1284287" cy="1549400"/>
          </a:xfrm>
        </p:grpSpPr>
        <p:sp>
          <p:nvSpPr>
            <p:cNvPr id="384009" name="Text Box 31"/>
            <p:cNvSpPr txBox="1">
              <a:spLocks noChangeArrowheads="1"/>
            </p:cNvSpPr>
            <p:nvPr/>
          </p:nvSpPr>
          <p:spPr bwMode="auto">
            <a:xfrm>
              <a:off x="2703513" y="3403600"/>
              <a:ext cx="1284287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en-US" altLang="en-US" sz="2200" b="1" dirty="0"/>
                <a:t>Thylakoid</a:t>
              </a:r>
            </a:p>
            <a:p>
              <a:pPr algn="l">
                <a:lnSpc>
                  <a:spcPct val="95000"/>
                </a:lnSpc>
              </a:pPr>
              <a:r>
                <a:rPr lang="en-US" altLang="en-US" sz="2200" b="1" dirty="0"/>
                <a:t>space</a:t>
              </a:r>
            </a:p>
          </p:txBody>
        </p:sp>
        <p:sp>
          <p:nvSpPr>
            <p:cNvPr id="384041" name="Line 55"/>
            <p:cNvSpPr>
              <a:spLocks noChangeShapeType="1"/>
            </p:cNvSpPr>
            <p:nvPr/>
          </p:nvSpPr>
          <p:spPr bwMode="auto">
            <a:xfrm>
              <a:off x="3121025" y="2428875"/>
              <a:ext cx="431800" cy="957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54200" y="2438400"/>
            <a:ext cx="1327150" cy="835025"/>
            <a:chOff x="1854200" y="2438400"/>
            <a:chExt cx="1327150" cy="835025"/>
          </a:xfrm>
        </p:grpSpPr>
        <p:sp>
          <p:nvSpPr>
            <p:cNvPr id="384008" name="Text Box 31"/>
            <p:cNvSpPr txBox="1">
              <a:spLocks noChangeArrowheads="1"/>
            </p:cNvSpPr>
            <p:nvPr/>
          </p:nvSpPr>
          <p:spPr bwMode="auto">
            <a:xfrm>
              <a:off x="1854200" y="2987675"/>
              <a:ext cx="13271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2200" b="1" dirty="0"/>
                <a:t>Thylakoid</a:t>
              </a:r>
            </a:p>
          </p:txBody>
        </p:sp>
        <p:sp>
          <p:nvSpPr>
            <p:cNvPr id="384042" name="Line 63"/>
            <p:cNvSpPr>
              <a:spLocks noChangeShapeType="1"/>
            </p:cNvSpPr>
            <p:nvPr/>
          </p:nvSpPr>
          <p:spPr bwMode="auto">
            <a:xfrm flipH="1">
              <a:off x="2530475" y="2438400"/>
              <a:ext cx="269875" cy="544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43" name="AutoShape 65"/>
          <p:cNvSpPr>
            <a:spLocks/>
          </p:cNvSpPr>
          <p:nvPr/>
        </p:nvSpPr>
        <p:spPr bwMode="auto">
          <a:xfrm>
            <a:off x="2797175" y="2370138"/>
            <a:ext cx="73025" cy="141287"/>
          </a:xfrm>
          <a:prstGeom prst="leftBrace">
            <a:avLst>
              <a:gd name="adj1" fmla="val 161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b="1">
              <a:latin typeface="Times" pitchFamily="84" charset="0"/>
            </a:endParaRPr>
          </a:p>
        </p:txBody>
      </p:sp>
      <p:sp>
        <p:nvSpPr>
          <p:cNvPr id="384047" name="Line 50"/>
          <p:cNvSpPr>
            <a:spLocks noChangeShapeType="1"/>
          </p:cNvSpPr>
          <p:nvPr/>
        </p:nvSpPr>
        <p:spPr bwMode="auto">
          <a:xfrm flipV="1">
            <a:off x="4881563" y="931863"/>
            <a:ext cx="493712" cy="315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8" name="Line 51"/>
          <p:cNvSpPr>
            <a:spLocks noChangeShapeType="1"/>
          </p:cNvSpPr>
          <p:nvPr/>
        </p:nvSpPr>
        <p:spPr bwMode="auto">
          <a:xfrm>
            <a:off x="5372100" y="922338"/>
            <a:ext cx="1163638" cy="196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66" y="-186128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Light travels in waves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researchthetopic.wikispaces.com/file/view/wavelength%20of%20color%20electromagnetic%20spectrum%20CF.jpg/369167346/799x286/wavelength%20of%20color%20electromagnetic%20spectrum%20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6" y="685800"/>
            <a:ext cx="898870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5304" y="4121697"/>
            <a:ext cx="8548687" cy="2566987"/>
            <a:chOff x="296863" y="3862388"/>
            <a:chExt cx="8548687" cy="2566987"/>
          </a:xfrm>
        </p:grpSpPr>
        <p:pic>
          <p:nvPicPr>
            <p:cNvPr id="6" name="Picture 42" descr="08_06ElectromagSpectrum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67" b="2536"/>
            <a:stretch/>
          </p:blipFill>
          <p:spPr bwMode="auto">
            <a:xfrm>
              <a:off x="296863" y="3862388"/>
              <a:ext cx="8548687" cy="256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762000" y="3862388"/>
              <a:ext cx="7712075" cy="2392362"/>
              <a:chOff x="762000" y="3862388"/>
              <a:chExt cx="7712075" cy="2392362"/>
            </a:xfrm>
          </p:grpSpPr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3671888" y="3862388"/>
                <a:ext cx="1489075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 dirty="0"/>
                  <a:t>Visible light</a:t>
                </a:r>
              </a:p>
            </p:txBody>
          </p:sp>
          <p:sp>
            <p:nvSpPr>
              <p:cNvPr id="9" name="Text Box 31"/>
              <p:cNvSpPr txBox="1">
                <a:spLocks noChangeArrowheads="1"/>
              </p:cNvSpPr>
              <p:nvPr/>
            </p:nvSpPr>
            <p:spPr bwMode="auto">
              <a:xfrm>
                <a:off x="762000" y="5561013"/>
                <a:ext cx="2363788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Shorter wavelength</a:t>
                </a:r>
              </a:p>
            </p:txBody>
          </p: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6064250" y="5557838"/>
                <a:ext cx="2363788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Longer wavelength</a:t>
                </a: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6061075" y="5951538"/>
                <a:ext cx="1754188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Lower energy</a:t>
                </a: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404938" y="5949950"/>
                <a:ext cx="1754187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Higher energy</a:t>
                </a:r>
              </a:p>
            </p:txBody>
          </p:sp>
          <p:sp>
            <p:nvSpPr>
              <p:cNvPr id="13" name="Text Box 31"/>
              <p:cNvSpPr txBox="1">
                <a:spLocks noChangeArrowheads="1"/>
              </p:cNvSpPr>
              <p:nvPr/>
            </p:nvSpPr>
            <p:spPr bwMode="auto">
              <a:xfrm>
                <a:off x="769938" y="5081588"/>
                <a:ext cx="446087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380</a:t>
                </a: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1824038" y="5080000"/>
                <a:ext cx="446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450</a:t>
                </a:r>
              </a:p>
            </p:txBody>
          </p:sp>
          <p:sp>
            <p:nvSpPr>
              <p:cNvPr id="15" name="Text Box 31"/>
              <p:cNvSpPr txBox="1">
                <a:spLocks noChangeArrowheads="1"/>
              </p:cNvSpPr>
              <p:nvPr/>
            </p:nvSpPr>
            <p:spPr bwMode="auto">
              <a:xfrm>
                <a:off x="2784475" y="5080000"/>
                <a:ext cx="4460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500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3738563" y="5080000"/>
                <a:ext cx="446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550</a:t>
                </a:r>
              </a:p>
            </p:txBody>
          </p:sp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5659438" y="5081588"/>
                <a:ext cx="446087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650</a:t>
                </a:r>
              </a:p>
            </p:txBody>
          </p:sp>
          <p:sp>
            <p:nvSpPr>
              <p:cNvPr id="18" name="Text Box 31"/>
              <p:cNvSpPr txBox="1">
                <a:spLocks noChangeArrowheads="1"/>
              </p:cNvSpPr>
              <p:nvPr/>
            </p:nvSpPr>
            <p:spPr bwMode="auto">
              <a:xfrm>
                <a:off x="4700588" y="5080000"/>
                <a:ext cx="446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600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6618288" y="5080000"/>
                <a:ext cx="446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700</a:t>
                </a: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7585075" y="5080000"/>
                <a:ext cx="88900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2000" b="1">
                    <a:solidFill>
                      <a:schemeClr val="bg1"/>
                    </a:solidFill>
                  </a:rPr>
                  <a:t>750 nm</a:t>
                </a:r>
              </a:p>
            </p:txBody>
          </p:sp>
        </p:grpSp>
      </p:grpSp>
      <p:sp>
        <p:nvSpPr>
          <p:cNvPr id="4" name="Right Bracket 3"/>
          <p:cNvSpPr/>
          <p:nvPr/>
        </p:nvSpPr>
        <p:spPr>
          <a:xfrm rot="5400000" flipH="1">
            <a:off x="7901141" y="93132"/>
            <a:ext cx="245532" cy="914400"/>
          </a:xfrm>
          <a:prstGeom prst="rightBracke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1118</Words>
  <Application>Microsoft Office PowerPoint</Application>
  <PresentationFormat>On-screen Show (4:3)</PresentationFormat>
  <Paragraphs>273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</vt:lpstr>
      <vt:lpstr>Times New Roman</vt:lpstr>
      <vt:lpstr>Office Theme</vt:lpstr>
      <vt:lpstr>To Register for the AP Exam</vt:lpstr>
      <vt:lpstr>Homework: Notes: Autotrophs and Heterotrophs </vt:lpstr>
      <vt:lpstr>Intro to Photosynthesis and Light</vt:lpstr>
      <vt:lpstr>You Must Know</vt:lpstr>
      <vt:lpstr>Figure 8.UN01</vt:lpstr>
      <vt:lpstr>Figure 8.5-1</vt:lpstr>
      <vt:lpstr>Figure 8.3a</vt:lpstr>
      <vt:lpstr>Figure 8.3b</vt:lpstr>
      <vt:lpstr>Light travels in waves</vt:lpstr>
      <vt:lpstr>Figure 8.7</vt:lpstr>
      <vt:lpstr>PowerPoint Presentation</vt:lpstr>
      <vt:lpstr>Figure 8.9b</vt:lpstr>
      <vt:lpstr>PowerPoint Presentation</vt:lpstr>
      <vt:lpstr>PowerPoint Presentation</vt:lpstr>
      <vt:lpstr>Figure 8.9</vt:lpstr>
      <vt:lpstr>Figure 8.10</vt:lpstr>
      <vt:lpstr>Figure 8.11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asdfasdfasdfsadfas</dc:title>
  <dc:creator>lauren.wingard</dc:creator>
  <cp:lastModifiedBy>Lauren Wingard</cp:lastModifiedBy>
  <cp:revision>60</cp:revision>
  <cp:lastPrinted>2018-11-02T14:51:54Z</cp:lastPrinted>
  <dcterms:created xsi:type="dcterms:W3CDTF">2014-11-07T12:15:15Z</dcterms:created>
  <dcterms:modified xsi:type="dcterms:W3CDTF">2019-11-05T17:07:11Z</dcterms:modified>
</cp:coreProperties>
</file>