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2" r:id="rId2"/>
    <p:sldId id="257" r:id="rId3"/>
    <p:sldId id="268" r:id="rId4"/>
    <p:sldId id="281" r:id="rId5"/>
    <p:sldId id="279" r:id="rId6"/>
    <p:sldId id="280" r:id="rId7"/>
    <p:sldId id="271" r:id="rId8"/>
    <p:sldId id="270" r:id="rId9"/>
    <p:sldId id="272" r:id="rId10"/>
    <p:sldId id="273" r:id="rId11"/>
    <p:sldId id="274" r:id="rId12"/>
    <p:sldId id="275" r:id="rId13"/>
    <p:sldId id="278" r:id="rId14"/>
    <p:sldId id="283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325" autoAdjust="0"/>
  </p:normalViewPr>
  <p:slideViewPr>
    <p:cSldViewPr>
      <p:cViewPr>
        <p:scale>
          <a:sx n="22" d="100"/>
          <a:sy n="22" d="100"/>
        </p:scale>
        <p:origin x="1982" y="3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60389-81EA-4C52-A365-6B7BB25049BD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6792F-3FEB-4363-93D9-290CFAE7D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62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D72B17-AF6C-4C36-A854-E7613A3A39FA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7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5C7F1-6804-4C42-AEFC-EC1453881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242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>
              <a:spcBef>
                <a:spcPct val="0"/>
              </a:spcBef>
            </a:pPr>
            <a:fld id="{8EAFDEA4-CFCC-4208-82FC-82B4C6E8FF0C}" type="slidenum">
              <a:rPr lang="en-US" altLang="en-US" smtClean="0">
                <a:cs typeface="Arial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cs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5C7F1-6804-4C42-AEFC-EC14538817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883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2100" indent="-292100" eaLnBrk="1" hangingPunct="1"/>
            <a:r>
              <a:rPr lang="en-US" altLang="en-US" dirty="0"/>
              <a:t>In most plants (</a:t>
            </a:r>
            <a:r>
              <a:rPr lang="en-US" altLang="en-US" b="1" dirty="0"/>
              <a:t>C</a:t>
            </a:r>
            <a:r>
              <a:rPr lang="en-US" altLang="en-US" b="1" baseline="-25000" dirty="0"/>
              <a:t>3</a:t>
            </a:r>
            <a:r>
              <a:rPr lang="en-US" altLang="en-US" dirty="0"/>
              <a:t> </a:t>
            </a:r>
            <a:r>
              <a:rPr lang="en-US" altLang="en-US" b="1" dirty="0"/>
              <a:t>plants</a:t>
            </a:r>
            <a:r>
              <a:rPr lang="en-US" altLang="en-US" dirty="0"/>
              <a:t>), initial fixation of CO</a:t>
            </a:r>
            <a:r>
              <a:rPr lang="en-US" altLang="en-US" baseline="-25000" dirty="0"/>
              <a:t>2</a:t>
            </a:r>
            <a:r>
              <a:rPr lang="en-US" altLang="en-US" dirty="0"/>
              <a:t>, </a:t>
            </a:r>
            <a:r>
              <a:rPr lang="en-US" altLang="en-US" baseline="0" dirty="0"/>
              <a:t> </a:t>
            </a:r>
            <a:r>
              <a:rPr lang="en-US" altLang="en-US" dirty="0"/>
              <a:t>via rubisco, forms a three-carbon compound (3-phosphoglycerate).</a:t>
            </a:r>
          </a:p>
          <a:p>
            <a:pPr marL="292100" indent="-292100" eaLnBrk="1" hangingPunct="1"/>
            <a:r>
              <a:rPr lang="en-US" altLang="en-US" dirty="0"/>
              <a:t>Photorespiration decreases photosynthetic output by consuming ATP, O</a:t>
            </a:r>
            <a:r>
              <a:rPr lang="en-US" altLang="en-US" baseline="-25000" dirty="0"/>
              <a:t>2</a:t>
            </a:r>
            <a:r>
              <a:rPr lang="en-US" altLang="en-US" dirty="0"/>
              <a:t>, and organic fuel and releasing CO</a:t>
            </a:r>
            <a:r>
              <a:rPr lang="en-US" altLang="en-US" baseline="-25000" dirty="0"/>
              <a:t>2</a:t>
            </a:r>
            <a:r>
              <a:rPr lang="en-US" altLang="en-US" dirty="0"/>
              <a:t> without producing any ATP or sugar.</a:t>
            </a:r>
          </a:p>
          <a:p>
            <a:pPr marL="292100" marR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Photorespiration may be an evolutionary relic because rubisco first evolved at a time when the atmosphere had far less O</a:t>
            </a:r>
            <a:r>
              <a:rPr lang="en-US" altLang="en-US" baseline="-25000" dirty="0"/>
              <a:t>2</a:t>
            </a:r>
            <a:r>
              <a:rPr lang="en-US" altLang="en-US" dirty="0"/>
              <a:t> and more CO</a:t>
            </a:r>
            <a:r>
              <a:rPr lang="en-US" altLang="en-US" baseline="-25000" dirty="0"/>
              <a:t>2</a:t>
            </a:r>
            <a:r>
              <a:rPr lang="en-US" altLang="en-US" dirty="0"/>
              <a:t> . </a:t>
            </a:r>
          </a:p>
          <a:p>
            <a:pPr marL="292100" marR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Photorespiration limits damaging products of light reactions that build up in the absence of the Calvin cycle.</a:t>
            </a:r>
          </a:p>
          <a:p>
            <a:pPr marL="292100" marR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  <a:p>
            <a:pPr marL="292100" indent="-292100" eaLnBrk="1" hangingPunct="1"/>
            <a:endParaRPr lang="en-US" altLang="en-US" dirty="0"/>
          </a:p>
          <a:p>
            <a:pPr marL="292100" indent="-292100" eaLnBrk="1" hangingPunct="1"/>
            <a:endParaRPr lang="en-US" altLang="en-US" dirty="0"/>
          </a:p>
          <a:p>
            <a:pPr eaLnBrk="1" hangingPunct="1"/>
            <a:endParaRPr lang="en-US" altLang="en-US" dirty="0">
              <a:latin typeface="Times New Roman" pitchFamily="84" charset="0"/>
              <a:ea typeface="ＭＳ Ｐゴシック" pitchFamily="84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B11EB-758D-4E0C-BC3B-7EC4B5BDA2C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1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DC75C5B2-61A3-4FB8-8512-0A2022B91CAF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8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2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92100" indent="-2921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dirty="0"/>
              <a:t>CO</a:t>
            </a:r>
            <a:r>
              <a:rPr lang="en-US" altLang="en-US" baseline="-25000" dirty="0"/>
              <a:t>2</a:t>
            </a:r>
            <a:r>
              <a:rPr lang="en-US" altLang="en-US" dirty="0"/>
              <a:t> enters and O</a:t>
            </a:r>
            <a:r>
              <a:rPr lang="en-US" altLang="en-US" baseline="-25000" dirty="0"/>
              <a:t>2</a:t>
            </a:r>
            <a:r>
              <a:rPr lang="en-US" altLang="en-US" dirty="0"/>
              <a:t> exits the leaf through microscopic pores called </a:t>
            </a:r>
            <a:r>
              <a:rPr lang="en-US" altLang="en-US" b="1" dirty="0"/>
              <a:t>stomata.</a:t>
            </a:r>
          </a:p>
          <a:p>
            <a:pPr marL="292100" indent="-2921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b="0" dirty="0"/>
              <a:t>Water also exits the leaf through the stomata.</a:t>
            </a:r>
          </a:p>
          <a:p>
            <a:pPr marL="292100" indent="-292100" eaLnBrk="1" hangingPunct="1">
              <a:lnSpc>
                <a:spcPct val="96000"/>
              </a:lnSpc>
              <a:spcBef>
                <a:spcPts val="600"/>
              </a:spcBef>
            </a:pPr>
            <a:r>
              <a:rPr lang="en-US" altLang="en-US" dirty="0"/>
              <a:t>Adaptation to dehydration is a problem for land plants, sometimes requiring trade-offs with other metabolic processes, especially photosynthesis.</a:t>
            </a:r>
            <a:endParaRPr lang="en-US" altLang="en-US" dirty="0">
              <a:latin typeface="Times" pitchFamily="84" charset="0"/>
            </a:endParaRPr>
          </a:p>
          <a:p>
            <a:pPr marL="292100" indent="-292100" eaLnBrk="1" hangingPunct="1"/>
            <a:r>
              <a:rPr lang="en-US" altLang="en-US" dirty="0"/>
              <a:t>On hot, dry days, plants close stomata, which conserves H</a:t>
            </a:r>
            <a:r>
              <a:rPr lang="en-US" altLang="en-US" baseline="-25000" dirty="0"/>
              <a:t>2</a:t>
            </a:r>
            <a:r>
              <a:rPr lang="en-US" altLang="en-US" dirty="0"/>
              <a:t>O but also limits photosynthesis.</a:t>
            </a:r>
          </a:p>
          <a:p>
            <a:pPr marL="292100" indent="-292100" eaLnBrk="1" hangingPunct="1"/>
            <a:r>
              <a:rPr lang="en-US" altLang="en-US" dirty="0"/>
              <a:t>The closing of stomata reduces access to CO</a:t>
            </a:r>
            <a:r>
              <a:rPr lang="en-US" altLang="en-US" baseline="-25000" dirty="0"/>
              <a:t>2 </a:t>
            </a:r>
            <a:r>
              <a:rPr lang="en-US" altLang="en-US" dirty="0"/>
              <a:t>and causes O</a:t>
            </a:r>
            <a:r>
              <a:rPr lang="en-US" altLang="en-US" baseline="-25000" dirty="0"/>
              <a:t>2 </a:t>
            </a:r>
            <a:r>
              <a:rPr lang="en-US" altLang="en-US" dirty="0"/>
              <a:t> to build up.</a:t>
            </a:r>
          </a:p>
          <a:p>
            <a:pPr marL="292100" indent="-292100" eaLnBrk="1" hangingPunct="1"/>
            <a:r>
              <a:rPr lang="en-US" altLang="en-US" dirty="0"/>
              <a:t>These conditions favor an apparently wasteful process called photorespiration.</a:t>
            </a:r>
          </a:p>
          <a:p>
            <a:pPr marL="292100" indent="-2921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b="0" dirty="0"/>
          </a:p>
          <a:p>
            <a:pPr marL="292100" indent="-292100"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>
              <a:solidFill>
                <a:srgbClr val="000000"/>
              </a:solidFill>
              <a:latin typeface="Times New Roman" pitchFamily="84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6467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3D17085B-E68A-4085-8393-AB5CFC9E1346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9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92100" indent="-292100" eaLnBrk="1" hangingPunct="1"/>
            <a:r>
              <a:rPr lang="en-US" altLang="en-US" b="1" dirty="0"/>
              <a:t>C</a:t>
            </a:r>
            <a:r>
              <a:rPr lang="en-US" altLang="en-US" b="1" baseline="-25000" dirty="0"/>
              <a:t>4</a:t>
            </a:r>
            <a:r>
              <a:rPr lang="en-US" altLang="en-US" b="1" dirty="0"/>
              <a:t> plants </a:t>
            </a:r>
            <a:r>
              <a:rPr lang="en-US" altLang="en-US" dirty="0"/>
              <a:t>minimize the cost of photorespiration by incorporating CO</a:t>
            </a:r>
            <a:r>
              <a:rPr lang="en-US" altLang="en-US" baseline="-25000" dirty="0"/>
              <a:t>2</a:t>
            </a:r>
            <a:r>
              <a:rPr lang="en-US" altLang="en-US" dirty="0"/>
              <a:t> into a four-carbon compound.</a:t>
            </a:r>
          </a:p>
          <a:p>
            <a:pPr marL="292100" indent="-292100" eaLnBrk="1" hangingPunct="1"/>
            <a:r>
              <a:rPr lang="en-US" altLang="en-US" dirty="0"/>
              <a:t>An enzyme in the mesophyll cells has a high affinity for CO</a:t>
            </a:r>
            <a:r>
              <a:rPr lang="en-US" altLang="en-US" baseline="-25000" dirty="0"/>
              <a:t>2</a:t>
            </a:r>
            <a:r>
              <a:rPr lang="en-US" altLang="en-US" dirty="0"/>
              <a:t> and can fix carbon even when CO</a:t>
            </a:r>
            <a:r>
              <a:rPr lang="en-US" altLang="en-US" baseline="-25000" dirty="0"/>
              <a:t>2</a:t>
            </a:r>
            <a:r>
              <a:rPr lang="en-US" altLang="en-US" dirty="0"/>
              <a:t> concentrations are low.</a:t>
            </a:r>
          </a:p>
          <a:p>
            <a:pPr marL="292100" indent="-292100" eaLnBrk="1" hangingPunct="1"/>
            <a:r>
              <a:rPr lang="en-US" altLang="en-US" dirty="0"/>
              <a:t>These four-carbon compounds are exported to bundle-sheath cells, where they release CO</a:t>
            </a:r>
            <a:r>
              <a:rPr lang="en-US" altLang="en-US" baseline="-25000" dirty="0"/>
              <a:t>2</a:t>
            </a:r>
            <a:r>
              <a:rPr lang="en-US" altLang="en-US" dirty="0"/>
              <a:t> that is then used in the Calvin cycle.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B11EB-758D-4E0C-BC3B-7EC4B5BDA2C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747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3D17085B-E68A-4085-8393-AB5CFC9E1346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11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92100" indent="-292100" eaLnBrk="1" hangingPunct="1"/>
            <a:r>
              <a:rPr lang="en-US" altLang="en-US" dirty="0"/>
              <a:t>Some plants, including succulents, use </a:t>
            </a:r>
            <a:r>
              <a:rPr lang="en-US" altLang="en-US" b="1" dirty="0" err="1"/>
              <a:t>crassulacean</a:t>
            </a:r>
            <a:r>
              <a:rPr lang="en-US" altLang="en-US" b="1" dirty="0"/>
              <a:t> acid metabolism (CAM)</a:t>
            </a:r>
            <a:r>
              <a:rPr lang="en-US" altLang="en-US" dirty="0"/>
              <a:t> to fix carbon.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CAM photosynthesis</a:t>
            </a:r>
            <a:r>
              <a:rPr lang="en-US" dirty="0"/>
              <a:t>, is a carbon fixation pathway that evolved in some plants as an adaptation to arid conditions.</a:t>
            </a:r>
            <a:r>
              <a:rPr lang="en-US" baseline="30000" dirty="0"/>
              <a:t> </a:t>
            </a:r>
            <a:r>
              <a:rPr lang="en-US" dirty="0"/>
              <a:t>In a plant using full CAM, the stomata in the leaves remain shut during the day to reduce water loss, but open at night to collect carbon dioxide.  The </a:t>
            </a:r>
            <a:r>
              <a:rPr lang="en-US" dirty="0">
                <a:effectLst/>
              </a:rPr>
              <a:t>CO</a:t>
            </a:r>
            <a:r>
              <a:rPr lang="en-US" baseline="-25000" dirty="0">
                <a:effectLst/>
              </a:rPr>
              <a:t>2</a:t>
            </a:r>
            <a:r>
              <a:rPr lang="en-US" baseline="-25000" dirty="0"/>
              <a:t> </a:t>
            </a:r>
            <a:r>
              <a:rPr lang="en-US" dirty="0"/>
              <a:t>is stored as an organic acid , and then used during photosynthesis during the day. The pre-collected </a:t>
            </a:r>
            <a:r>
              <a:rPr lang="en-US" dirty="0">
                <a:effectLst/>
              </a:rPr>
              <a:t>CO</a:t>
            </a:r>
            <a:r>
              <a:rPr lang="en-US" baseline="-25000" dirty="0">
                <a:effectLst/>
              </a:rPr>
              <a:t>2</a:t>
            </a:r>
            <a:r>
              <a:rPr lang="en-US" dirty="0"/>
              <a:t> is concentrated around the enzyme rubisco, increasing photosynthetic efficiency.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B11EB-758D-4E0C-BC3B-7EC4B5BDA2C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747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</a:t>
            </a:r>
            <a:r>
              <a:rPr lang="en-US" baseline="-25000" dirty="0"/>
              <a:t>4</a:t>
            </a:r>
            <a:r>
              <a:rPr lang="en-US" dirty="0"/>
              <a:t>  and CAM plants have a competitive advantage over C</a:t>
            </a:r>
            <a:r>
              <a:rPr lang="en-US" baseline="-25000" dirty="0"/>
              <a:t>3</a:t>
            </a:r>
            <a:r>
              <a:rPr lang="en-US" dirty="0"/>
              <a:t> plants under conditions of drought, high temperature, or </a:t>
            </a:r>
            <a:r>
              <a:rPr lang="en-US" dirty="0">
                <a:effectLst/>
              </a:rPr>
              <a:t>CO</a:t>
            </a:r>
            <a:r>
              <a:rPr lang="en-US" baseline="-25000" dirty="0">
                <a:effectLst/>
              </a:rPr>
              <a:t>2</a:t>
            </a:r>
            <a:r>
              <a:rPr lang="en-US" dirty="0"/>
              <a:t> limitation because they lose less water through their stomata when they fix CO</a:t>
            </a:r>
            <a:r>
              <a:rPr lang="en-US" baseline="-25000" dirty="0"/>
              <a:t>2.  </a:t>
            </a:r>
            <a:r>
              <a:rPr lang="en-US" baseline="0" dirty="0"/>
              <a:t>The disadvantage is that it takes more ATP to make the same amount of G3P.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5C7F1-6804-4C42-AEFC-EC14538817D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76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1E45-6E85-4FD5-9D13-242D29811D97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2DEB-44BB-455C-823F-9D5F50E82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95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1E45-6E85-4FD5-9D13-242D29811D97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2DEB-44BB-455C-823F-9D5F50E82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34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1E45-6E85-4FD5-9D13-242D29811D97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2DEB-44BB-455C-823F-9D5F50E82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1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1E45-6E85-4FD5-9D13-242D29811D97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2DEB-44BB-455C-823F-9D5F50E82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109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1E45-6E85-4FD5-9D13-242D29811D97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2DEB-44BB-455C-823F-9D5F50E82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157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1E45-6E85-4FD5-9D13-242D29811D97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2DEB-44BB-455C-823F-9D5F50E82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71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1E45-6E85-4FD5-9D13-242D29811D97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2DEB-44BB-455C-823F-9D5F50E82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800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1E45-6E85-4FD5-9D13-242D29811D97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2DEB-44BB-455C-823F-9D5F50E82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00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1E45-6E85-4FD5-9D13-242D29811D97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2DEB-44BB-455C-823F-9D5F50E82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17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1E45-6E85-4FD5-9D13-242D29811D97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2DEB-44BB-455C-823F-9D5F50E82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145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1E45-6E85-4FD5-9D13-242D29811D97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2DEB-44BB-455C-823F-9D5F50E82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34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C1E45-6E85-4FD5-9D13-242D29811D97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D2DEB-44BB-455C-823F-9D5F50E82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41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hyperlink" Target="http://www.mediaresource.org/instruct.ht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87F50-D1F6-4290-B7C6-845872641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Deadline for AP Exams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AB9CD-AB23-4FB2-A2BA-3CACBF2E7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b="1" dirty="0"/>
              <a:t>Deadline to pay is Wednesday November 13, 1:00pm (end of lunch).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137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-370360"/>
            <a:ext cx="8229600" cy="1143000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baseline="-25000" dirty="0"/>
              <a:t>4</a:t>
            </a:r>
            <a:r>
              <a:rPr lang="en-US" dirty="0"/>
              <a:t> Plants</a:t>
            </a:r>
          </a:p>
        </p:txBody>
      </p:sp>
      <p:pic>
        <p:nvPicPr>
          <p:cNvPr id="17410" name="Picture 2" descr="http://bio1903.nicerweb.com/Locked/media/ch10/10_C4-plan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72640"/>
            <a:ext cx="64484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3788374"/>
            <a:ext cx="7315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Sugarcane  	Corn 	          </a:t>
            </a:r>
            <a:r>
              <a:rPr lang="en-US" sz="3200" dirty="0" err="1"/>
              <a:t>Switchgrass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375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8" descr="08_18_C4CAMPhotosynth-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32" t="35391" b="2411"/>
          <a:stretch/>
        </p:blipFill>
        <p:spPr bwMode="auto">
          <a:xfrm>
            <a:off x="4476749" y="2524125"/>
            <a:ext cx="3851275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 Box 24"/>
          <p:cNvSpPr txBox="1">
            <a:spLocks noChangeArrowheads="1"/>
          </p:cNvSpPr>
          <p:nvPr/>
        </p:nvSpPr>
        <p:spPr bwMode="auto">
          <a:xfrm>
            <a:off x="6172200" y="2698750"/>
            <a:ext cx="466725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CO</a:t>
            </a:r>
            <a:r>
              <a:rPr lang="en-US" altLang="en-US" sz="1800" b="1" baseline="-25000"/>
              <a:t>2</a:t>
            </a:r>
            <a:endParaRPr lang="en-US" altLang="en-US" sz="1800" b="1"/>
          </a:p>
        </p:txBody>
      </p:sp>
      <p:sp>
        <p:nvSpPr>
          <p:cNvPr id="13324" name="Text Box 29"/>
          <p:cNvSpPr txBox="1">
            <a:spLocks noChangeArrowheads="1"/>
          </p:cNvSpPr>
          <p:nvPr/>
        </p:nvSpPr>
        <p:spPr bwMode="auto">
          <a:xfrm>
            <a:off x="5656263" y="4265613"/>
            <a:ext cx="466725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CO</a:t>
            </a:r>
            <a:r>
              <a:rPr lang="en-US" altLang="en-US" sz="1800" b="1" baseline="-25000"/>
              <a:t>2</a:t>
            </a:r>
            <a:endParaRPr lang="en-US" altLang="en-US" sz="1800" b="1"/>
          </a:p>
        </p:txBody>
      </p:sp>
      <p:sp>
        <p:nvSpPr>
          <p:cNvPr id="13325" name="Text Box 30"/>
          <p:cNvSpPr txBox="1">
            <a:spLocks noChangeArrowheads="1"/>
          </p:cNvSpPr>
          <p:nvPr/>
        </p:nvSpPr>
        <p:spPr bwMode="auto">
          <a:xfrm>
            <a:off x="7720013" y="2900363"/>
            <a:ext cx="60960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CAM</a:t>
            </a:r>
          </a:p>
        </p:txBody>
      </p:sp>
      <p:sp>
        <p:nvSpPr>
          <p:cNvPr id="13326" name="Text Box 31"/>
          <p:cNvSpPr txBox="1">
            <a:spLocks noChangeArrowheads="1"/>
          </p:cNvSpPr>
          <p:nvPr/>
        </p:nvSpPr>
        <p:spPr bwMode="auto">
          <a:xfrm>
            <a:off x="6808788" y="4681538"/>
            <a:ext cx="4476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Day</a:t>
            </a:r>
          </a:p>
        </p:txBody>
      </p:sp>
      <p:sp>
        <p:nvSpPr>
          <p:cNvPr id="13327" name="Text Box 32"/>
          <p:cNvSpPr txBox="1">
            <a:spLocks noChangeArrowheads="1"/>
          </p:cNvSpPr>
          <p:nvPr/>
        </p:nvSpPr>
        <p:spPr bwMode="auto">
          <a:xfrm>
            <a:off x="6810375" y="3276600"/>
            <a:ext cx="636588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Night</a:t>
            </a:r>
          </a:p>
        </p:txBody>
      </p:sp>
      <p:sp>
        <p:nvSpPr>
          <p:cNvPr id="13328" name="Text Box 33"/>
          <p:cNvSpPr txBox="1">
            <a:spLocks noChangeArrowheads="1"/>
          </p:cNvSpPr>
          <p:nvPr/>
        </p:nvSpPr>
        <p:spPr bwMode="auto">
          <a:xfrm>
            <a:off x="5503863" y="5780088"/>
            <a:ext cx="681037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Sugar</a:t>
            </a:r>
          </a:p>
        </p:txBody>
      </p:sp>
      <p:sp>
        <p:nvSpPr>
          <p:cNvPr id="13329" name="Text Box 34"/>
          <p:cNvSpPr txBox="1">
            <a:spLocks noChangeArrowheads="1"/>
          </p:cNvSpPr>
          <p:nvPr/>
        </p:nvSpPr>
        <p:spPr bwMode="auto">
          <a:xfrm>
            <a:off x="5419725" y="4838700"/>
            <a:ext cx="7397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US" altLang="en-US" sz="1800" b="1" dirty="0"/>
              <a:t>Calvin</a:t>
            </a:r>
          </a:p>
          <a:p>
            <a:pPr algn="ctr">
              <a:lnSpc>
                <a:spcPct val="95000"/>
              </a:lnSpc>
            </a:pPr>
            <a:r>
              <a:rPr lang="en-US" altLang="en-US" sz="1800" b="1" dirty="0"/>
              <a:t>Cycle</a:t>
            </a:r>
          </a:p>
        </p:txBody>
      </p:sp>
      <p:sp>
        <p:nvSpPr>
          <p:cNvPr id="13332" name="Text Box 37"/>
          <p:cNvSpPr txBox="1">
            <a:spLocks noChangeArrowheads="1"/>
          </p:cNvSpPr>
          <p:nvPr/>
        </p:nvSpPr>
        <p:spPr bwMode="auto">
          <a:xfrm>
            <a:off x="5135563" y="3302000"/>
            <a:ext cx="8699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altLang="en-US" sz="1800" b="1"/>
              <a:t>Organic</a:t>
            </a:r>
          </a:p>
          <a:p>
            <a:pPr algn="r">
              <a:lnSpc>
                <a:spcPct val="90000"/>
              </a:lnSpc>
            </a:pPr>
            <a:r>
              <a:rPr lang="en-US" altLang="en-US" sz="1800" b="1"/>
              <a:t>acid</a:t>
            </a:r>
          </a:p>
        </p:txBody>
      </p:sp>
      <p:sp>
        <p:nvSpPr>
          <p:cNvPr id="13335" name="Text Box 40"/>
          <p:cNvSpPr txBox="1">
            <a:spLocks noChangeArrowheads="1"/>
          </p:cNvSpPr>
          <p:nvPr/>
        </p:nvSpPr>
        <p:spPr bwMode="auto">
          <a:xfrm>
            <a:off x="4779963" y="6330950"/>
            <a:ext cx="3579812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(b) Temporal separation of steps</a:t>
            </a:r>
          </a:p>
        </p:txBody>
      </p:sp>
      <p:grpSp>
        <p:nvGrpSpPr>
          <p:cNvPr id="13338" name="Group 48"/>
          <p:cNvGrpSpPr>
            <a:grpSpLocks/>
          </p:cNvGrpSpPr>
          <p:nvPr/>
        </p:nvGrpSpPr>
        <p:grpSpPr bwMode="auto">
          <a:xfrm>
            <a:off x="6575425" y="2514600"/>
            <a:ext cx="279400" cy="279400"/>
            <a:chOff x="2531" y="1550"/>
            <a:chExt cx="176" cy="176"/>
          </a:xfrm>
        </p:grpSpPr>
        <p:sp>
          <p:nvSpPr>
            <p:cNvPr id="13342" name="Oval 49"/>
            <p:cNvSpPr>
              <a:spLocks noChangeArrowheads="1"/>
            </p:cNvSpPr>
            <p:nvPr/>
          </p:nvSpPr>
          <p:spPr bwMode="auto">
            <a:xfrm>
              <a:off x="2531" y="1550"/>
              <a:ext cx="176" cy="176"/>
            </a:xfrm>
            <a:prstGeom prst="ellipse">
              <a:avLst/>
            </a:prstGeom>
            <a:solidFill>
              <a:srgbClr val="0790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 b="1">
                <a:latin typeface="Times" pitchFamily="84" charset="0"/>
              </a:endParaRPr>
            </a:p>
          </p:txBody>
        </p:sp>
        <p:sp>
          <p:nvSpPr>
            <p:cNvPr id="13343" name="Text Box 50"/>
            <p:cNvSpPr txBox="1">
              <a:spLocks noChangeArrowheads="1"/>
            </p:cNvSpPr>
            <p:nvPr/>
          </p:nvSpPr>
          <p:spPr bwMode="auto">
            <a:xfrm>
              <a:off x="2580" y="1556"/>
              <a:ext cx="55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600" b="1">
                  <a:solidFill>
                    <a:schemeClr val="bg1"/>
                  </a:solidFill>
                </a:rPr>
                <a:t>1</a:t>
              </a:r>
              <a:endParaRPr lang="en-US" altLang="en-US" sz="1600" b="1" baseline="-11000">
                <a:solidFill>
                  <a:schemeClr val="bg1"/>
                </a:solidFill>
              </a:endParaRPr>
            </a:p>
          </p:txBody>
        </p:sp>
      </p:grpSp>
      <p:grpSp>
        <p:nvGrpSpPr>
          <p:cNvPr id="13339" name="Group 55"/>
          <p:cNvGrpSpPr>
            <a:grpSpLocks/>
          </p:cNvGrpSpPr>
          <p:nvPr/>
        </p:nvGrpSpPr>
        <p:grpSpPr bwMode="auto">
          <a:xfrm>
            <a:off x="6200775" y="4267200"/>
            <a:ext cx="279400" cy="279400"/>
            <a:chOff x="2315" y="2649"/>
            <a:chExt cx="176" cy="176"/>
          </a:xfrm>
        </p:grpSpPr>
        <p:sp>
          <p:nvSpPr>
            <p:cNvPr id="13340" name="Oval 56"/>
            <p:cNvSpPr>
              <a:spLocks noChangeArrowheads="1"/>
            </p:cNvSpPr>
            <p:nvPr/>
          </p:nvSpPr>
          <p:spPr bwMode="auto">
            <a:xfrm>
              <a:off x="2315" y="2649"/>
              <a:ext cx="176" cy="176"/>
            </a:xfrm>
            <a:prstGeom prst="ellipse">
              <a:avLst/>
            </a:prstGeom>
            <a:solidFill>
              <a:srgbClr val="0790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 b="1">
                <a:latin typeface="Times" pitchFamily="84" charset="0"/>
              </a:endParaRPr>
            </a:p>
          </p:txBody>
        </p:sp>
        <p:sp>
          <p:nvSpPr>
            <p:cNvPr id="13341" name="Text Box 57"/>
            <p:cNvSpPr txBox="1">
              <a:spLocks noChangeArrowheads="1"/>
            </p:cNvSpPr>
            <p:nvPr/>
          </p:nvSpPr>
          <p:spPr bwMode="auto">
            <a:xfrm>
              <a:off x="2370" y="2651"/>
              <a:ext cx="66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600" b="1">
                  <a:solidFill>
                    <a:schemeClr val="bg1"/>
                  </a:solidFill>
                </a:rPr>
                <a:t>2</a:t>
              </a:r>
              <a:endParaRPr lang="en-US" altLang="en-US" sz="1600" b="1" baseline="-11000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49" y="6626"/>
            <a:ext cx="8229600" cy="1143000"/>
          </a:xfrm>
        </p:spPr>
        <p:txBody>
          <a:bodyPr/>
          <a:lstStyle/>
          <a:p>
            <a:r>
              <a:rPr lang="en-US" dirty="0"/>
              <a:t>CAM Plants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070" y="896143"/>
            <a:ext cx="4019549" cy="5564188"/>
          </a:xfrm>
        </p:spPr>
        <p:txBody>
          <a:bodyPr>
            <a:normAutofit lnSpcReduction="10000"/>
          </a:bodyPr>
          <a:lstStyle/>
          <a:p>
            <a:pPr marL="292100" indent="-292100"/>
            <a:r>
              <a:rPr lang="en-US" altLang="en-US" b="1" dirty="0"/>
              <a:t>CAM plants </a:t>
            </a:r>
            <a:r>
              <a:rPr lang="en-US" altLang="en-US" dirty="0"/>
              <a:t>open their stomata at night, incorporating CO</a:t>
            </a:r>
            <a:r>
              <a:rPr lang="en-US" altLang="en-US" baseline="-25000" dirty="0"/>
              <a:t>2</a:t>
            </a:r>
            <a:r>
              <a:rPr lang="en-US" altLang="en-US" dirty="0"/>
              <a:t> into organic acids.</a:t>
            </a:r>
          </a:p>
          <a:p>
            <a:pPr marL="292100" indent="-292100"/>
            <a:endParaRPr lang="en-US" altLang="en-US" dirty="0"/>
          </a:p>
          <a:p>
            <a:pPr marL="292100" indent="-292100"/>
            <a:r>
              <a:rPr lang="en-US" altLang="en-US" dirty="0"/>
              <a:t>Stomata close during the day, and CO</a:t>
            </a:r>
            <a:r>
              <a:rPr lang="en-US" altLang="en-US" baseline="-25000" dirty="0"/>
              <a:t>2 </a:t>
            </a:r>
            <a:r>
              <a:rPr lang="en-US" altLang="en-US" dirty="0"/>
              <a:t>is released from organic acids and used in the Calvin cycle.</a:t>
            </a:r>
            <a:endParaRPr lang="en-US" altLang="en-US" dirty="0">
              <a:solidFill>
                <a:srgbClr val="000000"/>
              </a:solidFill>
              <a:latin typeface="Times New Roman" pitchFamily="84" charset="0"/>
              <a:ea typeface="ＭＳ Ｐゴシック" pitchFamily="84" charset="-128"/>
            </a:endParaRPr>
          </a:p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A70668-1F19-40D7-812E-8F8926990855}"/>
              </a:ext>
            </a:extLst>
          </p:cNvPr>
          <p:cNvSpPr txBox="1"/>
          <p:nvPr/>
        </p:nvSpPr>
        <p:spPr>
          <a:xfrm>
            <a:off x="5135563" y="1028816"/>
            <a:ext cx="3730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takes energy!</a:t>
            </a:r>
          </a:p>
        </p:txBody>
      </p:sp>
    </p:spTree>
    <p:extLst>
      <p:ext uri="{BB962C8B-B14F-4D97-AF65-F5344CB8AC3E}">
        <p14:creationId xmlns:p14="http://schemas.microsoft.com/office/powerpoint/2010/main" val="340531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4" grpId="0"/>
      <p:bldP spid="13326" grpId="0"/>
      <p:bldP spid="13328" grpId="0"/>
      <p:bldP spid="13329" grpId="0"/>
      <p:bldP spid="3" grpId="0" build="p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 Plants</a:t>
            </a:r>
          </a:p>
        </p:txBody>
      </p:sp>
      <p:pic>
        <p:nvPicPr>
          <p:cNvPr id="20482" name="Picture 2" descr="http://upload.wikimedia.org/wikipedia/commons/3/3a/Flickr_-_brewbooks_-_Echeveria_Crassulaceae_%283%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590"/>
            <a:ext cx="2702563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lawnpatiobarn.files.wordpress.com/2010/02/jade-pla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391405"/>
            <a:ext cx="2971800" cy="246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http://nothingright.com/wp-content/uploads/2012/10/Pineapple-Plant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991" y="2057590"/>
            <a:ext cx="4417036" cy="356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395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6359" y="4970048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Advantages?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7309" y="5624702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Disadvantages?</a:t>
            </a:r>
          </a:p>
        </p:txBody>
      </p:sp>
      <p:pic>
        <p:nvPicPr>
          <p:cNvPr id="5" name="Picture 6" descr="http://nothingright.com/wp-content/uploads/2012/10/Pineapple-Plant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09" y="200570"/>
            <a:ext cx="2482740" cy="200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cornfiel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34" y="2819400"/>
            <a:ext cx="2441388" cy="163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iv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495425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7309" y="1682362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 Black" panose="020B0A04020102020204" pitchFamily="34" charset="0"/>
              </a:rPr>
              <a:t>CAM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7539" y="38100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 Black" panose="020B0A04020102020204" pitchFamily="34" charset="0"/>
              </a:rPr>
              <a:t>C</a:t>
            </a:r>
            <a:r>
              <a:rPr lang="en-US" sz="2800" b="1" baseline="-25000" dirty="0">
                <a:solidFill>
                  <a:srgbClr val="FFFF00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3062942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 Black" panose="020B0A04020102020204" pitchFamily="34" charset="0"/>
              </a:rPr>
              <a:t>C</a:t>
            </a:r>
            <a:r>
              <a:rPr lang="en-US" sz="2800" b="1" baseline="-25000" dirty="0">
                <a:solidFill>
                  <a:srgbClr val="FFFF00"/>
                </a:solidFill>
                <a:latin typeface="Arial Black" panose="020B0A040201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9623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D2606-3238-480C-9EB5-BB38CA518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9A6A98-57FD-43AF-A1FA-10F8CA8325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621"/>
          <a:stretch/>
        </p:blipFill>
        <p:spPr>
          <a:xfrm>
            <a:off x="-457200" y="-180109"/>
            <a:ext cx="5334000" cy="72182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335BE2-ADBF-4C99-9319-A25EF1FFA2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977"/>
          <a:stretch/>
        </p:blipFill>
        <p:spPr>
          <a:xfrm>
            <a:off x="4876800" y="316159"/>
            <a:ext cx="5334000" cy="661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566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1">
                <a:latin typeface="Tahoma" pitchFamily="84" charset="0"/>
              </a:rPr>
              <a:t>0</a:t>
            </a:r>
          </a:p>
        </p:txBody>
      </p:sp>
      <p:sp>
        <p:nvSpPr>
          <p:cNvPr id="4099" name="Text Box 8"/>
          <p:cNvSpPr txBox="1">
            <a:spLocks noChangeArrowheads="1"/>
          </p:cNvSpPr>
          <p:nvPr/>
        </p:nvSpPr>
        <p:spPr bwMode="auto">
          <a:xfrm>
            <a:off x="914400" y="609600"/>
            <a:ext cx="747236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D001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7474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0" dirty="0">
                <a:solidFill>
                  <a:srgbClr val="9D0016"/>
                </a:solidFill>
              </a:rPr>
              <a:t> Chapter 8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4381" y="2971800"/>
            <a:ext cx="7772400" cy="1470025"/>
          </a:xfrm>
        </p:spPr>
        <p:txBody>
          <a:bodyPr/>
          <a:lstStyle/>
          <a:p>
            <a:r>
              <a:rPr lang="en-US" dirty="0"/>
              <a:t>Photosynthetic Prokaryotes, C</a:t>
            </a:r>
            <a:r>
              <a:rPr lang="en-US" baseline="-25000" dirty="0"/>
              <a:t>4 </a:t>
            </a:r>
            <a:r>
              <a:rPr lang="en-US" dirty="0"/>
              <a:t>and CAM Plants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8468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Must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That photosynthetic prokaryotes (cyanobacteria) oxygenated the atmosphere</a:t>
            </a:r>
          </a:p>
          <a:p>
            <a:endParaRPr lang="en-US" dirty="0"/>
          </a:p>
          <a:p>
            <a:r>
              <a:rPr lang="en-US" dirty="0"/>
              <a:t>Photorespiration </a:t>
            </a:r>
          </a:p>
          <a:p>
            <a:endParaRPr lang="en-US" dirty="0"/>
          </a:p>
          <a:p>
            <a:r>
              <a:rPr lang="en-US" altLang="en-US" dirty="0"/>
              <a:t>The difference between C</a:t>
            </a:r>
            <a:r>
              <a:rPr lang="en-US" altLang="en-US" baseline="-25000" dirty="0"/>
              <a:t>3</a:t>
            </a:r>
            <a:r>
              <a:rPr lang="en-US" altLang="en-US" dirty="0"/>
              <a:t>, C</a:t>
            </a:r>
            <a:r>
              <a:rPr lang="en-US" altLang="en-US" baseline="-25000" dirty="0"/>
              <a:t>4</a:t>
            </a:r>
            <a:r>
              <a:rPr lang="en-US" altLang="en-US" dirty="0"/>
              <a:t>, and CAM plants.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4186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1C26E-EEF3-435E-95AF-3D56A45AC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525963"/>
          </a:xfrm>
        </p:spPr>
        <p:txBody>
          <a:bodyPr/>
          <a:lstStyle/>
          <a:p>
            <a:r>
              <a:rPr lang="en-US" altLang="en-US" dirty="0"/>
              <a:t>Life first evolved about 3.5 billion years ago.  Very little O</a:t>
            </a:r>
            <a:r>
              <a:rPr lang="en-US" altLang="en-US" baseline="-25000" dirty="0"/>
              <a:t>2</a:t>
            </a:r>
            <a:r>
              <a:rPr lang="en-US" altLang="en-US" dirty="0"/>
              <a:t> was available in the atmosphere until about 2.7 billion years ago.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66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1C26E-EEF3-435E-95AF-3D56A45AC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7214"/>
            <a:ext cx="8865774" cy="1447800"/>
          </a:xfrm>
        </p:spPr>
        <p:txBody>
          <a:bodyPr/>
          <a:lstStyle/>
          <a:p>
            <a:r>
              <a:rPr lang="en-US" sz="4400" dirty="0"/>
              <a:t>The 1</a:t>
            </a:r>
            <a:r>
              <a:rPr lang="en-US" sz="4400" baseline="30000" dirty="0"/>
              <a:t>st</a:t>
            </a:r>
            <a:r>
              <a:rPr lang="en-US" sz="4400" dirty="0"/>
              <a:t> photosynthetic organisms were cyanobacteria, a type of prokaryote.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9CC3D4-16AC-48B9-A062-3FE8FFDC7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70" y="2209800"/>
            <a:ext cx="840486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859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1C26E-EEF3-435E-95AF-3D56A45AC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525963"/>
          </a:xfrm>
        </p:spPr>
        <p:txBody>
          <a:bodyPr/>
          <a:lstStyle/>
          <a:p>
            <a:r>
              <a:rPr lang="en-US" sz="5400" dirty="0"/>
              <a:t>Cyanobacteria oxygenated the atmosphere!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4" name="Picture 2" descr="Image result for cyanobacteria">
            <a:extLst>
              <a:ext uri="{FF2B5EF4-FFF2-40B4-BE49-F238E27FC236}">
                <a16:creationId xmlns:a16="http://schemas.microsoft.com/office/drawing/2014/main" id="{EC8CC05E-FF5A-466B-AD94-6CEE76E36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59364"/>
            <a:ext cx="6982097" cy="406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978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87243" y="6106656"/>
            <a:ext cx="2781300" cy="751344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Rubisco </a:t>
            </a:r>
          </a:p>
        </p:txBody>
      </p:sp>
      <p:pic>
        <p:nvPicPr>
          <p:cNvPr id="8196" name="Picture 2" descr="http://www.pnas.org/content/109/46/18785/F4.larg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3648074" y="2898136"/>
            <a:ext cx="24479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72472" y="114721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2800" dirty="0"/>
              <a:t>In </a:t>
            </a:r>
            <a:r>
              <a:rPr lang="en-US" altLang="en-US" sz="2800" b="1" dirty="0"/>
              <a:t>photorespiration</a:t>
            </a:r>
            <a:r>
              <a:rPr lang="en-US" altLang="en-US" sz="2800" dirty="0"/>
              <a:t>, rubisco adds O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 instead of </a:t>
            </a:r>
            <a:br>
              <a:rPr lang="en-US" altLang="en-US" sz="2800" dirty="0"/>
            </a:br>
            <a:r>
              <a:rPr lang="en-US" altLang="en-US" sz="2800" dirty="0"/>
              <a:t>CO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 in the Calvin cycle, producing a two-carbon compound.  It uses up ATP without producing any sugar.</a:t>
            </a:r>
            <a:endParaRPr lang="en-US" sz="28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402212" y="3593238"/>
            <a:ext cx="2951362" cy="2211845"/>
            <a:chOff x="2438400" y="1346200"/>
            <a:chExt cx="3419475" cy="3463925"/>
          </a:xfrm>
        </p:grpSpPr>
        <p:pic>
          <p:nvPicPr>
            <p:cNvPr id="12" name="Picture 2" descr="http://3.bp.blogspot.com/-yEY5SJKFG4Q/Vd_plrcnamI/AAAAAAAAZWw/kYb7QJrbS1M/s1600/carboxylation.gif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64"/>
            <a:stretch/>
          </p:blipFill>
          <p:spPr bwMode="auto">
            <a:xfrm>
              <a:off x="2438400" y="1346200"/>
              <a:ext cx="3419475" cy="3463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4953000" y="4495800"/>
              <a:ext cx="904875" cy="3143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2" descr="http://www.pnas.org/content/109/46/18785/F4.larg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658861" y="2928262"/>
            <a:ext cx="24479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5036786" y="1468939"/>
            <a:ext cx="3244150" cy="3230221"/>
            <a:chOff x="5036786" y="1468939"/>
            <a:chExt cx="3244150" cy="3230221"/>
          </a:xfrm>
        </p:grpSpPr>
        <p:sp>
          <p:nvSpPr>
            <p:cNvPr id="16" name="Rectangle 15"/>
            <p:cNvSpPr/>
            <p:nvPr/>
          </p:nvSpPr>
          <p:spPr>
            <a:xfrm>
              <a:off x="5036786" y="1468939"/>
              <a:ext cx="3244150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altLang="en-US" sz="4000" dirty="0">
                  <a:solidFill>
                    <a:prstClr val="black"/>
                  </a:solidFill>
                </a:rPr>
                <a:t>competitive inhibition</a:t>
              </a:r>
              <a:endParaRPr lang="en-US" sz="4000" dirty="0">
                <a:solidFill>
                  <a:prstClr val="black"/>
                </a:solidFill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>
              <a:off x="5105400" y="2898136"/>
              <a:ext cx="1512868" cy="1534324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6658861" y="2792378"/>
              <a:ext cx="1223962" cy="1906782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EA6B1D4-50FE-4FB2-B680-F4C61DFB0B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5673" y="0"/>
            <a:ext cx="4453878" cy="132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02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/>
            <a:r>
              <a:rPr lang="en-US" altLang="en-US" sz="1200">
                <a:latin typeface="Arial" charset="0"/>
              </a:rPr>
              <a:t>Figure 8.3a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0651" y="4210050"/>
            <a:ext cx="6416674" cy="17192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What happens when a plant closes its stomata?</a:t>
            </a:r>
          </a:p>
          <a:p>
            <a:r>
              <a:rPr lang="en-US" sz="2800" dirty="0"/>
              <a:t>Water loss decreases</a:t>
            </a:r>
          </a:p>
          <a:p>
            <a:r>
              <a:rPr lang="en-US" sz="2800" dirty="0"/>
              <a:t>CO</a:t>
            </a:r>
            <a:r>
              <a:rPr lang="en-US" sz="2800" baseline="-25000" dirty="0"/>
              <a:t>2</a:t>
            </a:r>
            <a:r>
              <a:rPr lang="en-US" sz="2800" dirty="0"/>
              <a:t> concentrations decreases</a:t>
            </a:r>
          </a:p>
          <a:p>
            <a:r>
              <a:rPr lang="en-US" sz="2800" dirty="0"/>
              <a:t>O</a:t>
            </a:r>
            <a:r>
              <a:rPr lang="en-US" sz="2800" baseline="-25000" dirty="0"/>
              <a:t>2</a:t>
            </a:r>
            <a:r>
              <a:rPr lang="en-US" sz="2800" dirty="0"/>
              <a:t> concentrations increase</a:t>
            </a:r>
          </a:p>
        </p:txBody>
      </p:sp>
      <p:pic>
        <p:nvPicPr>
          <p:cNvPr id="7171" name="Picture 42" descr="08_03aLeafCrossSection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63" b="3703"/>
          <a:stretch>
            <a:fillRect/>
          </a:stretch>
        </p:blipFill>
        <p:spPr bwMode="auto">
          <a:xfrm>
            <a:off x="458788" y="33337"/>
            <a:ext cx="276225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3328988" y="0"/>
            <a:ext cx="4813300" cy="4210050"/>
            <a:chOff x="3328194" y="665968"/>
            <a:chExt cx="4813301" cy="4210050"/>
          </a:xfrm>
        </p:grpSpPr>
        <p:pic>
          <p:nvPicPr>
            <p:cNvPr id="7175" name="Picture 42" descr="08_03aLeafCrossSection-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43" b="3703"/>
            <a:stretch>
              <a:fillRect/>
            </a:stretch>
          </p:blipFill>
          <p:spPr bwMode="auto">
            <a:xfrm>
              <a:off x="3328195" y="665968"/>
              <a:ext cx="4813300" cy="421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6" name="Text Box 31"/>
            <p:cNvSpPr txBox="1">
              <a:spLocks noChangeArrowheads="1"/>
            </p:cNvSpPr>
            <p:nvPr/>
          </p:nvSpPr>
          <p:spPr bwMode="auto">
            <a:xfrm>
              <a:off x="5285581" y="667555"/>
              <a:ext cx="2555875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485900" indent="-3397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2176463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859088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33162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37734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42306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46878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200" b="1"/>
                <a:t>Leaf cross section</a:t>
              </a:r>
            </a:p>
          </p:txBody>
        </p:sp>
        <p:sp>
          <p:nvSpPr>
            <p:cNvPr id="7177" name="Text Box 31"/>
            <p:cNvSpPr txBox="1">
              <a:spLocks noChangeArrowheads="1"/>
            </p:cNvSpPr>
            <p:nvPr/>
          </p:nvSpPr>
          <p:spPr bwMode="auto">
            <a:xfrm>
              <a:off x="3328194" y="2282043"/>
              <a:ext cx="1403350" cy="306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485900" indent="-3397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2176463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859088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33162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37734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42306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46878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200" b="1"/>
                <a:t>Mesophyll</a:t>
              </a:r>
            </a:p>
          </p:txBody>
        </p:sp>
        <p:sp>
          <p:nvSpPr>
            <p:cNvPr id="7178" name="Text Box 31"/>
            <p:cNvSpPr txBox="1">
              <a:spLocks noChangeArrowheads="1"/>
            </p:cNvSpPr>
            <p:nvPr/>
          </p:nvSpPr>
          <p:spPr bwMode="auto">
            <a:xfrm>
              <a:off x="5206206" y="4156880"/>
              <a:ext cx="1204913" cy="28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485900" indent="-3397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2176463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859088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33162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37734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42306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46878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200" b="1"/>
                <a:t>Stomata</a:t>
              </a:r>
            </a:p>
          </p:txBody>
        </p:sp>
        <p:sp>
          <p:nvSpPr>
            <p:cNvPr id="7179" name="Text Box 31"/>
            <p:cNvSpPr txBox="1">
              <a:spLocks noChangeArrowheads="1"/>
            </p:cNvSpPr>
            <p:nvPr/>
          </p:nvSpPr>
          <p:spPr bwMode="auto">
            <a:xfrm>
              <a:off x="5287169" y="1112055"/>
              <a:ext cx="1736725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485900" indent="-3397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2176463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859088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33162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37734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42306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46878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200" b="1"/>
                <a:t>Chloroplasts</a:t>
              </a:r>
            </a:p>
          </p:txBody>
        </p:sp>
        <p:sp>
          <p:nvSpPr>
            <p:cNvPr id="7180" name="Text Box 31"/>
            <p:cNvSpPr txBox="1">
              <a:spLocks noChangeArrowheads="1"/>
            </p:cNvSpPr>
            <p:nvPr/>
          </p:nvSpPr>
          <p:spPr bwMode="auto">
            <a:xfrm>
              <a:off x="7369969" y="1096180"/>
              <a:ext cx="592137" cy="280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485900" indent="-3397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2176463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859088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33162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37734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42306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46878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200" b="1"/>
                <a:t>Vein</a:t>
              </a:r>
            </a:p>
          </p:txBody>
        </p:sp>
        <p:sp>
          <p:nvSpPr>
            <p:cNvPr id="7181" name="Text Box 31"/>
            <p:cNvSpPr txBox="1">
              <a:spLocks noChangeArrowheads="1"/>
            </p:cNvSpPr>
            <p:nvPr/>
          </p:nvSpPr>
          <p:spPr bwMode="auto">
            <a:xfrm>
              <a:off x="6644481" y="4287055"/>
              <a:ext cx="544513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485900" indent="-3397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2176463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859088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33162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37734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42306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46878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200" b="1"/>
                <a:t>CO</a:t>
              </a:r>
              <a:r>
                <a:rPr lang="en-US" altLang="en-US" sz="2200" b="1" baseline="-25000"/>
                <a:t>2</a:t>
              </a:r>
              <a:endParaRPr lang="en-US" altLang="en-US" sz="2200" b="1"/>
            </a:p>
          </p:txBody>
        </p:sp>
        <p:sp>
          <p:nvSpPr>
            <p:cNvPr id="7182" name="Text Box 31"/>
            <p:cNvSpPr txBox="1">
              <a:spLocks noChangeArrowheads="1"/>
            </p:cNvSpPr>
            <p:nvPr/>
          </p:nvSpPr>
          <p:spPr bwMode="auto">
            <a:xfrm>
              <a:off x="7382669" y="4317218"/>
              <a:ext cx="404812" cy="363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485900" indent="-3397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2176463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859088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33162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37734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42306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46878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200" b="1"/>
                <a:t>O</a:t>
              </a:r>
              <a:r>
                <a:rPr lang="en-US" altLang="en-US" sz="2200" b="1" baseline="-25000"/>
                <a:t>2</a:t>
              </a:r>
              <a:endParaRPr lang="en-US" altLang="en-US" sz="2200" b="1"/>
            </a:p>
          </p:txBody>
        </p:sp>
        <p:sp>
          <p:nvSpPr>
            <p:cNvPr id="7183" name="Line 35"/>
            <p:cNvSpPr>
              <a:spLocks noChangeShapeType="1"/>
            </p:cNvSpPr>
            <p:nvPr/>
          </p:nvSpPr>
          <p:spPr bwMode="auto">
            <a:xfrm flipV="1">
              <a:off x="5850731" y="1432730"/>
              <a:ext cx="307975" cy="3984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4" name="Line 36"/>
            <p:cNvSpPr>
              <a:spLocks noChangeShapeType="1"/>
            </p:cNvSpPr>
            <p:nvPr/>
          </p:nvSpPr>
          <p:spPr bwMode="auto">
            <a:xfrm>
              <a:off x="6155531" y="1429555"/>
              <a:ext cx="255588" cy="393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5" name="Line 37"/>
            <p:cNvSpPr>
              <a:spLocks noChangeShapeType="1"/>
            </p:cNvSpPr>
            <p:nvPr/>
          </p:nvSpPr>
          <p:spPr bwMode="auto">
            <a:xfrm>
              <a:off x="7649369" y="1434318"/>
              <a:ext cx="0" cy="1095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6" name="Line 38"/>
            <p:cNvSpPr>
              <a:spLocks noChangeShapeType="1"/>
            </p:cNvSpPr>
            <p:nvPr/>
          </p:nvSpPr>
          <p:spPr bwMode="auto">
            <a:xfrm>
              <a:off x="5515769" y="3109130"/>
              <a:ext cx="233362" cy="10731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7" name="Line 39"/>
            <p:cNvSpPr>
              <a:spLocks noChangeShapeType="1"/>
            </p:cNvSpPr>
            <p:nvPr/>
          </p:nvSpPr>
          <p:spPr bwMode="auto">
            <a:xfrm flipH="1">
              <a:off x="5749131" y="3580618"/>
              <a:ext cx="379413" cy="6048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8" name="AutoShape 40"/>
            <p:cNvSpPr>
              <a:spLocks/>
            </p:cNvSpPr>
            <p:nvPr/>
          </p:nvSpPr>
          <p:spPr bwMode="auto">
            <a:xfrm>
              <a:off x="4741069" y="1845480"/>
              <a:ext cx="190500" cy="1211263"/>
            </a:xfrm>
            <a:prstGeom prst="leftBrace">
              <a:avLst>
                <a:gd name="adj1" fmla="val 52986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485900" indent="-3397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2176463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859088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33162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37734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42306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46878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 b="1">
                <a:latin typeface="Times" pitchFamily="84" charset="0"/>
              </a:endParaRPr>
            </a:p>
          </p:txBody>
        </p:sp>
      </p:grpSp>
      <p:cxnSp>
        <p:nvCxnSpPr>
          <p:cNvPr id="7173" name="Straight Arrow Connector 4"/>
          <p:cNvCxnSpPr>
            <a:cxnSpLocks noChangeShapeType="1"/>
          </p:cNvCxnSpPr>
          <p:nvPr/>
        </p:nvCxnSpPr>
        <p:spPr bwMode="auto">
          <a:xfrm flipH="1">
            <a:off x="7219950" y="3095625"/>
            <a:ext cx="1588" cy="18192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7174" name="TextBox 8"/>
          <p:cNvSpPr txBox="1">
            <a:spLocks noChangeArrowheads="1"/>
          </p:cNvSpPr>
          <p:nvPr/>
        </p:nvSpPr>
        <p:spPr bwMode="auto">
          <a:xfrm>
            <a:off x="6851650" y="4914900"/>
            <a:ext cx="8143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H</a:t>
            </a:r>
            <a:r>
              <a:rPr lang="en-US" altLang="en-US" baseline="-25000"/>
              <a:t>2</a:t>
            </a:r>
            <a:r>
              <a:rPr lang="en-US" altLang="en-US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42124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1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8" descr="08_18_C4CAMPhotosynth-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94" r="51268" b="2411"/>
          <a:stretch/>
        </p:blipFill>
        <p:spPr bwMode="auto">
          <a:xfrm>
            <a:off x="815974" y="2517775"/>
            <a:ext cx="3660775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78619" y="381000"/>
            <a:ext cx="1295400" cy="56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algn="l"/>
            <a:r>
              <a:rPr lang="en-US" altLang="en-US" sz="6600" dirty="0">
                <a:solidFill>
                  <a:srgbClr val="000000"/>
                </a:solidFill>
                <a:latin typeface="Times New Roman" pitchFamily="84" charset="0"/>
                <a:ea typeface="ＭＳ Ｐゴシック" pitchFamily="84" charset="-128"/>
              </a:rPr>
              <a:t>C</a:t>
            </a:r>
            <a:r>
              <a:rPr lang="en-US" altLang="en-US" sz="6600" baseline="-25000" dirty="0">
                <a:solidFill>
                  <a:srgbClr val="000000"/>
                </a:solidFill>
                <a:latin typeface="Times New Roman" pitchFamily="84" charset="0"/>
                <a:ea typeface="ＭＳ Ｐゴシック" pitchFamily="84" charset="-128"/>
              </a:rPr>
              <a:t>4</a:t>
            </a:r>
            <a:endParaRPr lang="en-US" altLang="en-US" sz="6600" dirty="0">
              <a:latin typeface="Arial" charset="0"/>
            </a:endParaRPr>
          </a:p>
        </p:txBody>
      </p:sp>
      <p:sp>
        <p:nvSpPr>
          <p:cNvPr id="13316" name="Text Box 20"/>
          <p:cNvSpPr txBox="1">
            <a:spLocks noChangeArrowheads="1"/>
          </p:cNvSpPr>
          <p:nvPr/>
        </p:nvSpPr>
        <p:spPr bwMode="auto">
          <a:xfrm>
            <a:off x="1323975" y="4552950"/>
            <a:ext cx="8890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 b="1"/>
              <a:t>Bundle-</a:t>
            </a:r>
          </a:p>
          <a:p>
            <a:pPr>
              <a:lnSpc>
                <a:spcPct val="90000"/>
              </a:lnSpc>
            </a:pPr>
            <a:r>
              <a:rPr lang="en-US" altLang="en-US" sz="1800" b="1"/>
              <a:t>sheath</a:t>
            </a:r>
          </a:p>
          <a:p>
            <a:pPr>
              <a:lnSpc>
                <a:spcPct val="90000"/>
              </a:lnSpc>
            </a:pPr>
            <a:r>
              <a:rPr lang="en-US" altLang="en-US" sz="1800" b="1"/>
              <a:t>cell</a:t>
            </a:r>
          </a:p>
        </p:txBody>
      </p:sp>
      <p:sp>
        <p:nvSpPr>
          <p:cNvPr id="13318" name="Text Box 22"/>
          <p:cNvSpPr txBox="1">
            <a:spLocks noChangeArrowheads="1"/>
          </p:cNvSpPr>
          <p:nvPr/>
        </p:nvSpPr>
        <p:spPr bwMode="auto">
          <a:xfrm>
            <a:off x="3676650" y="2725738"/>
            <a:ext cx="466725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 dirty="0"/>
              <a:t>CO</a:t>
            </a:r>
            <a:r>
              <a:rPr lang="en-US" altLang="en-US" sz="1800" b="1" baseline="-25000" dirty="0"/>
              <a:t>2</a:t>
            </a:r>
            <a:endParaRPr lang="en-US" altLang="en-US" sz="1800" b="1" dirty="0"/>
          </a:p>
        </p:txBody>
      </p:sp>
      <p:sp>
        <p:nvSpPr>
          <p:cNvPr id="13321" name="Text Box 25"/>
          <p:cNvSpPr txBox="1">
            <a:spLocks noChangeArrowheads="1"/>
          </p:cNvSpPr>
          <p:nvPr/>
        </p:nvSpPr>
        <p:spPr bwMode="auto">
          <a:xfrm>
            <a:off x="1192213" y="6321425"/>
            <a:ext cx="3284537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(a) Spatial separation of steps</a:t>
            </a:r>
          </a:p>
        </p:txBody>
      </p:sp>
      <p:sp>
        <p:nvSpPr>
          <p:cNvPr id="13322" name="Text Box 26"/>
          <p:cNvSpPr txBox="1">
            <a:spLocks noChangeArrowheads="1"/>
          </p:cNvSpPr>
          <p:nvPr/>
        </p:nvSpPr>
        <p:spPr bwMode="auto">
          <a:xfrm>
            <a:off x="850900" y="2897188"/>
            <a:ext cx="350838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C</a:t>
            </a:r>
            <a:r>
              <a:rPr lang="en-US" altLang="en-US" sz="1800" b="1" baseline="-25000"/>
              <a:t>4</a:t>
            </a:r>
            <a:endParaRPr lang="en-US" altLang="en-US" sz="1800" b="1"/>
          </a:p>
        </p:txBody>
      </p:sp>
      <p:sp>
        <p:nvSpPr>
          <p:cNvPr id="13323" name="Text Box 28"/>
          <p:cNvSpPr txBox="1">
            <a:spLocks noChangeArrowheads="1"/>
          </p:cNvSpPr>
          <p:nvPr/>
        </p:nvSpPr>
        <p:spPr bwMode="auto">
          <a:xfrm>
            <a:off x="3149600" y="4286250"/>
            <a:ext cx="466725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 dirty="0"/>
              <a:t>CO</a:t>
            </a:r>
            <a:r>
              <a:rPr lang="en-US" altLang="en-US" sz="1800" b="1" baseline="-25000" dirty="0"/>
              <a:t>2</a:t>
            </a:r>
            <a:endParaRPr lang="en-US" altLang="en-US" sz="1800" b="1" dirty="0"/>
          </a:p>
        </p:txBody>
      </p:sp>
      <p:sp>
        <p:nvSpPr>
          <p:cNvPr id="13330" name="Text Box 35"/>
          <p:cNvSpPr txBox="1">
            <a:spLocks noChangeArrowheads="1"/>
          </p:cNvSpPr>
          <p:nvPr/>
        </p:nvSpPr>
        <p:spPr bwMode="auto">
          <a:xfrm>
            <a:off x="2938463" y="4873625"/>
            <a:ext cx="7397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US" altLang="en-US" sz="1800" b="1"/>
              <a:t>Calvin</a:t>
            </a:r>
          </a:p>
          <a:p>
            <a:pPr algn="ctr">
              <a:lnSpc>
                <a:spcPct val="95000"/>
              </a:lnSpc>
            </a:pPr>
            <a:r>
              <a:rPr lang="en-US" altLang="en-US" sz="1800" b="1"/>
              <a:t>Cycle</a:t>
            </a:r>
          </a:p>
        </p:txBody>
      </p:sp>
      <p:sp>
        <p:nvSpPr>
          <p:cNvPr id="13331" name="Text Box 36"/>
          <p:cNvSpPr txBox="1">
            <a:spLocks noChangeArrowheads="1"/>
          </p:cNvSpPr>
          <p:nvPr/>
        </p:nvSpPr>
        <p:spPr bwMode="auto">
          <a:xfrm>
            <a:off x="3009900" y="5807075"/>
            <a:ext cx="681038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Sugar</a:t>
            </a:r>
          </a:p>
        </p:txBody>
      </p:sp>
      <p:sp>
        <p:nvSpPr>
          <p:cNvPr id="13333" name="Text Box 38"/>
          <p:cNvSpPr txBox="1">
            <a:spLocks noChangeArrowheads="1"/>
          </p:cNvSpPr>
          <p:nvPr/>
        </p:nvSpPr>
        <p:spPr bwMode="auto">
          <a:xfrm>
            <a:off x="2628900" y="3319463"/>
            <a:ext cx="8699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altLang="en-US" sz="1800" b="1"/>
              <a:t>Organic</a:t>
            </a:r>
          </a:p>
          <a:p>
            <a:pPr algn="r">
              <a:lnSpc>
                <a:spcPct val="90000"/>
              </a:lnSpc>
            </a:pPr>
            <a:r>
              <a:rPr lang="en-US" altLang="en-US" sz="1800" b="1"/>
              <a:t>acid</a:t>
            </a:r>
          </a:p>
        </p:txBody>
      </p:sp>
      <p:sp>
        <p:nvSpPr>
          <p:cNvPr id="13334" name="Text Box 39"/>
          <p:cNvSpPr txBox="1">
            <a:spLocks noChangeArrowheads="1"/>
          </p:cNvSpPr>
          <p:nvPr/>
        </p:nvSpPr>
        <p:spPr bwMode="auto">
          <a:xfrm>
            <a:off x="1325563" y="3243263"/>
            <a:ext cx="1138237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 b="1"/>
              <a:t>Mesophyll</a:t>
            </a:r>
          </a:p>
          <a:p>
            <a:pPr>
              <a:lnSpc>
                <a:spcPct val="90000"/>
              </a:lnSpc>
            </a:pPr>
            <a:r>
              <a:rPr lang="en-US" altLang="en-US" sz="1800" b="1"/>
              <a:t>cell</a:t>
            </a:r>
          </a:p>
        </p:txBody>
      </p:sp>
      <p:grpSp>
        <p:nvGrpSpPr>
          <p:cNvPr id="13336" name="Group 47"/>
          <p:cNvGrpSpPr>
            <a:grpSpLocks/>
          </p:cNvGrpSpPr>
          <p:nvPr/>
        </p:nvGrpSpPr>
        <p:grpSpPr bwMode="auto">
          <a:xfrm>
            <a:off x="4017963" y="2517775"/>
            <a:ext cx="279400" cy="279400"/>
            <a:chOff x="2531" y="1550"/>
            <a:chExt cx="176" cy="176"/>
          </a:xfrm>
        </p:grpSpPr>
        <p:sp>
          <p:nvSpPr>
            <p:cNvPr id="13346" name="Oval 42"/>
            <p:cNvSpPr>
              <a:spLocks noChangeArrowheads="1"/>
            </p:cNvSpPr>
            <p:nvPr/>
          </p:nvSpPr>
          <p:spPr bwMode="auto">
            <a:xfrm>
              <a:off x="2531" y="1550"/>
              <a:ext cx="176" cy="176"/>
            </a:xfrm>
            <a:prstGeom prst="ellipse">
              <a:avLst/>
            </a:prstGeom>
            <a:solidFill>
              <a:srgbClr val="0790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 b="1">
                <a:latin typeface="Times" pitchFamily="84" charset="0"/>
              </a:endParaRPr>
            </a:p>
          </p:txBody>
        </p:sp>
        <p:sp>
          <p:nvSpPr>
            <p:cNvPr id="13347" name="Text Box 43"/>
            <p:cNvSpPr txBox="1">
              <a:spLocks noChangeArrowheads="1"/>
            </p:cNvSpPr>
            <p:nvPr/>
          </p:nvSpPr>
          <p:spPr bwMode="auto">
            <a:xfrm>
              <a:off x="2580" y="1556"/>
              <a:ext cx="55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600" b="1">
                  <a:solidFill>
                    <a:schemeClr val="bg1"/>
                  </a:solidFill>
                </a:rPr>
                <a:t>1</a:t>
              </a:r>
              <a:endParaRPr lang="en-US" altLang="en-US" sz="1600" b="1" baseline="-11000">
                <a:solidFill>
                  <a:schemeClr val="bg1"/>
                </a:solidFill>
              </a:endParaRPr>
            </a:p>
          </p:txBody>
        </p:sp>
      </p:grpSp>
      <p:grpSp>
        <p:nvGrpSpPr>
          <p:cNvPr id="13337" name="Group 54"/>
          <p:cNvGrpSpPr>
            <a:grpSpLocks/>
          </p:cNvGrpSpPr>
          <p:nvPr/>
        </p:nvGrpSpPr>
        <p:grpSpPr bwMode="auto">
          <a:xfrm>
            <a:off x="3675063" y="4262438"/>
            <a:ext cx="279400" cy="279400"/>
            <a:chOff x="2315" y="2649"/>
            <a:chExt cx="176" cy="176"/>
          </a:xfrm>
        </p:grpSpPr>
        <p:sp>
          <p:nvSpPr>
            <p:cNvPr id="13344" name="Oval 52"/>
            <p:cNvSpPr>
              <a:spLocks noChangeArrowheads="1"/>
            </p:cNvSpPr>
            <p:nvPr/>
          </p:nvSpPr>
          <p:spPr bwMode="auto">
            <a:xfrm>
              <a:off x="2315" y="2649"/>
              <a:ext cx="176" cy="176"/>
            </a:xfrm>
            <a:prstGeom prst="ellipse">
              <a:avLst/>
            </a:prstGeom>
            <a:solidFill>
              <a:srgbClr val="0790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 b="1">
                <a:latin typeface="Times" pitchFamily="84" charset="0"/>
              </a:endParaRPr>
            </a:p>
          </p:txBody>
        </p:sp>
        <p:sp>
          <p:nvSpPr>
            <p:cNvPr id="13345" name="Text Box 44"/>
            <p:cNvSpPr txBox="1">
              <a:spLocks noChangeArrowheads="1"/>
            </p:cNvSpPr>
            <p:nvPr/>
          </p:nvSpPr>
          <p:spPr bwMode="auto">
            <a:xfrm>
              <a:off x="2370" y="2651"/>
              <a:ext cx="66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600" b="1">
                  <a:solidFill>
                    <a:schemeClr val="bg1"/>
                  </a:solidFill>
                </a:rPr>
                <a:t>2</a:t>
              </a:r>
              <a:endParaRPr lang="en-US" altLang="en-US" sz="1600" b="1" baseline="-11000">
                <a:solidFill>
                  <a:schemeClr val="bg1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4564117" y="147402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92100" indent="-292100"/>
            <a:r>
              <a:rPr lang="en-US" altLang="en-US" sz="2800" dirty="0"/>
              <a:t>An enzyme in the mesophyll cells has a high affinity for CO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 and can fix carbon into a four-carbon compound even when CO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 concentrations are low.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017306" y="2797175"/>
            <a:ext cx="1227136" cy="712076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.bio.miami.edu/dana/pix/C4_leaf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8"/>
          <a:stretch/>
        </p:blipFill>
        <p:spPr bwMode="auto">
          <a:xfrm>
            <a:off x="4953000" y="3153213"/>
            <a:ext cx="4546946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630874" y="3821113"/>
            <a:ext cx="613568" cy="2936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A835B5-91C0-43A3-9B22-58086F4744A7}"/>
              </a:ext>
            </a:extLst>
          </p:cNvPr>
          <p:cNvSpPr txBox="1"/>
          <p:nvPr/>
        </p:nvSpPr>
        <p:spPr>
          <a:xfrm>
            <a:off x="1012826" y="1371600"/>
            <a:ext cx="3730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takes energy!</a:t>
            </a:r>
          </a:p>
        </p:txBody>
      </p:sp>
    </p:spTree>
    <p:extLst>
      <p:ext uri="{BB962C8B-B14F-4D97-AF65-F5344CB8AC3E}">
        <p14:creationId xmlns:p14="http://schemas.microsoft.com/office/powerpoint/2010/main" val="133299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23" grpId="0"/>
      <p:bldP spid="13330" grpId="0"/>
      <p:bldP spid="13331" grpId="0"/>
      <p:bldP spid="2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680</Words>
  <Application>Microsoft Office PowerPoint</Application>
  <PresentationFormat>On-screen Show (4:3)</PresentationFormat>
  <Paragraphs>106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Calibri</vt:lpstr>
      <vt:lpstr>Tahoma</vt:lpstr>
      <vt:lpstr>Times</vt:lpstr>
      <vt:lpstr>Times New Roman</vt:lpstr>
      <vt:lpstr>Office Theme</vt:lpstr>
      <vt:lpstr>Deadline for AP Exams</vt:lpstr>
      <vt:lpstr>Photosynthetic Prokaryotes, C4 and CAM Plants </vt:lpstr>
      <vt:lpstr>You Must Know</vt:lpstr>
      <vt:lpstr>PowerPoint Presentation</vt:lpstr>
      <vt:lpstr>PowerPoint Presentation</vt:lpstr>
      <vt:lpstr>PowerPoint Presentation</vt:lpstr>
      <vt:lpstr>Rubisco </vt:lpstr>
      <vt:lpstr>Figure 8.3a</vt:lpstr>
      <vt:lpstr>C4</vt:lpstr>
      <vt:lpstr>C4 Plants</vt:lpstr>
      <vt:lpstr>CAM Plants</vt:lpstr>
      <vt:lpstr>CAM Plants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lauren.wingard</dc:creator>
  <cp:lastModifiedBy>Lauren Wingard</cp:lastModifiedBy>
  <cp:revision>84</cp:revision>
  <cp:lastPrinted>2018-11-06T16:45:05Z</cp:lastPrinted>
  <dcterms:created xsi:type="dcterms:W3CDTF">2014-11-14T11:50:36Z</dcterms:created>
  <dcterms:modified xsi:type="dcterms:W3CDTF">2019-11-12T20:06:05Z</dcterms:modified>
</cp:coreProperties>
</file>