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7" r:id="rId2"/>
    <p:sldId id="268" r:id="rId3"/>
    <p:sldId id="261" r:id="rId4"/>
    <p:sldId id="267" r:id="rId5"/>
    <p:sldId id="269" r:id="rId6"/>
    <p:sldId id="262" r:id="rId7"/>
    <p:sldId id="263" r:id="rId8"/>
    <p:sldId id="264" r:id="rId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59608" autoAdjust="0"/>
  </p:normalViewPr>
  <p:slideViewPr>
    <p:cSldViewPr>
      <p:cViewPr varScale="1">
        <p:scale>
          <a:sx n="29" d="100"/>
          <a:sy n="29" d="100"/>
        </p:scale>
        <p:origin x="2491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F60389-81EA-4C52-A365-6B7BB25049BD}" type="datetimeFigureOut">
              <a:rPr lang="en-US" smtClean="0"/>
              <a:t>11/7/2019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E6792F-3FEB-4363-93D9-290CFAE7DF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48625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D72B17-AF6C-4C36-A854-E7613A3A39FA}" type="datetimeFigureOut">
              <a:rPr lang="en-US" smtClean="0"/>
              <a:t>11/7/2019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1"/>
            <a:ext cx="5608320" cy="418337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75C7F1-6804-4C42-AEFC-EC14538817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32427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9pPr>
          </a:lstStyle>
          <a:p>
            <a:pPr>
              <a:spcBef>
                <a:spcPct val="0"/>
              </a:spcBef>
            </a:pPr>
            <a:fld id="{8EAFDEA4-CFCC-4208-82FC-82B4C6E8FF0C}" type="slidenum">
              <a:rPr lang="en-US" altLang="en-US" smtClean="0">
                <a:cs typeface="Arial" charset="0"/>
              </a:rPr>
              <a:pPr>
                <a:spcBef>
                  <a:spcPct val="0"/>
                </a:spcBef>
              </a:pPr>
              <a:t>1</a:t>
            </a:fld>
            <a:endParaRPr lang="en-US" altLang="en-US">
              <a:cs typeface="Arial" charset="0"/>
            </a:endParaRPr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>
              <a:latin typeface="Times New Roman" pitchFamily="84" charset="0"/>
              <a:ea typeface="ＭＳ Ｐゴシック" pitchFamily="8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75C7F1-6804-4C42-AEFC-EC14538817D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8833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 txBox="1">
            <a:spLocks noGrp="1" noChangeArrowheads="1"/>
          </p:cNvSpPr>
          <p:nvPr/>
        </p:nvSpPr>
        <p:spPr bwMode="auto">
          <a:xfrm>
            <a:off x="3972560" y="8831581"/>
            <a:ext cx="3037840" cy="4648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1pPr>
            <a:lvl2pPr marL="37931725" indent="-374745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9pPr>
          </a:lstStyle>
          <a:p>
            <a:pPr algn="r">
              <a:spcBef>
                <a:spcPct val="0"/>
              </a:spcBef>
            </a:pPr>
            <a:fld id="{16A215DE-17AC-4C16-B96C-8DBDEA91E2C3}" type="slidenum">
              <a:rPr lang="en-US" altLang="en-US">
                <a:latin typeface="Times" pitchFamily="84" charset="0"/>
              </a:rPr>
              <a:pPr algn="r">
                <a:spcBef>
                  <a:spcPct val="0"/>
                </a:spcBef>
              </a:pPr>
              <a:t>3</a:t>
            </a:fld>
            <a:endParaRPr lang="en-US" altLang="en-US">
              <a:latin typeface="Times" pitchFamily="84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4720" y="4415791"/>
            <a:ext cx="5140960" cy="4183379"/>
          </a:xfrm>
          <a:noFill/>
          <a:ln>
            <a:solidFill>
              <a:srgbClr val="0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1" hangingPunct="1"/>
            <a:r>
              <a:rPr lang="en-US" altLang="en-US" sz="1200" dirty="0"/>
              <a:t>Concept 8.3: The Calvin cycle uses the chemical energy of ATP and NADPH to reduce CO</a:t>
            </a:r>
            <a:r>
              <a:rPr lang="en-US" altLang="en-US" sz="1200" baseline="-25000" dirty="0"/>
              <a:t>2</a:t>
            </a:r>
            <a:r>
              <a:rPr lang="en-US" altLang="en-US" sz="1200" dirty="0"/>
              <a:t> to sugar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dirty="0"/>
              <a:t>The Calvin cycle is anabolic. It builds sugar from smaller molecules by using ATP and the reducing power of electrons carried by NADPH.</a:t>
            </a:r>
          </a:p>
          <a:p>
            <a:pPr eaLnBrk="1" hangingPunct="1"/>
            <a:endParaRPr lang="en-US" altLang="en-US" sz="1200" dirty="0"/>
          </a:p>
          <a:p>
            <a:pPr eaLnBrk="1" hangingPunct="1"/>
            <a:endParaRPr lang="en-US" altLang="en-US" dirty="0">
              <a:solidFill>
                <a:srgbClr val="000000"/>
              </a:solidFill>
              <a:latin typeface="Times New Roman" pitchFamily="84" charset="0"/>
              <a:ea typeface="ＭＳ Ｐゴシック" pitchFamily="84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 txBox="1">
            <a:spLocks noGrp="1" noChangeArrowheads="1"/>
          </p:cNvSpPr>
          <p:nvPr/>
        </p:nvSpPr>
        <p:spPr bwMode="auto">
          <a:xfrm>
            <a:off x="3972560" y="8831581"/>
            <a:ext cx="3037840" cy="4648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1pPr>
            <a:lvl2pPr marL="37931725" indent="-374745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9pPr>
          </a:lstStyle>
          <a:p>
            <a:pPr algn="r">
              <a:spcBef>
                <a:spcPct val="0"/>
              </a:spcBef>
            </a:pPr>
            <a:fld id="{53873D44-AC36-49BC-8654-83D132128D09}" type="slidenum">
              <a:rPr lang="en-US" altLang="en-US">
                <a:latin typeface="Times" pitchFamily="84" charset="0"/>
              </a:rPr>
              <a:pPr algn="r">
                <a:spcBef>
                  <a:spcPct val="0"/>
                </a:spcBef>
              </a:pPr>
              <a:t>4</a:t>
            </a:fld>
            <a:endParaRPr lang="en-US" altLang="en-US">
              <a:latin typeface="Times" pitchFamily="84" charset="0"/>
            </a:endParaRPr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4720" y="4415791"/>
            <a:ext cx="5140960" cy="4183379"/>
          </a:xfrm>
          <a:noFill/>
          <a:ln>
            <a:solidFill>
              <a:srgbClr val="0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marL="292100" indent="-292100" eaLnBrk="1" hangingPunct="1"/>
            <a:r>
              <a:rPr lang="en-US" altLang="en-US" dirty="0"/>
              <a:t>Carbon enters the cycle as CO</a:t>
            </a:r>
            <a:r>
              <a:rPr lang="en-US" altLang="en-US" baseline="-25000" dirty="0"/>
              <a:t>2</a:t>
            </a:r>
            <a:r>
              <a:rPr lang="en-US" altLang="en-US" dirty="0"/>
              <a:t> and leaves as a sugar named </a:t>
            </a:r>
            <a:r>
              <a:rPr lang="en-US" altLang="en-US" b="1" dirty="0"/>
              <a:t>glyceraldehyde 3-phospate (G3P)</a:t>
            </a:r>
            <a:endParaRPr lang="en-US" altLang="en-US" dirty="0"/>
          </a:p>
          <a:p>
            <a:pPr marL="292100" indent="-292100" eaLnBrk="1" hangingPunct="1"/>
            <a:r>
              <a:rPr lang="en-US" altLang="en-US" dirty="0"/>
              <a:t>For net synthesis of one G3P, the cycle must take place three times, fixing three molecules of CO</a:t>
            </a:r>
            <a:r>
              <a:rPr lang="en-US" altLang="en-US" baseline="-25000" dirty="0"/>
              <a:t>2</a:t>
            </a:r>
            <a:endParaRPr lang="en-US" altLang="en-US" dirty="0"/>
          </a:p>
          <a:p>
            <a:pPr marL="292100" indent="-292100" eaLnBrk="1" hangingPunct="1"/>
            <a:r>
              <a:rPr lang="en-US" altLang="en-US" dirty="0"/>
              <a:t>The Calvin cycle has three phases</a:t>
            </a:r>
          </a:p>
          <a:p>
            <a:pPr marL="736600" lvl="1" indent="-266700" eaLnBrk="1" hangingPunct="1">
              <a:spcBef>
                <a:spcPct val="18000"/>
              </a:spcBef>
            </a:pPr>
            <a:r>
              <a:rPr lang="en-US" altLang="en-US" dirty="0"/>
              <a:t>Carbon fixation </a:t>
            </a:r>
          </a:p>
          <a:p>
            <a:pPr marL="736600" lvl="1" indent="-266700" eaLnBrk="1" hangingPunct="1">
              <a:spcBef>
                <a:spcPct val="18000"/>
              </a:spcBef>
            </a:pPr>
            <a:r>
              <a:rPr lang="en-US" altLang="en-US" dirty="0"/>
              <a:t>Reduction</a:t>
            </a:r>
          </a:p>
          <a:p>
            <a:pPr marL="736600" lvl="1" indent="-266700" eaLnBrk="1" hangingPunct="1">
              <a:spcBef>
                <a:spcPct val="18000"/>
              </a:spcBef>
            </a:pPr>
            <a:r>
              <a:rPr lang="en-US" altLang="en-US" dirty="0"/>
              <a:t>Regeneration of the CO</a:t>
            </a:r>
            <a:r>
              <a:rPr lang="en-US" altLang="en-US" baseline="-25000" dirty="0"/>
              <a:t>2</a:t>
            </a:r>
            <a:r>
              <a:rPr lang="en-US" altLang="en-US" dirty="0"/>
              <a:t> acceptor</a:t>
            </a:r>
            <a:endParaRPr lang="en-US" altLang="en-US" sz="2800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 txBox="1">
            <a:spLocks noGrp="1" noChangeArrowheads="1"/>
          </p:cNvSpPr>
          <p:nvPr/>
        </p:nvSpPr>
        <p:spPr bwMode="auto">
          <a:xfrm>
            <a:off x="3972560" y="8831581"/>
            <a:ext cx="3037840" cy="4648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1pPr>
            <a:lvl2pPr marL="37931725" indent="-374745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9pPr>
          </a:lstStyle>
          <a:p>
            <a:pPr algn="r">
              <a:spcBef>
                <a:spcPct val="0"/>
              </a:spcBef>
            </a:pPr>
            <a:fld id="{BDE41AD3-90AA-4CB0-88DC-DB3D684A57B4}" type="slidenum">
              <a:rPr lang="en-US" altLang="en-US">
                <a:latin typeface="Times" pitchFamily="84" charset="0"/>
              </a:rPr>
              <a:pPr algn="r">
                <a:spcBef>
                  <a:spcPct val="0"/>
                </a:spcBef>
              </a:pPr>
              <a:t>6</a:t>
            </a:fld>
            <a:endParaRPr lang="en-US" altLang="en-US">
              <a:latin typeface="Times" pitchFamily="84" charset="0"/>
            </a:endParaRPr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4720" y="4415791"/>
            <a:ext cx="5140960" cy="4183379"/>
          </a:xfrm>
          <a:noFill/>
          <a:ln>
            <a:solidFill>
              <a:srgbClr val="0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b="1" dirty="0"/>
              <a:t>Phase 1</a:t>
            </a:r>
            <a:r>
              <a:rPr lang="en-US" altLang="en-US" dirty="0"/>
              <a:t>, </a:t>
            </a:r>
            <a:r>
              <a:rPr lang="en-US" altLang="en-US" b="1" dirty="0"/>
              <a:t>carbon fixation</a:t>
            </a:r>
            <a:r>
              <a:rPr lang="en-US" altLang="en-US" dirty="0"/>
              <a:t>, involves the incorporation of the CO</a:t>
            </a:r>
            <a:r>
              <a:rPr lang="en-US" altLang="en-US" baseline="-25000" dirty="0"/>
              <a:t>2</a:t>
            </a:r>
            <a:r>
              <a:rPr lang="en-US" altLang="en-US" dirty="0"/>
              <a:t> molecules into </a:t>
            </a:r>
            <a:r>
              <a:rPr lang="en-US" altLang="en-US" dirty="0" err="1"/>
              <a:t>ribulose</a:t>
            </a:r>
            <a:r>
              <a:rPr lang="en-US" altLang="en-US" dirty="0"/>
              <a:t> </a:t>
            </a:r>
            <a:r>
              <a:rPr lang="en-US" altLang="en-US" dirty="0" err="1"/>
              <a:t>bisphosphate</a:t>
            </a:r>
            <a:r>
              <a:rPr lang="en-US" altLang="en-US" dirty="0"/>
              <a:t> (</a:t>
            </a:r>
            <a:r>
              <a:rPr lang="en-US" altLang="en-US" dirty="0" err="1"/>
              <a:t>RuBP</a:t>
            </a:r>
            <a:r>
              <a:rPr lang="en-US" altLang="en-US" dirty="0"/>
              <a:t>) using the enzyme </a:t>
            </a:r>
            <a:r>
              <a:rPr lang="en-US" altLang="en-US" b="1" dirty="0" err="1"/>
              <a:t>rubisco</a:t>
            </a:r>
            <a:endParaRPr lang="en-US" altLang="en-US" b="1" dirty="0"/>
          </a:p>
          <a:p>
            <a:endParaRPr lang="en-US" altLang="en-US" dirty="0">
              <a:solidFill>
                <a:srgbClr val="000000"/>
              </a:solidFill>
              <a:latin typeface="Times New Roman" pitchFamily="84" charset="0"/>
              <a:ea typeface="ＭＳ Ｐゴシック" pitchFamily="84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 txBox="1">
            <a:spLocks noGrp="1" noChangeArrowheads="1"/>
          </p:cNvSpPr>
          <p:nvPr/>
        </p:nvSpPr>
        <p:spPr bwMode="auto">
          <a:xfrm>
            <a:off x="3972560" y="8831581"/>
            <a:ext cx="3037840" cy="4648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1pPr>
            <a:lvl2pPr marL="37931725" indent="-374745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9pPr>
          </a:lstStyle>
          <a:p>
            <a:pPr algn="r">
              <a:spcBef>
                <a:spcPct val="0"/>
              </a:spcBef>
            </a:pPr>
            <a:fld id="{A7A286E8-DF38-41C0-A50B-3C26350DD7D8}" type="slidenum">
              <a:rPr lang="en-US" altLang="en-US">
                <a:latin typeface="Times" pitchFamily="84" charset="0"/>
              </a:rPr>
              <a:pPr algn="r">
                <a:spcBef>
                  <a:spcPct val="0"/>
                </a:spcBef>
              </a:pPr>
              <a:t>7</a:t>
            </a:fld>
            <a:endParaRPr lang="en-US" altLang="en-US">
              <a:latin typeface="Times" pitchFamily="84" charset="0"/>
            </a:endParaRPr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4720" y="4415791"/>
            <a:ext cx="5140960" cy="4183379"/>
          </a:xfrm>
          <a:noFill/>
          <a:ln>
            <a:solidFill>
              <a:srgbClr val="0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b="1" dirty="0"/>
              <a:t>Phase 2</a:t>
            </a:r>
            <a:r>
              <a:rPr lang="en-US" altLang="en-US" dirty="0"/>
              <a:t>, </a:t>
            </a:r>
            <a:r>
              <a:rPr lang="en-US" altLang="en-US" b="1" dirty="0"/>
              <a:t>reduction</a:t>
            </a:r>
            <a:r>
              <a:rPr lang="en-US" altLang="en-US" dirty="0"/>
              <a:t>, involves the reduction and phosphorylation of 3-phosphoglycerate to G3P.</a:t>
            </a:r>
            <a:endParaRPr lang="en-US" altLang="en-US" b="1" baseline="-25000" dirty="0"/>
          </a:p>
          <a:p>
            <a:endParaRPr lang="en-US" altLang="en-US" dirty="0">
              <a:solidFill>
                <a:srgbClr val="000000"/>
              </a:solidFill>
              <a:latin typeface="Times New Roman" pitchFamily="84" charset="0"/>
              <a:ea typeface="ＭＳ Ｐゴシック" pitchFamily="84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 txBox="1">
            <a:spLocks noGrp="1" noChangeArrowheads="1"/>
          </p:cNvSpPr>
          <p:nvPr/>
        </p:nvSpPr>
        <p:spPr bwMode="auto">
          <a:xfrm>
            <a:off x="3972560" y="8831581"/>
            <a:ext cx="3037840" cy="4648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1pPr>
            <a:lvl2pPr marL="37931725" indent="-374745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9pPr>
          </a:lstStyle>
          <a:p>
            <a:pPr algn="r">
              <a:spcBef>
                <a:spcPct val="0"/>
              </a:spcBef>
            </a:pPr>
            <a:fld id="{D5AA6CC5-D99F-481C-818E-F7155EAD9BDC}" type="slidenum">
              <a:rPr lang="en-US" altLang="en-US">
                <a:latin typeface="Times" pitchFamily="84" charset="0"/>
              </a:rPr>
              <a:pPr algn="r">
                <a:spcBef>
                  <a:spcPct val="0"/>
                </a:spcBef>
              </a:pPr>
              <a:t>8</a:t>
            </a:fld>
            <a:endParaRPr lang="en-US" altLang="en-US">
              <a:latin typeface="Times" pitchFamily="84" charset="0"/>
            </a:endParaRPr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4720" y="4415791"/>
            <a:ext cx="5140960" cy="4183379"/>
          </a:xfrm>
          <a:noFill/>
          <a:ln>
            <a:solidFill>
              <a:srgbClr val="0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marL="292100" indent="-292100" eaLnBrk="1" hangingPunct="1"/>
            <a:r>
              <a:rPr lang="en-US" altLang="en-US" b="1" dirty="0"/>
              <a:t>Phase 3</a:t>
            </a:r>
            <a:r>
              <a:rPr lang="en-US" altLang="en-US" dirty="0"/>
              <a:t>, </a:t>
            </a:r>
            <a:r>
              <a:rPr lang="en-US" altLang="en-US" b="1" dirty="0"/>
              <a:t>regeneration</a:t>
            </a:r>
            <a:r>
              <a:rPr lang="en-US" altLang="en-US" dirty="0"/>
              <a:t>, involves the rearrangement of G3P to regenerate the initial CO</a:t>
            </a:r>
            <a:r>
              <a:rPr lang="en-US" altLang="en-US" baseline="-25000" dirty="0"/>
              <a:t>2</a:t>
            </a:r>
            <a:r>
              <a:rPr lang="en-US" altLang="en-US" dirty="0"/>
              <a:t> receptor, </a:t>
            </a:r>
            <a:r>
              <a:rPr lang="en-US" altLang="en-US" dirty="0" err="1"/>
              <a:t>RuBP</a:t>
            </a:r>
            <a:endParaRPr lang="en-US" altLang="en-US" dirty="0"/>
          </a:p>
          <a:p>
            <a:pPr marL="292100" indent="-292100" eaLnBrk="1" hangingPunct="1"/>
            <a:r>
              <a:rPr lang="en-US" altLang="en-US" b="1" baseline="0" dirty="0"/>
              <a:t>You do not have to recreate the figure from memory, but you should be able to explain the process. 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C1E45-6E85-4FD5-9D13-242D29811D97}" type="datetimeFigureOut">
              <a:rPr lang="en-US" smtClean="0"/>
              <a:t>11/7/2019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D2DEB-44BB-455C-823F-9D5F50E826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2951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C1E45-6E85-4FD5-9D13-242D29811D97}" type="datetimeFigureOut">
              <a:rPr lang="en-US" smtClean="0"/>
              <a:t>11/7/2019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D2DEB-44BB-455C-823F-9D5F50E826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4234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C1E45-6E85-4FD5-9D13-242D29811D97}" type="datetimeFigureOut">
              <a:rPr lang="en-US" smtClean="0"/>
              <a:t>11/7/2019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D2DEB-44BB-455C-823F-9D5F50E826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0181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C1E45-6E85-4FD5-9D13-242D29811D97}" type="datetimeFigureOut">
              <a:rPr lang="en-US" smtClean="0"/>
              <a:t>11/7/2019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D2DEB-44BB-455C-823F-9D5F50E826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01095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C1E45-6E85-4FD5-9D13-242D29811D97}" type="datetimeFigureOut">
              <a:rPr lang="en-US" smtClean="0"/>
              <a:t>11/7/2019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D2DEB-44BB-455C-823F-9D5F50E826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11575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C1E45-6E85-4FD5-9D13-242D29811D97}" type="datetimeFigureOut">
              <a:rPr lang="en-US" smtClean="0"/>
              <a:t>11/7/2019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D2DEB-44BB-455C-823F-9D5F50E826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2713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C1E45-6E85-4FD5-9D13-242D29811D97}" type="datetimeFigureOut">
              <a:rPr lang="en-US" smtClean="0"/>
              <a:t>11/7/2019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D2DEB-44BB-455C-823F-9D5F50E826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98006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C1E45-6E85-4FD5-9D13-242D29811D97}" type="datetimeFigureOut">
              <a:rPr lang="en-US" smtClean="0"/>
              <a:t>11/7/2019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D2DEB-44BB-455C-823F-9D5F50E826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33007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C1E45-6E85-4FD5-9D13-242D29811D97}" type="datetimeFigureOut">
              <a:rPr lang="en-US" smtClean="0"/>
              <a:t>11/7/2019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D2DEB-44BB-455C-823F-9D5F50E826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5176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C1E45-6E85-4FD5-9D13-242D29811D97}" type="datetimeFigureOut">
              <a:rPr lang="en-US" smtClean="0"/>
              <a:t>11/7/2019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D2DEB-44BB-455C-823F-9D5F50E826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5145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C1E45-6E85-4FD5-9D13-242D29811D97}" type="datetimeFigureOut">
              <a:rPr lang="en-US" smtClean="0"/>
              <a:t>11/7/2019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D2DEB-44BB-455C-823F-9D5F50E826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25347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AC1E45-6E85-4FD5-9D13-242D29811D97}" type="datetimeFigureOut">
              <a:rPr lang="en-US" smtClean="0"/>
              <a:t>11/7/2019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3D2DEB-44BB-455C-823F-9D5F50E826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27412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Relationship Id="rId4" Type="http://schemas.openxmlformats.org/officeDocument/2006/relationships/hyperlink" Target="http://www.mediaresource.org/instruct.htm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eg"/><Relationship Id="rId4" Type="http://schemas.openxmlformats.org/officeDocument/2006/relationships/image" Target="../media/image4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FlagCount" hidden="1">
            <a:hlinkClick r:id="rId4" action="ppaction://hlinkfile"/>
          </p:cNvPr>
          <p:cNvSpPr>
            <a:spLocks noChangeArrowheads="1"/>
          </p:cNvSpPr>
          <p:nvPr/>
        </p:nvSpPr>
        <p:spPr bwMode="auto">
          <a:xfrm>
            <a:off x="8255000" y="254000"/>
            <a:ext cx="381000" cy="3175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chemeClr val="accent1">
              <a:alpha val="25098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Font typeface="Wingdings" pitchFamily="84" charset="2"/>
              <a:buChar char="§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Font typeface="Wingdings" pitchFamily="84" charset="2"/>
              <a:buChar char="§"/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Font typeface="Wingdings" pitchFamily="84" charset="2"/>
              <a:buChar char="§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Font typeface="Wingdings" pitchFamily="84" charset="2"/>
              <a:buChar char="§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Font typeface="Wingdings" pitchFamily="84" charset="2"/>
              <a:buChar char="§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Font typeface="Wingdings" pitchFamily="84" charset="2"/>
              <a:buChar char="§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Font typeface="Wingdings" pitchFamily="84" charset="2"/>
              <a:buChar char="§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Font typeface="Wingdings" pitchFamily="84" charset="2"/>
              <a:buChar char="§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Font typeface="Wingdings" pitchFamily="84" charset="2"/>
              <a:buChar char="§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1400" b="1">
                <a:latin typeface="Tahoma" pitchFamily="84" charset="0"/>
              </a:rPr>
              <a:t>0</a:t>
            </a:r>
          </a:p>
        </p:txBody>
      </p:sp>
      <p:sp>
        <p:nvSpPr>
          <p:cNvPr id="4099" name="Text Box 8"/>
          <p:cNvSpPr txBox="1">
            <a:spLocks noChangeArrowheads="1"/>
          </p:cNvSpPr>
          <p:nvPr/>
        </p:nvSpPr>
        <p:spPr bwMode="auto">
          <a:xfrm>
            <a:off x="914400" y="609600"/>
            <a:ext cx="7472362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D001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47474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Font typeface="Wingdings" pitchFamily="84" charset="2"/>
              <a:buChar char="§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Font typeface="Wingdings" pitchFamily="84" charset="2"/>
              <a:buChar char="§"/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Font typeface="Wingdings" pitchFamily="84" charset="2"/>
              <a:buChar char="§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Font typeface="Wingdings" pitchFamily="84" charset="2"/>
              <a:buChar char="§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Font typeface="Wingdings" pitchFamily="84" charset="2"/>
              <a:buChar char="§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Font typeface="Wingdings" pitchFamily="84" charset="2"/>
              <a:buChar char="§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Font typeface="Wingdings" pitchFamily="84" charset="2"/>
              <a:buChar char="§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Font typeface="Wingdings" pitchFamily="84" charset="2"/>
              <a:buChar char="§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Font typeface="Wingdings" pitchFamily="84" charset="2"/>
              <a:buChar char="§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12000" dirty="0">
                <a:solidFill>
                  <a:srgbClr val="9D0016"/>
                </a:solidFill>
              </a:rPr>
              <a:t> Chapter 8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4381" y="2971800"/>
            <a:ext cx="7772400" cy="1470025"/>
          </a:xfrm>
        </p:spPr>
        <p:txBody>
          <a:bodyPr/>
          <a:lstStyle/>
          <a:p>
            <a:r>
              <a:rPr lang="en-US" dirty="0"/>
              <a:t>Calvin Cycle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084686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You Must Know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How the Calvin cycle uses the energy molecules of the light reactions (ATP and NADPH) to produce carbohydrates (G3P) from CO</a:t>
            </a:r>
            <a:r>
              <a:rPr lang="en-US" baseline="-25000" dirty="0"/>
              <a:t>2</a:t>
            </a:r>
            <a:r>
              <a:rPr lang="en-US" dirty="0"/>
              <a:t>.</a:t>
            </a:r>
          </a:p>
          <a:p>
            <a:endParaRPr lang="en-US" dirty="0"/>
          </a:p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41863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41" descr="08_UN03CalvinCycleMini-U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617"/>
          <a:stretch>
            <a:fillRect/>
          </a:stretch>
        </p:blipFill>
        <p:spPr bwMode="auto">
          <a:xfrm>
            <a:off x="296863" y="252413"/>
            <a:ext cx="8548687" cy="6323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5" name="Rectangle 3"/>
          <p:cNvSpPr>
            <a:spLocks noGrp="1" noChangeArrowheads="1"/>
          </p:cNvSpPr>
          <p:nvPr>
            <p:ph type="ctrTitle" idx="4294967295"/>
          </p:nvPr>
        </p:nvSpPr>
        <p:spPr bwMode="auto">
          <a:xfrm>
            <a:off x="152400" y="0"/>
            <a:ext cx="19812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l" eaLnBrk="1" hangingPunct="1"/>
            <a:r>
              <a:rPr lang="en-US" altLang="en-US" sz="1200">
                <a:solidFill>
                  <a:schemeClr val="tx1"/>
                </a:solidFill>
                <a:latin typeface="Arial" charset="0"/>
              </a:rPr>
              <a:t>Figure 8.UN03</a:t>
            </a:r>
          </a:p>
        </p:txBody>
      </p:sp>
      <p:sp>
        <p:nvSpPr>
          <p:cNvPr id="8196" name="Text Box 30"/>
          <p:cNvSpPr txBox="1">
            <a:spLocks noChangeArrowheads="1"/>
          </p:cNvSpPr>
          <p:nvPr/>
        </p:nvSpPr>
        <p:spPr bwMode="auto">
          <a:xfrm>
            <a:off x="5737225" y="3065463"/>
            <a:ext cx="860425" cy="592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en-US" sz="2200" b="1"/>
              <a:t>Calvin</a:t>
            </a:r>
          </a:p>
          <a:p>
            <a:pPr algn="ctr">
              <a:lnSpc>
                <a:spcPct val="90000"/>
              </a:lnSpc>
            </a:pPr>
            <a:r>
              <a:rPr lang="en-US" altLang="en-US" sz="2200" b="1"/>
              <a:t>Cycle</a:t>
            </a:r>
          </a:p>
        </p:txBody>
      </p:sp>
      <p:sp>
        <p:nvSpPr>
          <p:cNvPr id="8197" name="Text Box 31"/>
          <p:cNvSpPr txBox="1">
            <a:spLocks noChangeArrowheads="1"/>
          </p:cNvSpPr>
          <p:nvPr/>
        </p:nvSpPr>
        <p:spPr bwMode="auto">
          <a:xfrm>
            <a:off x="4102100" y="4500563"/>
            <a:ext cx="1009650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altLang="en-US" sz="2100" b="1"/>
              <a:t>NADPH</a:t>
            </a:r>
          </a:p>
        </p:txBody>
      </p:sp>
      <p:sp>
        <p:nvSpPr>
          <p:cNvPr id="8198" name="Text Box 32"/>
          <p:cNvSpPr txBox="1">
            <a:spLocks noChangeArrowheads="1"/>
          </p:cNvSpPr>
          <p:nvPr/>
        </p:nvSpPr>
        <p:spPr bwMode="auto">
          <a:xfrm>
            <a:off x="4129088" y="2170113"/>
            <a:ext cx="931862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altLang="en-US" sz="2200" b="1"/>
              <a:t>NADP</a:t>
            </a:r>
            <a:r>
              <a:rPr lang="en-US" altLang="en-US" sz="2200" b="1" baseline="40000">
                <a:sym typeface="Symbol" pitchFamily="84" charset="2"/>
              </a:rPr>
              <a:t></a:t>
            </a:r>
            <a:endParaRPr lang="en-US" altLang="en-US" sz="2200" b="1" baseline="-11000"/>
          </a:p>
        </p:txBody>
      </p:sp>
      <p:sp>
        <p:nvSpPr>
          <p:cNvPr id="8199" name="Text Box 33"/>
          <p:cNvSpPr txBox="1">
            <a:spLocks noChangeArrowheads="1"/>
          </p:cNvSpPr>
          <p:nvPr/>
        </p:nvSpPr>
        <p:spPr bwMode="auto">
          <a:xfrm>
            <a:off x="4321175" y="3951288"/>
            <a:ext cx="549275" cy="29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altLang="en-US" sz="2000" b="1"/>
              <a:t>ATP</a:t>
            </a:r>
          </a:p>
        </p:txBody>
      </p:sp>
      <p:sp>
        <p:nvSpPr>
          <p:cNvPr id="8200" name="Text Box 34"/>
          <p:cNvSpPr txBox="1">
            <a:spLocks noChangeArrowheads="1"/>
          </p:cNvSpPr>
          <p:nvPr/>
        </p:nvSpPr>
        <p:spPr bwMode="auto">
          <a:xfrm>
            <a:off x="4260850" y="2562225"/>
            <a:ext cx="636588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altLang="en-US" sz="2200" b="1"/>
              <a:t>ADP</a:t>
            </a:r>
          </a:p>
        </p:txBody>
      </p:sp>
      <p:sp>
        <p:nvSpPr>
          <p:cNvPr id="8201" name="Text Box 35"/>
          <p:cNvSpPr txBox="1">
            <a:spLocks noChangeArrowheads="1"/>
          </p:cNvSpPr>
          <p:nvPr/>
        </p:nvSpPr>
        <p:spPr bwMode="auto">
          <a:xfrm>
            <a:off x="749300" y="1531938"/>
            <a:ext cx="700088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95000"/>
              </a:lnSpc>
            </a:pPr>
            <a:r>
              <a:rPr lang="en-US" altLang="en-US" sz="2200" b="1"/>
              <a:t>Light</a:t>
            </a:r>
          </a:p>
        </p:txBody>
      </p:sp>
      <p:sp>
        <p:nvSpPr>
          <p:cNvPr id="8202" name="Text Box 36"/>
          <p:cNvSpPr txBox="1">
            <a:spLocks noChangeArrowheads="1"/>
          </p:cNvSpPr>
          <p:nvPr/>
        </p:nvSpPr>
        <p:spPr bwMode="auto">
          <a:xfrm>
            <a:off x="5861050" y="830263"/>
            <a:ext cx="571500" cy="392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altLang="en-US" sz="2200" b="1">
                <a:solidFill>
                  <a:schemeClr val="bg1"/>
                </a:solidFill>
              </a:rPr>
              <a:t>CO</a:t>
            </a:r>
            <a:r>
              <a:rPr lang="en-US" altLang="en-US" sz="2200" b="1" baseline="-25000">
                <a:solidFill>
                  <a:schemeClr val="bg1"/>
                </a:solidFill>
              </a:rPr>
              <a:t>2</a:t>
            </a:r>
            <a:endParaRPr lang="en-US" altLang="en-US" sz="2200" b="1" baseline="-11000">
              <a:solidFill>
                <a:schemeClr val="bg1"/>
              </a:solidFill>
            </a:endParaRPr>
          </a:p>
        </p:txBody>
      </p:sp>
      <p:sp>
        <p:nvSpPr>
          <p:cNvPr id="8203" name="Text Box 37"/>
          <p:cNvSpPr txBox="1">
            <a:spLocks noChangeArrowheads="1"/>
          </p:cNvSpPr>
          <p:nvPr/>
        </p:nvSpPr>
        <p:spPr bwMode="auto">
          <a:xfrm>
            <a:off x="5251450" y="5822950"/>
            <a:ext cx="1933575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altLang="en-US" sz="2200" b="1"/>
              <a:t>[CH</a:t>
            </a:r>
            <a:r>
              <a:rPr lang="en-US" altLang="en-US" sz="2200" b="1" baseline="-25000"/>
              <a:t>2</a:t>
            </a:r>
            <a:r>
              <a:rPr lang="en-US" altLang="en-US" sz="2200" b="1"/>
              <a:t>O] (sugar)</a:t>
            </a:r>
          </a:p>
        </p:txBody>
      </p:sp>
      <p:sp>
        <p:nvSpPr>
          <p:cNvPr id="8204" name="Text Box 38"/>
          <p:cNvSpPr txBox="1">
            <a:spLocks noChangeArrowheads="1"/>
          </p:cNvSpPr>
          <p:nvPr/>
        </p:nvSpPr>
        <p:spPr bwMode="auto">
          <a:xfrm>
            <a:off x="2638425" y="3248025"/>
            <a:ext cx="1335088" cy="608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lnSpc>
                <a:spcPct val="95000"/>
              </a:lnSpc>
            </a:pPr>
            <a:r>
              <a:rPr lang="en-US" altLang="en-US" sz="2200" b="1"/>
              <a:t>Light</a:t>
            </a:r>
          </a:p>
          <a:p>
            <a:pPr algn="ctr">
              <a:lnSpc>
                <a:spcPct val="95000"/>
              </a:lnSpc>
            </a:pPr>
            <a:r>
              <a:rPr lang="en-US" altLang="en-US" sz="2200" b="1"/>
              <a:t>Reactions</a:t>
            </a:r>
          </a:p>
        </p:txBody>
      </p:sp>
      <p:sp>
        <p:nvSpPr>
          <p:cNvPr id="8205" name="Text Box 39"/>
          <p:cNvSpPr txBox="1">
            <a:spLocks noChangeArrowheads="1"/>
          </p:cNvSpPr>
          <p:nvPr/>
        </p:nvSpPr>
        <p:spPr bwMode="auto">
          <a:xfrm>
            <a:off x="3079750" y="5835650"/>
            <a:ext cx="482600" cy="382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altLang="en-US" sz="2200" b="1"/>
              <a:t>O</a:t>
            </a:r>
            <a:r>
              <a:rPr lang="en-US" altLang="en-US" sz="2200" b="1" baseline="-25000"/>
              <a:t>2</a:t>
            </a:r>
            <a:endParaRPr lang="en-US" altLang="en-US" sz="2200" b="1" baseline="-11000"/>
          </a:p>
        </p:txBody>
      </p:sp>
      <p:sp>
        <p:nvSpPr>
          <p:cNvPr id="8206" name="Text Box 40"/>
          <p:cNvSpPr txBox="1">
            <a:spLocks noChangeArrowheads="1"/>
          </p:cNvSpPr>
          <p:nvPr/>
        </p:nvSpPr>
        <p:spPr bwMode="auto">
          <a:xfrm>
            <a:off x="3011488" y="758825"/>
            <a:ext cx="615950" cy="34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altLang="en-US" sz="2200" b="1"/>
              <a:t>H</a:t>
            </a:r>
            <a:r>
              <a:rPr lang="en-US" altLang="en-US" sz="2200" b="1" baseline="-25000"/>
              <a:t>2</a:t>
            </a:r>
            <a:r>
              <a:rPr lang="en-US" altLang="en-US" sz="2200" b="1"/>
              <a:t>O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7185025" y="558279"/>
            <a:ext cx="1600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3200" dirty="0"/>
              <a:t>anabolic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9393702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4" descr="08_UN06Summary_C3-U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170"/>
          <a:stretch>
            <a:fillRect/>
          </a:stretch>
        </p:blipFill>
        <p:spPr bwMode="auto">
          <a:xfrm>
            <a:off x="1303338" y="136525"/>
            <a:ext cx="6535737" cy="644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652" name="Text Box 14"/>
          <p:cNvSpPr txBox="1">
            <a:spLocks noChangeArrowheads="1"/>
          </p:cNvSpPr>
          <p:nvPr/>
        </p:nvSpPr>
        <p:spPr bwMode="auto">
          <a:xfrm>
            <a:off x="4792663" y="2995613"/>
            <a:ext cx="860425" cy="592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en-US" sz="1900" b="1"/>
              <a:t>Calvin</a:t>
            </a:r>
          </a:p>
          <a:p>
            <a:pPr algn="ctr">
              <a:lnSpc>
                <a:spcPct val="90000"/>
              </a:lnSpc>
            </a:pPr>
            <a:r>
              <a:rPr lang="en-US" altLang="en-US" sz="1900" b="1"/>
              <a:t>Cycle</a:t>
            </a:r>
          </a:p>
        </p:txBody>
      </p:sp>
      <p:sp>
        <p:nvSpPr>
          <p:cNvPr id="27653" name="Text Box 15"/>
          <p:cNvSpPr txBox="1">
            <a:spLocks noChangeArrowheads="1"/>
          </p:cNvSpPr>
          <p:nvPr/>
        </p:nvSpPr>
        <p:spPr bwMode="auto">
          <a:xfrm>
            <a:off x="1333500" y="3609975"/>
            <a:ext cx="1827213" cy="633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altLang="en-US" sz="1900" b="1"/>
              <a:t>Regeneration of</a:t>
            </a:r>
          </a:p>
          <a:p>
            <a:pPr algn="ctr"/>
            <a:r>
              <a:rPr lang="en-US" altLang="en-US" sz="1900" b="1"/>
              <a:t>CO</a:t>
            </a:r>
            <a:r>
              <a:rPr lang="en-US" altLang="en-US" sz="1900" b="1" baseline="-25000"/>
              <a:t>2 </a:t>
            </a:r>
            <a:r>
              <a:rPr lang="en-US" altLang="en-US" sz="1900" b="1"/>
              <a:t>acceptor</a:t>
            </a:r>
            <a:endParaRPr lang="en-US" altLang="en-US" sz="1900" b="1" baseline="-11000"/>
          </a:p>
        </p:txBody>
      </p:sp>
      <p:sp>
        <p:nvSpPr>
          <p:cNvPr id="27654" name="Text Box 16"/>
          <p:cNvSpPr txBox="1">
            <a:spLocks noChangeArrowheads="1"/>
          </p:cNvSpPr>
          <p:nvPr/>
        </p:nvSpPr>
        <p:spPr bwMode="auto">
          <a:xfrm>
            <a:off x="6065838" y="1158875"/>
            <a:ext cx="1765300" cy="25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en-US" sz="1900" b="1"/>
              <a:t>Carbon fixation</a:t>
            </a:r>
          </a:p>
        </p:txBody>
      </p:sp>
      <p:sp>
        <p:nvSpPr>
          <p:cNvPr id="27655" name="Text Box 17"/>
          <p:cNvSpPr txBox="1">
            <a:spLocks noChangeArrowheads="1"/>
          </p:cNvSpPr>
          <p:nvPr/>
        </p:nvSpPr>
        <p:spPr bwMode="auto">
          <a:xfrm>
            <a:off x="6545263" y="4859338"/>
            <a:ext cx="1223962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en-US" sz="1900" b="1"/>
              <a:t>Reduction</a:t>
            </a:r>
          </a:p>
        </p:txBody>
      </p:sp>
      <p:sp>
        <p:nvSpPr>
          <p:cNvPr id="27656" name="Text Box 18"/>
          <p:cNvSpPr txBox="1">
            <a:spLocks noChangeArrowheads="1"/>
          </p:cNvSpPr>
          <p:nvPr/>
        </p:nvSpPr>
        <p:spPr bwMode="auto">
          <a:xfrm>
            <a:off x="4687888" y="6291263"/>
            <a:ext cx="1289050" cy="26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en-US" sz="1900" b="1"/>
              <a:t>1 G3P (3C)</a:t>
            </a:r>
          </a:p>
        </p:txBody>
      </p:sp>
      <p:sp>
        <p:nvSpPr>
          <p:cNvPr id="27657" name="Text Box 19"/>
          <p:cNvSpPr txBox="1">
            <a:spLocks noChangeArrowheads="1"/>
          </p:cNvSpPr>
          <p:nvPr/>
        </p:nvSpPr>
        <p:spPr bwMode="auto">
          <a:xfrm>
            <a:off x="4895850" y="157163"/>
            <a:ext cx="735013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altLang="en-US" sz="1900" b="1"/>
              <a:t>3 CO</a:t>
            </a:r>
            <a:r>
              <a:rPr lang="en-US" altLang="en-US" sz="1900" b="1" baseline="-25000"/>
              <a:t>2</a:t>
            </a:r>
            <a:endParaRPr lang="en-US" altLang="en-US" sz="1900" b="1" baseline="-11000"/>
          </a:p>
        </p:txBody>
      </p:sp>
      <p:sp>
        <p:nvSpPr>
          <p:cNvPr id="27658" name="Text Box 21"/>
          <p:cNvSpPr txBox="1">
            <a:spLocks noChangeArrowheads="1"/>
          </p:cNvSpPr>
          <p:nvPr/>
        </p:nvSpPr>
        <p:spPr bwMode="auto">
          <a:xfrm>
            <a:off x="3235325" y="2247900"/>
            <a:ext cx="803275" cy="239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en-US" sz="1900" b="1"/>
              <a:t>3 </a:t>
            </a:r>
            <a:r>
              <a:rPr lang="en-US" altLang="en-US" sz="1900" b="1">
                <a:sym typeface="Symbol" pitchFamily="84" charset="2"/>
              </a:rPr>
              <a:t></a:t>
            </a:r>
            <a:r>
              <a:rPr lang="en-US" altLang="en-US" sz="1900" b="1"/>
              <a:t> 5C</a:t>
            </a:r>
          </a:p>
        </p:txBody>
      </p:sp>
      <p:sp>
        <p:nvSpPr>
          <p:cNvPr id="27659" name="Text Box 22"/>
          <p:cNvSpPr txBox="1">
            <a:spLocks noChangeArrowheads="1"/>
          </p:cNvSpPr>
          <p:nvPr/>
        </p:nvSpPr>
        <p:spPr bwMode="auto">
          <a:xfrm>
            <a:off x="6432550" y="2290763"/>
            <a:ext cx="803275" cy="239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en-US" sz="1900" b="1"/>
              <a:t>6 </a:t>
            </a:r>
            <a:r>
              <a:rPr lang="en-US" altLang="en-US" sz="1900" b="1">
                <a:sym typeface="Symbol" pitchFamily="84" charset="2"/>
              </a:rPr>
              <a:t></a:t>
            </a:r>
            <a:r>
              <a:rPr lang="en-US" altLang="en-US" sz="1900" b="1"/>
              <a:t> 3C</a:t>
            </a:r>
          </a:p>
        </p:txBody>
      </p:sp>
      <p:sp>
        <p:nvSpPr>
          <p:cNvPr id="27660" name="Text Box 23"/>
          <p:cNvSpPr txBox="1">
            <a:spLocks noChangeArrowheads="1"/>
          </p:cNvSpPr>
          <p:nvPr/>
        </p:nvSpPr>
        <p:spPr bwMode="auto">
          <a:xfrm>
            <a:off x="3536950" y="4268788"/>
            <a:ext cx="803275" cy="239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en-US" sz="1900" b="1"/>
              <a:t>5 </a:t>
            </a:r>
            <a:r>
              <a:rPr lang="en-US" altLang="en-US" sz="1900" b="1">
                <a:sym typeface="Symbol" pitchFamily="84" charset="2"/>
              </a:rPr>
              <a:t></a:t>
            </a:r>
            <a:r>
              <a:rPr lang="en-US" altLang="en-US" sz="1900" b="1"/>
              <a:t> 3C</a:t>
            </a:r>
          </a:p>
        </p:txBody>
      </p:sp>
      <p:sp>
        <p:nvSpPr>
          <p:cNvPr id="2" name="Rectangle 1"/>
          <p:cNvSpPr/>
          <p:nvPr/>
        </p:nvSpPr>
        <p:spPr>
          <a:xfrm>
            <a:off x="38100" y="59432"/>
            <a:ext cx="301466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92100" indent="-292100"/>
            <a:r>
              <a:rPr lang="en-US" altLang="en-US" sz="2400" dirty="0"/>
              <a:t>For net synthesis of one G3P, the cycle must take place three times, fixing three molecules of CO</a:t>
            </a:r>
            <a:r>
              <a:rPr lang="en-US" altLang="en-US" sz="2400" baseline="-25000" dirty="0"/>
              <a:t>2</a:t>
            </a:r>
            <a:endParaRPr lang="en-US" altLang="en-US" sz="2400" dirty="0"/>
          </a:p>
        </p:txBody>
      </p:sp>
      <p:sp>
        <p:nvSpPr>
          <p:cNvPr id="3" name="Oval 2"/>
          <p:cNvSpPr/>
          <p:nvPr/>
        </p:nvSpPr>
        <p:spPr>
          <a:xfrm>
            <a:off x="4578350" y="3175"/>
            <a:ext cx="1289050" cy="702568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4535488" y="6073329"/>
            <a:ext cx="1530350" cy="702568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/>
          <p:cNvCxnSpPr/>
          <p:nvPr/>
        </p:nvCxnSpPr>
        <p:spPr>
          <a:xfrm>
            <a:off x="6194426" y="1473200"/>
            <a:ext cx="1687512" cy="0"/>
          </a:xfrm>
          <a:prstGeom prst="line">
            <a:avLst/>
          </a:prstGeom>
          <a:ln w="762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6538516" y="5334000"/>
            <a:ext cx="1377156" cy="0"/>
          </a:xfrm>
          <a:prstGeom prst="line">
            <a:avLst/>
          </a:prstGeom>
          <a:ln w="762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1403350" y="4356894"/>
            <a:ext cx="1687512" cy="0"/>
          </a:xfrm>
          <a:prstGeom prst="line">
            <a:avLst/>
          </a:prstGeom>
          <a:ln w="762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50693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1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(Note: for the next three slides, you only need to remember the names of molecules that are marked with a red arrow.)</a:t>
            </a:r>
          </a:p>
        </p:txBody>
      </p:sp>
    </p:spTree>
    <p:extLst>
      <p:ext uri="{BB962C8B-B14F-4D97-AF65-F5344CB8AC3E}">
        <p14:creationId xmlns:p14="http://schemas.microsoft.com/office/powerpoint/2010/main" val="26616452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82" descr="08_17CalvinCycle_1-U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701"/>
          <a:stretch>
            <a:fillRect/>
          </a:stretch>
        </p:blipFill>
        <p:spPr bwMode="auto">
          <a:xfrm>
            <a:off x="614363" y="136525"/>
            <a:ext cx="7913687" cy="640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19" name="Rectangle 3"/>
          <p:cNvSpPr>
            <a:spLocks noGrp="1" noChangeArrowheads="1"/>
          </p:cNvSpPr>
          <p:nvPr>
            <p:ph type="ctrTitle" idx="4294967295"/>
          </p:nvPr>
        </p:nvSpPr>
        <p:spPr bwMode="auto">
          <a:xfrm>
            <a:off x="152400" y="0"/>
            <a:ext cx="19812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l" eaLnBrk="1" hangingPunct="1"/>
            <a:r>
              <a:rPr lang="en-US" altLang="en-US" sz="1200">
                <a:latin typeface="Arial" charset="0"/>
              </a:rPr>
              <a:t>Figure 8.17-1</a:t>
            </a:r>
          </a:p>
        </p:txBody>
      </p:sp>
      <p:sp>
        <p:nvSpPr>
          <p:cNvPr id="9220" name="Text Box 43"/>
          <p:cNvSpPr txBox="1">
            <a:spLocks noChangeArrowheads="1"/>
          </p:cNvSpPr>
          <p:nvPr/>
        </p:nvSpPr>
        <p:spPr bwMode="auto">
          <a:xfrm>
            <a:off x="3308350" y="171450"/>
            <a:ext cx="781050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95000"/>
              </a:lnSpc>
            </a:pPr>
            <a:r>
              <a:rPr lang="en-US" altLang="en-US" sz="1800" b="1"/>
              <a:t>Input 3</a:t>
            </a:r>
          </a:p>
        </p:txBody>
      </p:sp>
      <p:sp>
        <p:nvSpPr>
          <p:cNvPr id="9221" name="Text Box 45"/>
          <p:cNvSpPr txBox="1">
            <a:spLocks noChangeArrowheads="1"/>
          </p:cNvSpPr>
          <p:nvPr/>
        </p:nvSpPr>
        <p:spPr bwMode="auto">
          <a:xfrm>
            <a:off x="4005263" y="2776538"/>
            <a:ext cx="739775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lnSpc>
                <a:spcPct val="95000"/>
              </a:lnSpc>
            </a:pPr>
            <a:r>
              <a:rPr lang="en-US" altLang="en-US" sz="1800" b="1"/>
              <a:t>Calvin</a:t>
            </a:r>
          </a:p>
          <a:p>
            <a:pPr algn="ctr">
              <a:lnSpc>
                <a:spcPct val="95000"/>
              </a:lnSpc>
            </a:pPr>
            <a:r>
              <a:rPr lang="en-US" altLang="en-US" sz="1800" b="1"/>
              <a:t>Cycle</a:t>
            </a:r>
          </a:p>
        </p:txBody>
      </p:sp>
      <p:sp>
        <p:nvSpPr>
          <p:cNvPr id="9222" name="Text Box 46"/>
          <p:cNvSpPr txBox="1">
            <a:spLocks noChangeArrowheads="1"/>
          </p:cNvSpPr>
          <p:nvPr/>
        </p:nvSpPr>
        <p:spPr bwMode="auto">
          <a:xfrm>
            <a:off x="4383088" y="163513"/>
            <a:ext cx="985837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95000"/>
              </a:lnSpc>
            </a:pPr>
            <a:r>
              <a:rPr lang="en-US" altLang="en-US" sz="1800" b="1"/>
              <a:t>as 3 CO</a:t>
            </a:r>
            <a:r>
              <a:rPr lang="en-US" altLang="en-US" sz="1800" b="1" baseline="-25000"/>
              <a:t>2</a:t>
            </a:r>
            <a:endParaRPr lang="en-US" altLang="en-US" sz="1800" b="1"/>
          </a:p>
        </p:txBody>
      </p:sp>
      <p:sp>
        <p:nvSpPr>
          <p:cNvPr id="9223" name="Text Box 47"/>
          <p:cNvSpPr txBox="1">
            <a:spLocks noChangeArrowheads="1"/>
          </p:cNvSpPr>
          <p:nvPr/>
        </p:nvSpPr>
        <p:spPr bwMode="auto">
          <a:xfrm>
            <a:off x="3398838" y="823913"/>
            <a:ext cx="958850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95000"/>
              </a:lnSpc>
            </a:pPr>
            <a:r>
              <a:rPr lang="en-US" altLang="en-US" sz="1800" b="1"/>
              <a:t>Rubisco</a:t>
            </a:r>
          </a:p>
        </p:txBody>
      </p:sp>
      <p:sp>
        <p:nvSpPr>
          <p:cNvPr id="9224" name="Text Box 48"/>
          <p:cNvSpPr txBox="1">
            <a:spLocks noChangeArrowheads="1"/>
          </p:cNvSpPr>
          <p:nvPr/>
        </p:nvSpPr>
        <p:spPr bwMode="auto">
          <a:xfrm>
            <a:off x="5732463" y="736600"/>
            <a:ext cx="2740025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95000"/>
              </a:lnSpc>
            </a:pPr>
            <a:r>
              <a:rPr lang="en-US" altLang="en-US" sz="1800" b="1"/>
              <a:t>Phase 1: Carbon fixation</a:t>
            </a:r>
          </a:p>
        </p:txBody>
      </p:sp>
      <p:sp>
        <p:nvSpPr>
          <p:cNvPr id="9225" name="Text Box 54"/>
          <p:cNvSpPr txBox="1">
            <a:spLocks noChangeArrowheads="1"/>
          </p:cNvSpPr>
          <p:nvPr/>
        </p:nvSpPr>
        <p:spPr bwMode="auto">
          <a:xfrm>
            <a:off x="2373313" y="2052638"/>
            <a:ext cx="619125" cy="239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95000"/>
              </a:lnSpc>
            </a:pPr>
            <a:r>
              <a:rPr lang="en-US" altLang="en-US" sz="1800" b="1"/>
              <a:t>RuBP</a:t>
            </a:r>
          </a:p>
        </p:txBody>
      </p:sp>
      <p:sp>
        <p:nvSpPr>
          <p:cNvPr id="9226" name="Text Box 55"/>
          <p:cNvSpPr txBox="1">
            <a:spLocks noChangeArrowheads="1"/>
          </p:cNvSpPr>
          <p:nvPr/>
        </p:nvSpPr>
        <p:spPr bwMode="auto">
          <a:xfrm>
            <a:off x="4589463" y="2025650"/>
            <a:ext cx="1970087" cy="22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95000"/>
              </a:lnSpc>
            </a:pPr>
            <a:r>
              <a:rPr lang="en-US" altLang="en-US" sz="1600" b="1"/>
              <a:t>3-Phosphoglycerate</a:t>
            </a:r>
          </a:p>
        </p:txBody>
      </p:sp>
      <p:sp>
        <p:nvSpPr>
          <p:cNvPr id="9227" name="Text Box 61"/>
          <p:cNvSpPr txBox="1">
            <a:spLocks noChangeArrowheads="1"/>
          </p:cNvSpPr>
          <p:nvPr/>
        </p:nvSpPr>
        <p:spPr bwMode="auto">
          <a:xfrm>
            <a:off x="5268913" y="1866900"/>
            <a:ext cx="106362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altLang="en-US" sz="1200" b="1"/>
              <a:t>6</a:t>
            </a:r>
          </a:p>
        </p:txBody>
      </p:sp>
      <p:sp>
        <p:nvSpPr>
          <p:cNvPr id="9228" name="Text Box 63"/>
          <p:cNvSpPr txBox="1">
            <a:spLocks noChangeArrowheads="1"/>
          </p:cNvSpPr>
          <p:nvPr/>
        </p:nvSpPr>
        <p:spPr bwMode="auto">
          <a:xfrm>
            <a:off x="4471988" y="1346200"/>
            <a:ext cx="106362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altLang="en-US" sz="1200" b="1"/>
              <a:t>3</a:t>
            </a:r>
          </a:p>
        </p:txBody>
      </p:sp>
      <p:sp>
        <p:nvSpPr>
          <p:cNvPr id="9229" name="Text Box 76"/>
          <p:cNvSpPr txBox="1">
            <a:spLocks noChangeArrowheads="1"/>
          </p:cNvSpPr>
          <p:nvPr/>
        </p:nvSpPr>
        <p:spPr bwMode="auto">
          <a:xfrm>
            <a:off x="1911350" y="1855788"/>
            <a:ext cx="106363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altLang="en-US" sz="1200" b="1"/>
              <a:t>3</a:t>
            </a:r>
          </a:p>
        </p:txBody>
      </p:sp>
      <p:sp>
        <p:nvSpPr>
          <p:cNvPr id="9230" name="Text Box 83"/>
          <p:cNvSpPr txBox="1">
            <a:spLocks noChangeArrowheads="1"/>
          </p:cNvSpPr>
          <p:nvPr/>
        </p:nvSpPr>
        <p:spPr bwMode="auto">
          <a:xfrm>
            <a:off x="6202363" y="1878013"/>
            <a:ext cx="106362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altLang="en-US" sz="1100" b="1"/>
              <a:t>P</a:t>
            </a:r>
          </a:p>
        </p:txBody>
      </p:sp>
      <p:sp>
        <p:nvSpPr>
          <p:cNvPr id="9231" name="Text Box 86"/>
          <p:cNvSpPr txBox="1">
            <a:spLocks noChangeArrowheads="1"/>
          </p:cNvSpPr>
          <p:nvPr/>
        </p:nvSpPr>
        <p:spPr bwMode="auto">
          <a:xfrm>
            <a:off x="4646613" y="1355725"/>
            <a:ext cx="106362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altLang="en-US" sz="1100" b="1"/>
              <a:t>P</a:t>
            </a:r>
          </a:p>
        </p:txBody>
      </p:sp>
      <p:sp>
        <p:nvSpPr>
          <p:cNvPr id="9232" name="Text Box 89"/>
          <p:cNvSpPr txBox="1">
            <a:spLocks noChangeArrowheads="1"/>
          </p:cNvSpPr>
          <p:nvPr/>
        </p:nvSpPr>
        <p:spPr bwMode="auto">
          <a:xfrm>
            <a:off x="2057400" y="1863725"/>
            <a:ext cx="106363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altLang="en-US" sz="1100" b="1"/>
              <a:t>P</a:t>
            </a:r>
          </a:p>
        </p:txBody>
      </p:sp>
      <p:sp>
        <p:nvSpPr>
          <p:cNvPr id="9233" name="Text Box 90"/>
          <p:cNvSpPr txBox="1">
            <a:spLocks noChangeArrowheads="1"/>
          </p:cNvSpPr>
          <p:nvPr/>
        </p:nvSpPr>
        <p:spPr bwMode="auto">
          <a:xfrm>
            <a:off x="3606800" y="1863725"/>
            <a:ext cx="106363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altLang="en-US" sz="1100" b="1"/>
              <a:t>P</a:t>
            </a:r>
          </a:p>
        </p:txBody>
      </p:sp>
      <p:sp>
        <p:nvSpPr>
          <p:cNvPr id="9234" name="Text Box 92"/>
          <p:cNvSpPr txBox="1">
            <a:spLocks noChangeArrowheads="1"/>
          </p:cNvSpPr>
          <p:nvPr/>
        </p:nvSpPr>
        <p:spPr bwMode="auto">
          <a:xfrm>
            <a:off x="6164263" y="1355725"/>
            <a:ext cx="106362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altLang="en-US" sz="1100" b="1"/>
              <a:t>P</a:t>
            </a:r>
          </a:p>
        </p:txBody>
      </p:sp>
      <p:cxnSp>
        <p:nvCxnSpPr>
          <p:cNvPr id="3" name="Straight Arrow Connector 2"/>
          <p:cNvCxnSpPr/>
          <p:nvPr/>
        </p:nvCxnSpPr>
        <p:spPr>
          <a:xfrm flipH="1">
            <a:off x="5480447" y="171450"/>
            <a:ext cx="828278" cy="113506"/>
          </a:xfrm>
          <a:prstGeom prst="straightConnector1">
            <a:avLst/>
          </a:prstGeom>
          <a:ln w="571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1380926" y="1155502"/>
            <a:ext cx="530424" cy="554434"/>
          </a:xfrm>
          <a:prstGeom prst="straightConnector1">
            <a:avLst/>
          </a:prstGeom>
          <a:ln w="571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2220664" y="509588"/>
            <a:ext cx="924422" cy="323850"/>
          </a:xfrm>
          <a:prstGeom prst="straightConnector1">
            <a:avLst/>
          </a:prstGeom>
          <a:ln w="571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6270625" y="1155502"/>
            <a:ext cx="1687512" cy="0"/>
          </a:xfrm>
          <a:prstGeom prst="line">
            <a:avLst/>
          </a:prstGeom>
          <a:ln w="762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5" name="Group 24"/>
          <p:cNvGrpSpPr/>
          <p:nvPr/>
        </p:nvGrpSpPr>
        <p:grpSpPr>
          <a:xfrm>
            <a:off x="5894586" y="3101975"/>
            <a:ext cx="3419475" cy="3463925"/>
            <a:chOff x="2438400" y="1346200"/>
            <a:chExt cx="3419475" cy="3463925"/>
          </a:xfrm>
        </p:grpSpPr>
        <p:pic>
          <p:nvPicPr>
            <p:cNvPr id="27" name="Picture 2" descr="http://3.bp.blogspot.com/-yEY5SJKFG4Q/Vd_plrcnamI/AAAAAAAAZWw/kYb7QJrbS1M/s1600/carboxylation.gif"/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7464"/>
            <a:stretch/>
          </p:blipFill>
          <p:spPr bwMode="auto">
            <a:xfrm>
              <a:off x="2438400" y="1346200"/>
              <a:ext cx="3419475" cy="34639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8" name="Rectangle 27"/>
            <p:cNvSpPr/>
            <p:nvPr/>
          </p:nvSpPr>
          <p:spPr>
            <a:xfrm>
              <a:off x="4953000" y="4495800"/>
              <a:ext cx="904875" cy="31432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733323" y="3912335"/>
            <a:ext cx="3415556" cy="2190957"/>
            <a:chOff x="324643" y="2051050"/>
            <a:chExt cx="3656261" cy="2271126"/>
          </a:xfrm>
        </p:grpSpPr>
        <p:pic>
          <p:nvPicPr>
            <p:cNvPr id="1028" name="Picture 4" descr="https://c2.staticflickr.com/2/1240/4725056592_997b77a242.jpg"/>
            <p:cNvPicPr>
              <a:picLocks noChangeAspect="1" noChangeArrowheads="1"/>
            </p:cNvPicPr>
            <p:nvPr/>
          </p:nvPicPr>
          <p:blipFill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3850" b="28462"/>
            <a:stretch/>
          </p:blipFill>
          <p:spPr bwMode="auto">
            <a:xfrm>
              <a:off x="324643" y="2051050"/>
              <a:ext cx="3571875" cy="22711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" name="TextBox 1"/>
            <p:cNvSpPr txBox="1"/>
            <p:nvPr/>
          </p:nvSpPr>
          <p:spPr>
            <a:xfrm>
              <a:off x="803771" y="2131219"/>
              <a:ext cx="1113031" cy="7337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dirty="0"/>
                <a:t>R u</a:t>
              </a: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2820341" y="3580612"/>
              <a:ext cx="1160563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dirty="0"/>
                <a:t>BP?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0371480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60" descr="08_17CalvinCycle_2-U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60"/>
          <a:stretch>
            <a:fillRect/>
          </a:stretch>
        </p:blipFill>
        <p:spPr bwMode="auto">
          <a:xfrm>
            <a:off x="614363" y="136525"/>
            <a:ext cx="7913687" cy="6423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3" name="Rectangle 3"/>
          <p:cNvSpPr>
            <a:spLocks noGrp="1" noChangeArrowheads="1"/>
          </p:cNvSpPr>
          <p:nvPr>
            <p:ph type="ctrTitle" idx="4294967295"/>
          </p:nvPr>
        </p:nvSpPr>
        <p:spPr bwMode="auto">
          <a:xfrm>
            <a:off x="152400" y="0"/>
            <a:ext cx="19812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l" eaLnBrk="1" hangingPunct="1"/>
            <a:r>
              <a:rPr lang="en-US" altLang="en-US" sz="1200">
                <a:latin typeface="Arial" charset="0"/>
              </a:rPr>
              <a:t>Figure 8.17-2</a:t>
            </a:r>
          </a:p>
        </p:txBody>
      </p:sp>
      <p:sp>
        <p:nvSpPr>
          <p:cNvPr id="10244" name="Text Box 31"/>
          <p:cNvSpPr txBox="1">
            <a:spLocks noChangeArrowheads="1"/>
          </p:cNvSpPr>
          <p:nvPr/>
        </p:nvSpPr>
        <p:spPr bwMode="auto">
          <a:xfrm>
            <a:off x="6832600" y="4037013"/>
            <a:ext cx="366713" cy="22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altLang="en-US" sz="1100" b="1"/>
              <a:t>6  P </a:t>
            </a:r>
            <a:r>
              <a:rPr lang="en-US" altLang="en-US" sz="1100" b="1" baseline="-25000">
                <a:latin typeface="Times New Roman" pitchFamily="84" charset="0"/>
              </a:rPr>
              <a:t>i</a:t>
            </a:r>
            <a:endParaRPr lang="en-US" altLang="en-US" sz="1100" b="1"/>
          </a:p>
        </p:txBody>
      </p:sp>
      <p:sp>
        <p:nvSpPr>
          <p:cNvPr id="10245" name="Text Box 20"/>
          <p:cNvSpPr txBox="1">
            <a:spLocks noChangeArrowheads="1"/>
          </p:cNvSpPr>
          <p:nvPr/>
        </p:nvSpPr>
        <p:spPr bwMode="auto">
          <a:xfrm>
            <a:off x="7378700" y="3503613"/>
            <a:ext cx="568325" cy="163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altLang="en-US" sz="1200" b="1"/>
              <a:t>NADPH</a:t>
            </a:r>
          </a:p>
        </p:txBody>
      </p:sp>
      <p:sp>
        <p:nvSpPr>
          <p:cNvPr id="10246" name="Text Box 21"/>
          <p:cNvSpPr txBox="1">
            <a:spLocks noChangeArrowheads="1"/>
          </p:cNvSpPr>
          <p:nvPr/>
        </p:nvSpPr>
        <p:spPr bwMode="auto">
          <a:xfrm>
            <a:off x="3308350" y="171450"/>
            <a:ext cx="781050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95000"/>
              </a:lnSpc>
            </a:pPr>
            <a:r>
              <a:rPr lang="en-US" altLang="en-US" sz="1800" b="1"/>
              <a:t>Input 3</a:t>
            </a:r>
          </a:p>
        </p:txBody>
      </p:sp>
      <p:sp>
        <p:nvSpPr>
          <p:cNvPr id="10247" name="Text Box 22"/>
          <p:cNvSpPr txBox="1">
            <a:spLocks noChangeArrowheads="1"/>
          </p:cNvSpPr>
          <p:nvPr/>
        </p:nvSpPr>
        <p:spPr bwMode="auto">
          <a:xfrm>
            <a:off x="7512050" y="2130425"/>
            <a:ext cx="319088" cy="165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altLang="en-US" sz="1200" b="1"/>
              <a:t>ATP</a:t>
            </a:r>
          </a:p>
        </p:txBody>
      </p:sp>
      <p:sp>
        <p:nvSpPr>
          <p:cNvPr id="10248" name="Text Box 23"/>
          <p:cNvSpPr txBox="1">
            <a:spLocks noChangeArrowheads="1"/>
          </p:cNvSpPr>
          <p:nvPr/>
        </p:nvSpPr>
        <p:spPr bwMode="auto">
          <a:xfrm>
            <a:off x="4005263" y="2776538"/>
            <a:ext cx="739775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lnSpc>
                <a:spcPct val="95000"/>
              </a:lnSpc>
            </a:pPr>
            <a:r>
              <a:rPr lang="en-US" altLang="en-US" sz="1800" b="1"/>
              <a:t>Calvin</a:t>
            </a:r>
          </a:p>
          <a:p>
            <a:pPr algn="ctr">
              <a:lnSpc>
                <a:spcPct val="95000"/>
              </a:lnSpc>
            </a:pPr>
            <a:r>
              <a:rPr lang="en-US" altLang="en-US" sz="1800" b="1"/>
              <a:t>Cycle</a:t>
            </a:r>
          </a:p>
        </p:txBody>
      </p:sp>
      <p:sp>
        <p:nvSpPr>
          <p:cNvPr id="10249" name="Text Box 24"/>
          <p:cNvSpPr txBox="1">
            <a:spLocks noChangeArrowheads="1"/>
          </p:cNvSpPr>
          <p:nvPr/>
        </p:nvSpPr>
        <p:spPr bwMode="auto">
          <a:xfrm>
            <a:off x="4383088" y="163513"/>
            <a:ext cx="985837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95000"/>
              </a:lnSpc>
            </a:pPr>
            <a:r>
              <a:rPr lang="en-US" altLang="en-US" sz="1800" b="1"/>
              <a:t>as 3 CO</a:t>
            </a:r>
            <a:r>
              <a:rPr lang="en-US" altLang="en-US" sz="1800" b="1" baseline="-25000"/>
              <a:t>2</a:t>
            </a:r>
            <a:endParaRPr lang="en-US" altLang="en-US" sz="1800" b="1"/>
          </a:p>
        </p:txBody>
      </p:sp>
      <p:sp>
        <p:nvSpPr>
          <p:cNvPr id="10250" name="Text Box 25"/>
          <p:cNvSpPr txBox="1">
            <a:spLocks noChangeArrowheads="1"/>
          </p:cNvSpPr>
          <p:nvPr/>
        </p:nvSpPr>
        <p:spPr bwMode="auto">
          <a:xfrm>
            <a:off x="3398838" y="823913"/>
            <a:ext cx="958850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95000"/>
              </a:lnSpc>
            </a:pPr>
            <a:r>
              <a:rPr lang="en-US" altLang="en-US" sz="1800" b="1"/>
              <a:t>Rubisco</a:t>
            </a:r>
          </a:p>
        </p:txBody>
      </p:sp>
      <p:sp>
        <p:nvSpPr>
          <p:cNvPr id="10251" name="Text Box 26"/>
          <p:cNvSpPr txBox="1">
            <a:spLocks noChangeArrowheads="1"/>
          </p:cNvSpPr>
          <p:nvPr/>
        </p:nvSpPr>
        <p:spPr bwMode="auto">
          <a:xfrm>
            <a:off x="5732463" y="736600"/>
            <a:ext cx="2740025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95000"/>
              </a:lnSpc>
            </a:pPr>
            <a:r>
              <a:rPr lang="en-US" altLang="en-US" sz="1800" b="1"/>
              <a:t>Phase 1: Carbon fixation</a:t>
            </a:r>
          </a:p>
        </p:txBody>
      </p:sp>
      <p:sp>
        <p:nvSpPr>
          <p:cNvPr id="10252" name="Text Box 27"/>
          <p:cNvSpPr txBox="1">
            <a:spLocks noChangeArrowheads="1"/>
          </p:cNvSpPr>
          <p:nvPr/>
        </p:nvSpPr>
        <p:spPr bwMode="auto">
          <a:xfrm>
            <a:off x="6681788" y="4602163"/>
            <a:ext cx="1147762" cy="50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en-US" sz="1800" b="1"/>
              <a:t>Phase 2: </a:t>
            </a:r>
          </a:p>
          <a:p>
            <a:pPr>
              <a:lnSpc>
                <a:spcPct val="90000"/>
              </a:lnSpc>
            </a:pPr>
            <a:r>
              <a:rPr lang="en-US" altLang="en-US" sz="1800" b="1"/>
              <a:t>Reduction</a:t>
            </a:r>
          </a:p>
        </p:txBody>
      </p:sp>
      <p:sp>
        <p:nvSpPr>
          <p:cNvPr id="10253" name="Text Box 29"/>
          <p:cNvSpPr txBox="1">
            <a:spLocks noChangeArrowheads="1"/>
          </p:cNvSpPr>
          <p:nvPr/>
        </p:nvSpPr>
        <p:spPr bwMode="auto">
          <a:xfrm>
            <a:off x="4025900" y="6021388"/>
            <a:ext cx="763588" cy="500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lnSpc>
                <a:spcPct val="95000"/>
              </a:lnSpc>
            </a:pPr>
            <a:r>
              <a:rPr lang="en-US" altLang="en-US" sz="1800" b="1"/>
              <a:t>G3P</a:t>
            </a:r>
          </a:p>
          <a:p>
            <a:pPr algn="ctr">
              <a:lnSpc>
                <a:spcPct val="95000"/>
              </a:lnSpc>
            </a:pPr>
            <a:r>
              <a:rPr lang="en-US" altLang="en-US" sz="1800" b="1"/>
              <a:t>Output</a:t>
            </a:r>
          </a:p>
        </p:txBody>
      </p:sp>
      <p:sp>
        <p:nvSpPr>
          <p:cNvPr id="10254" name="Text Box 30"/>
          <p:cNvSpPr txBox="1">
            <a:spLocks noChangeArrowheads="1"/>
          </p:cNvSpPr>
          <p:nvPr/>
        </p:nvSpPr>
        <p:spPr bwMode="auto">
          <a:xfrm>
            <a:off x="5530850" y="5722938"/>
            <a:ext cx="1479550" cy="698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en-US" sz="1800" b="1"/>
              <a:t>Glucose and </a:t>
            </a:r>
          </a:p>
          <a:p>
            <a:pPr>
              <a:lnSpc>
                <a:spcPct val="90000"/>
              </a:lnSpc>
            </a:pPr>
            <a:r>
              <a:rPr lang="en-US" altLang="en-US" sz="1800" b="1"/>
              <a:t>other organic</a:t>
            </a:r>
          </a:p>
          <a:p>
            <a:pPr>
              <a:lnSpc>
                <a:spcPct val="90000"/>
              </a:lnSpc>
            </a:pPr>
            <a:r>
              <a:rPr lang="en-US" altLang="en-US" sz="1800" b="1"/>
              <a:t>compounds</a:t>
            </a:r>
          </a:p>
        </p:txBody>
      </p:sp>
      <p:sp>
        <p:nvSpPr>
          <p:cNvPr id="10255" name="Text Box 31"/>
          <p:cNvSpPr txBox="1">
            <a:spLocks noChangeArrowheads="1"/>
          </p:cNvSpPr>
          <p:nvPr/>
        </p:nvSpPr>
        <p:spPr bwMode="auto">
          <a:xfrm>
            <a:off x="5197475" y="4627563"/>
            <a:ext cx="458788" cy="239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95000"/>
              </a:lnSpc>
            </a:pPr>
            <a:r>
              <a:rPr lang="en-US" altLang="en-US" sz="1800" b="1"/>
              <a:t>G3P</a:t>
            </a:r>
          </a:p>
        </p:txBody>
      </p:sp>
      <p:sp>
        <p:nvSpPr>
          <p:cNvPr id="10256" name="Text Box 32"/>
          <p:cNvSpPr txBox="1">
            <a:spLocks noChangeArrowheads="1"/>
          </p:cNvSpPr>
          <p:nvPr/>
        </p:nvSpPr>
        <p:spPr bwMode="auto">
          <a:xfrm>
            <a:off x="2373313" y="2052638"/>
            <a:ext cx="619125" cy="239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95000"/>
              </a:lnSpc>
            </a:pPr>
            <a:r>
              <a:rPr lang="en-US" altLang="en-US" sz="1800" b="1"/>
              <a:t>RuBP</a:t>
            </a:r>
          </a:p>
        </p:txBody>
      </p:sp>
      <p:sp>
        <p:nvSpPr>
          <p:cNvPr id="10257" name="Text Box 33"/>
          <p:cNvSpPr txBox="1">
            <a:spLocks noChangeArrowheads="1"/>
          </p:cNvSpPr>
          <p:nvPr/>
        </p:nvSpPr>
        <p:spPr bwMode="auto">
          <a:xfrm>
            <a:off x="4589463" y="2025650"/>
            <a:ext cx="1970087" cy="22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95000"/>
              </a:lnSpc>
            </a:pPr>
            <a:r>
              <a:rPr lang="en-US" altLang="en-US" sz="1600" b="1"/>
              <a:t>3-Phosphoglycerate</a:t>
            </a:r>
          </a:p>
        </p:txBody>
      </p:sp>
      <p:sp>
        <p:nvSpPr>
          <p:cNvPr id="10258" name="Text Box 34"/>
          <p:cNvSpPr txBox="1">
            <a:spLocks noChangeArrowheads="1"/>
          </p:cNvSpPr>
          <p:nvPr/>
        </p:nvSpPr>
        <p:spPr bwMode="auto">
          <a:xfrm>
            <a:off x="4938713" y="3236913"/>
            <a:ext cx="2444750" cy="22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95000"/>
              </a:lnSpc>
            </a:pPr>
            <a:r>
              <a:rPr lang="en-US" altLang="en-US" sz="1600" b="1"/>
              <a:t>1,3-Bisphosphoglycerate</a:t>
            </a:r>
          </a:p>
        </p:txBody>
      </p:sp>
      <p:sp>
        <p:nvSpPr>
          <p:cNvPr id="10259" name="Text Box 35"/>
          <p:cNvSpPr txBox="1">
            <a:spLocks noChangeArrowheads="1"/>
          </p:cNvSpPr>
          <p:nvPr/>
        </p:nvSpPr>
        <p:spPr bwMode="auto">
          <a:xfrm>
            <a:off x="6986588" y="2439988"/>
            <a:ext cx="446087" cy="160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altLang="en-US" sz="1200" b="1"/>
              <a:t>6 ADP</a:t>
            </a:r>
          </a:p>
        </p:txBody>
      </p:sp>
      <p:sp>
        <p:nvSpPr>
          <p:cNvPr id="10260" name="Text Box 36"/>
          <p:cNvSpPr txBox="1">
            <a:spLocks noChangeArrowheads="1"/>
          </p:cNvSpPr>
          <p:nvPr/>
        </p:nvSpPr>
        <p:spPr bwMode="auto">
          <a:xfrm>
            <a:off x="7224713" y="2125663"/>
            <a:ext cx="106362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altLang="en-US" sz="1200" b="1"/>
              <a:t>6</a:t>
            </a:r>
          </a:p>
        </p:txBody>
      </p:sp>
      <p:sp>
        <p:nvSpPr>
          <p:cNvPr id="10261" name="Text Box 37"/>
          <p:cNvSpPr txBox="1">
            <a:spLocks noChangeArrowheads="1"/>
          </p:cNvSpPr>
          <p:nvPr/>
        </p:nvSpPr>
        <p:spPr bwMode="auto">
          <a:xfrm>
            <a:off x="7207250" y="3494088"/>
            <a:ext cx="106363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altLang="en-US" sz="1200" b="1"/>
              <a:t>6</a:t>
            </a:r>
          </a:p>
        </p:txBody>
      </p:sp>
      <p:sp>
        <p:nvSpPr>
          <p:cNvPr id="10262" name="Text Box 38"/>
          <p:cNvSpPr txBox="1">
            <a:spLocks noChangeArrowheads="1"/>
          </p:cNvSpPr>
          <p:nvPr/>
        </p:nvSpPr>
        <p:spPr bwMode="auto">
          <a:xfrm>
            <a:off x="5532438" y="3078163"/>
            <a:ext cx="106362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altLang="en-US" sz="1200" b="1"/>
              <a:t>6</a:t>
            </a:r>
          </a:p>
        </p:txBody>
      </p:sp>
      <p:sp>
        <p:nvSpPr>
          <p:cNvPr id="10263" name="Text Box 39"/>
          <p:cNvSpPr txBox="1">
            <a:spLocks noChangeArrowheads="1"/>
          </p:cNvSpPr>
          <p:nvPr/>
        </p:nvSpPr>
        <p:spPr bwMode="auto">
          <a:xfrm>
            <a:off x="5268913" y="1866900"/>
            <a:ext cx="106362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altLang="en-US" sz="1200" b="1"/>
              <a:t>6</a:t>
            </a:r>
          </a:p>
        </p:txBody>
      </p:sp>
      <p:sp>
        <p:nvSpPr>
          <p:cNvPr id="10264" name="Text Box 41"/>
          <p:cNvSpPr txBox="1">
            <a:spLocks noChangeArrowheads="1"/>
          </p:cNvSpPr>
          <p:nvPr/>
        </p:nvSpPr>
        <p:spPr bwMode="auto">
          <a:xfrm>
            <a:off x="4471988" y="1346200"/>
            <a:ext cx="106362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altLang="en-US" sz="1200" b="1"/>
              <a:t>3</a:t>
            </a:r>
          </a:p>
        </p:txBody>
      </p:sp>
      <p:sp>
        <p:nvSpPr>
          <p:cNvPr id="10265" name="Text Box 45"/>
          <p:cNvSpPr txBox="1">
            <a:spLocks noChangeArrowheads="1"/>
          </p:cNvSpPr>
          <p:nvPr/>
        </p:nvSpPr>
        <p:spPr bwMode="auto">
          <a:xfrm>
            <a:off x="6934200" y="3821113"/>
            <a:ext cx="646113" cy="160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altLang="en-US" sz="1200" b="1"/>
              <a:t>6 NADP</a:t>
            </a:r>
            <a:r>
              <a:rPr lang="en-US" altLang="en-US" sz="1200" b="1" baseline="40000">
                <a:sym typeface="Symbol" pitchFamily="84" charset="2"/>
              </a:rPr>
              <a:t></a:t>
            </a:r>
            <a:endParaRPr lang="en-US" altLang="en-US" sz="1200" b="1" baseline="-11000"/>
          </a:p>
        </p:txBody>
      </p:sp>
      <p:sp>
        <p:nvSpPr>
          <p:cNvPr id="10266" name="Text Box 46"/>
          <p:cNvSpPr txBox="1">
            <a:spLocks noChangeArrowheads="1"/>
          </p:cNvSpPr>
          <p:nvPr/>
        </p:nvSpPr>
        <p:spPr bwMode="auto">
          <a:xfrm>
            <a:off x="4878388" y="4437063"/>
            <a:ext cx="106362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altLang="en-US" sz="1200" b="1"/>
              <a:t>6</a:t>
            </a:r>
          </a:p>
        </p:txBody>
      </p:sp>
      <p:sp>
        <p:nvSpPr>
          <p:cNvPr id="10267" name="Text Box 54"/>
          <p:cNvSpPr txBox="1">
            <a:spLocks noChangeArrowheads="1"/>
          </p:cNvSpPr>
          <p:nvPr/>
        </p:nvSpPr>
        <p:spPr bwMode="auto">
          <a:xfrm>
            <a:off x="1911350" y="1855788"/>
            <a:ext cx="106363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altLang="en-US" sz="1200" b="1"/>
              <a:t>3</a:t>
            </a:r>
          </a:p>
        </p:txBody>
      </p:sp>
      <p:sp>
        <p:nvSpPr>
          <p:cNvPr id="10268" name="Text Box 57"/>
          <p:cNvSpPr txBox="1">
            <a:spLocks noChangeArrowheads="1"/>
          </p:cNvSpPr>
          <p:nvPr/>
        </p:nvSpPr>
        <p:spPr bwMode="auto">
          <a:xfrm>
            <a:off x="3876675" y="5840413"/>
            <a:ext cx="106363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altLang="en-US" sz="1200" b="1"/>
              <a:t>1</a:t>
            </a:r>
          </a:p>
        </p:txBody>
      </p:sp>
      <p:sp>
        <p:nvSpPr>
          <p:cNvPr id="10269" name="Text Box 61"/>
          <p:cNvSpPr txBox="1">
            <a:spLocks noChangeArrowheads="1"/>
          </p:cNvSpPr>
          <p:nvPr/>
        </p:nvSpPr>
        <p:spPr bwMode="auto">
          <a:xfrm>
            <a:off x="6202363" y="1878013"/>
            <a:ext cx="106362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altLang="en-US" sz="1100" b="1"/>
              <a:t>P</a:t>
            </a:r>
          </a:p>
        </p:txBody>
      </p:sp>
      <p:sp>
        <p:nvSpPr>
          <p:cNvPr id="10270" name="Text Box 62"/>
          <p:cNvSpPr txBox="1">
            <a:spLocks noChangeArrowheads="1"/>
          </p:cNvSpPr>
          <p:nvPr/>
        </p:nvSpPr>
        <p:spPr bwMode="auto">
          <a:xfrm>
            <a:off x="5708650" y="3087688"/>
            <a:ext cx="106363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altLang="en-US" sz="1100" b="1"/>
              <a:t>P</a:t>
            </a:r>
          </a:p>
        </p:txBody>
      </p:sp>
      <p:sp>
        <p:nvSpPr>
          <p:cNvPr id="10271" name="Text Box 63"/>
          <p:cNvSpPr txBox="1">
            <a:spLocks noChangeArrowheads="1"/>
          </p:cNvSpPr>
          <p:nvPr/>
        </p:nvSpPr>
        <p:spPr bwMode="auto">
          <a:xfrm>
            <a:off x="6708775" y="3089275"/>
            <a:ext cx="106363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altLang="en-US" sz="1100" b="1"/>
              <a:t>P</a:t>
            </a:r>
          </a:p>
        </p:txBody>
      </p:sp>
      <p:sp>
        <p:nvSpPr>
          <p:cNvPr id="10272" name="Text Box 64"/>
          <p:cNvSpPr txBox="1">
            <a:spLocks noChangeArrowheads="1"/>
          </p:cNvSpPr>
          <p:nvPr/>
        </p:nvSpPr>
        <p:spPr bwMode="auto">
          <a:xfrm>
            <a:off x="4646613" y="1355725"/>
            <a:ext cx="106362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altLang="en-US" sz="1100" b="1"/>
              <a:t>P</a:t>
            </a:r>
          </a:p>
        </p:txBody>
      </p:sp>
      <p:sp>
        <p:nvSpPr>
          <p:cNvPr id="10273" name="Text Box 65"/>
          <p:cNvSpPr txBox="1">
            <a:spLocks noChangeArrowheads="1"/>
          </p:cNvSpPr>
          <p:nvPr/>
        </p:nvSpPr>
        <p:spPr bwMode="auto">
          <a:xfrm>
            <a:off x="5818188" y="4441825"/>
            <a:ext cx="106362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altLang="en-US" sz="1100" b="1"/>
              <a:t>P</a:t>
            </a:r>
          </a:p>
        </p:txBody>
      </p:sp>
      <p:sp>
        <p:nvSpPr>
          <p:cNvPr id="10274" name="Text Box 67"/>
          <p:cNvSpPr txBox="1">
            <a:spLocks noChangeArrowheads="1"/>
          </p:cNvSpPr>
          <p:nvPr/>
        </p:nvSpPr>
        <p:spPr bwMode="auto">
          <a:xfrm>
            <a:off x="2057400" y="1863725"/>
            <a:ext cx="106363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altLang="en-US" sz="1100" b="1"/>
              <a:t>P</a:t>
            </a:r>
          </a:p>
        </p:txBody>
      </p:sp>
      <p:sp>
        <p:nvSpPr>
          <p:cNvPr id="10275" name="Text Box 68"/>
          <p:cNvSpPr txBox="1">
            <a:spLocks noChangeArrowheads="1"/>
          </p:cNvSpPr>
          <p:nvPr/>
        </p:nvSpPr>
        <p:spPr bwMode="auto">
          <a:xfrm>
            <a:off x="3606800" y="1863725"/>
            <a:ext cx="106363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altLang="en-US" sz="1100" b="1"/>
              <a:t>P</a:t>
            </a:r>
          </a:p>
        </p:txBody>
      </p:sp>
      <p:sp>
        <p:nvSpPr>
          <p:cNvPr id="10276" name="Text Box 69"/>
          <p:cNvSpPr txBox="1">
            <a:spLocks noChangeArrowheads="1"/>
          </p:cNvSpPr>
          <p:nvPr/>
        </p:nvSpPr>
        <p:spPr bwMode="auto">
          <a:xfrm>
            <a:off x="4814888" y="5851525"/>
            <a:ext cx="106362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altLang="en-US" sz="1100" b="1"/>
              <a:t>P</a:t>
            </a:r>
          </a:p>
        </p:txBody>
      </p:sp>
      <p:sp>
        <p:nvSpPr>
          <p:cNvPr id="10277" name="Text Box 70"/>
          <p:cNvSpPr txBox="1">
            <a:spLocks noChangeArrowheads="1"/>
          </p:cNvSpPr>
          <p:nvPr/>
        </p:nvSpPr>
        <p:spPr bwMode="auto">
          <a:xfrm>
            <a:off x="6164263" y="1355725"/>
            <a:ext cx="106362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altLang="en-US" sz="1100" b="1"/>
              <a:t>P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6441479" y="1124892"/>
            <a:ext cx="2460229" cy="839639"/>
            <a:chOff x="6441479" y="1124892"/>
            <a:chExt cx="2460229" cy="839639"/>
          </a:xfrm>
        </p:grpSpPr>
        <p:sp>
          <p:nvSpPr>
            <p:cNvPr id="2" name="TextBox 1"/>
            <p:cNvSpPr txBox="1"/>
            <p:nvPr/>
          </p:nvSpPr>
          <p:spPr>
            <a:xfrm>
              <a:off x="6441479" y="1124892"/>
              <a:ext cx="246022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solidFill>
                    <a:srgbClr val="FF0000"/>
                  </a:solidFill>
                </a:rPr>
                <a:t>phosphorylation</a:t>
              </a:r>
            </a:p>
          </p:txBody>
        </p:sp>
        <p:cxnSp>
          <p:nvCxnSpPr>
            <p:cNvPr id="39" name="Straight Arrow Connector 38"/>
            <p:cNvCxnSpPr/>
            <p:nvPr/>
          </p:nvCxnSpPr>
          <p:spPr>
            <a:xfrm>
              <a:off x="6934200" y="1519238"/>
              <a:ext cx="558255" cy="445293"/>
            </a:xfrm>
            <a:prstGeom prst="straightConnector1">
              <a:avLst/>
            </a:prstGeom>
            <a:ln w="57150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4" name="Group 43"/>
          <p:cNvGrpSpPr/>
          <p:nvPr/>
        </p:nvGrpSpPr>
        <p:grpSpPr>
          <a:xfrm>
            <a:off x="6832600" y="2633662"/>
            <a:ext cx="2460229" cy="839639"/>
            <a:chOff x="6441479" y="1124892"/>
            <a:chExt cx="2460229" cy="839639"/>
          </a:xfrm>
        </p:grpSpPr>
        <p:sp>
          <p:nvSpPr>
            <p:cNvPr id="45" name="TextBox 44"/>
            <p:cNvSpPr txBox="1"/>
            <p:nvPr/>
          </p:nvSpPr>
          <p:spPr>
            <a:xfrm>
              <a:off x="6441479" y="1124892"/>
              <a:ext cx="246022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solidFill>
                    <a:srgbClr val="FF0000"/>
                  </a:solidFill>
                </a:rPr>
                <a:t>reduction</a:t>
              </a:r>
            </a:p>
          </p:txBody>
        </p:sp>
        <p:cxnSp>
          <p:nvCxnSpPr>
            <p:cNvPr id="46" name="Straight Arrow Connector 45"/>
            <p:cNvCxnSpPr/>
            <p:nvPr/>
          </p:nvCxnSpPr>
          <p:spPr>
            <a:xfrm>
              <a:off x="6934200" y="1519238"/>
              <a:ext cx="558255" cy="445293"/>
            </a:xfrm>
            <a:prstGeom prst="straightConnector1">
              <a:avLst/>
            </a:prstGeom>
            <a:ln w="57150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Group 9"/>
          <p:cNvGrpSpPr/>
          <p:nvPr/>
        </p:nvGrpSpPr>
        <p:grpSpPr>
          <a:xfrm>
            <a:off x="4950621" y="4976416"/>
            <a:ext cx="1608929" cy="796727"/>
            <a:chOff x="4950621" y="4976416"/>
            <a:chExt cx="1608929" cy="796727"/>
          </a:xfrm>
        </p:grpSpPr>
        <p:cxnSp>
          <p:nvCxnSpPr>
            <p:cNvPr id="47" name="Straight Arrow Connector 46"/>
            <p:cNvCxnSpPr/>
            <p:nvPr/>
          </p:nvCxnSpPr>
          <p:spPr>
            <a:xfrm flipH="1" flipV="1">
              <a:off x="5638801" y="4976416"/>
              <a:ext cx="920749" cy="433784"/>
            </a:xfrm>
            <a:prstGeom prst="straightConnector1">
              <a:avLst/>
            </a:prstGeom>
            <a:ln w="57150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Arrow Connector 50"/>
            <p:cNvCxnSpPr/>
            <p:nvPr/>
          </p:nvCxnSpPr>
          <p:spPr>
            <a:xfrm flipH="1">
              <a:off x="4950621" y="5410200"/>
              <a:ext cx="1608929" cy="362943"/>
            </a:xfrm>
            <a:prstGeom prst="straightConnector1">
              <a:avLst/>
            </a:prstGeom>
            <a:ln w="57150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4" name="Straight Connector 53"/>
          <p:cNvCxnSpPr/>
          <p:nvPr/>
        </p:nvCxnSpPr>
        <p:spPr>
          <a:xfrm>
            <a:off x="6681788" y="5248871"/>
            <a:ext cx="1147762" cy="0"/>
          </a:xfrm>
          <a:prstGeom prst="line">
            <a:avLst/>
          </a:prstGeom>
          <a:ln w="762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463428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58" descr="08_17CalvinCycle_3-U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15"/>
          <a:stretch>
            <a:fillRect/>
          </a:stretch>
        </p:blipFill>
        <p:spPr bwMode="auto">
          <a:xfrm>
            <a:off x="614363" y="136525"/>
            <a:ext cx="7913687" cy="6432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7" name="Rectangle 3"/>
          <p:cNvSpPr>
            <a:spLocks noGrp="1" noChangeArrowheads="1"/>
          </p:cNvSpPr>
          <p:nvPr>
            <p:ph type="ctrTitle" idx="4294967295"/>
          </p:nvPr>
        </p:nvSpPr>
        <p:spPr bwMode="auto">
          <a:xfrm>
            <a:off x="152400" y="0"/>
            <a:ext cx="19812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l" eaLnBrk="1" hangingPunct="1"/>
            <a:r>
              <a:rPr lang="en-US" altLang="en-US" sz="1200">
                <a:latin typeface="Arial" charset="0"/>
              </a:rPr>
              <a:t>Figure 8.17-3</a:t>
            </a:r>
          </a:p>
        </p:txBody>
      </p:sp>
      <p:sp>
        <p:nvSpPr>
          <p:cNvPr id="11268" name="Text Box 31"/>
          <p:cNvSpPr txBox="1">
            <a:spLocks noChangeArrowheads="1"/>
          </p:cNvSpPr>
          <p:nvPr/>
        </p:nvSpPr>
        <p:spPr bwMode="auto">
          <a:xfrm>
            <a:off x="6832600" y="4037013"/>
            <a:ext cx="366713" cy="22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altLang="en-US" sz="1100" b="1"/>
              <a:t>6  P </a:t>
            </a:r>
            <a:r>
              <a:rPr lang="en-US" altLang="en-US" sz="1100" b="1" baseline="-25000">
                <a:latin typeface="Times New Roman" pitchFamily="84" charset="0"/>
              </a:rPr>
              <a:t>i</a:t>
            </a:r>
            <a:endParaRPr lang="en-US" altLang="en-US" sz="1100" b="1"/>
          </a:p>
        </p:txBody>
      </p:sp>
      <p:sp>
        <p:nvSpPr>
          <p:cNvPr id="11269" name="Text Box 16"/>
          <p:cNvSpPr txBox="1">
            <a:spLocks noChangeArrowheads="1"/>
          </p:cNvSpPr>
          <p:nvPr/>
        </p:nvSpPr>
        <p:spPr bwMode="auto">
          <a:xfrm>
            <a:off x="7378700" y="3503613"/>
            <a:ext cx="568325" cy="163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altLang="en-US" sz="1200" b="1"/>
              <a:t>NADPH</a:t>
            </a:r>
          </a:p>
        </p:txBody>
      </p:sp>
      <p:sp>
        <p:nvSpPr>
          <p:cNvPr id="11270" name="Text Box 17"/>
          <p:cNvSpPr txBox="1">
            <a:spLocks noChangeArrowheads="1"/>
          </p:cNvSpPr>
          <p:nvPr/>
        </p:nvSpPr>
        <p:spPr bwMode="auto">
          <a:xfrm>
            <a:off x="3308350" y="171450"/>
            <a:ext cx="781050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95000"/>
              </a:lnSpc>
            </a:pPr>
            <a:r>
              <a:rPr lang="en-US" altLang="en-US" sz="1800" b="1"/>
              <a:t>Input 3</a:t>
            </a:r>
          </a:p>
        </p:txBody>
      </p:sp>
      <p:sp>
        <p:nvSpPr>
          <p:cNvPr id="11271" name="Text Box 18"/>
          <p:cNvSpPr txBox="1">
            <a:spLocks noChangeArrowheads="1"/>
          </p:cNvSpPr>
          <p:nvPr/>
        </p:nvSpPr>
        <p:spPr bwMode="auto">
          <a:xfrm>
            <a:off x="7512050" y="2130425"/>
            <a:ext cx="319088" cy="165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altLang="en-US" sz="1200" b="1"/>
              <a:t>ATP</a:t>
            </a:r>
          </a:p>
        </p:txBody>
      </p:sp>
      <p:sp>
        <p:nvSpPr>
          <p:cNvPr id="11272" name="Text Box 19"/>
          <p:cNvSpPr txBox="1">
            <a:spLocks noChangeArrowheads="1"/>
          </p:cNvSpPr>
          <p:nvPr/>
        </p:nvSpPr>
        <p:spPr bwMode="auto">
          <a:xfrm>
            <a:off x="4005263" y="2776538"/>
            <a:ext cx="739775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lnSpc>
                <a:spcPct val="95000"/>
              </a:lnSpc>
            </a:pPr>
            <a:r>
              <a:rPr lang="en-US" altLang="en-US" sz="1800" b="1"/>
              <a:t>Calvin</a:t>
            </a:r>
          </a:p>
          <a:p>
            <a:pPr algn="ctr">
              <a:lnSpc>
                <a:spcPct val="95000"/>
              </a:lnSpc>
            </a:pPr>
            <a:r>
              <a:rPr lang="en-US" altLang="en-US" sz="1800" b="1"/>
              <a:t>Cycle</a:t>
            </a:r>
          </a:p>
        </p:txBody>
      </p:sp>
      <p:sp>
        <p:nvSpPr>
          <p:cNvPr id="11273" name="Text Box 20"/>
          <p:cNvSpPr txBox="1">
            <a:spLocks noChangeArrowheads="1"/>
          </p:cNvSpPr>
          <p:nvPr/>
        </p:nvSpPr>
        <p:spPr bwMode="auto">
          <a:xfrm>
            <a:off x="4383088" y="163513"/>
            <a:ext cx="985837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95000"/>
              </a:lnSpc>
            </a:pPr>
            <a:r>
              <a:rPr lang="en-US" altLang="en-US" sz="1800" b="1"/>
              <a:t>as 3 CO</a:t>
            </a:r>
            <a:r>
              <a:rPr lang="en-US" altLang="en-US" sz="1800" b="1" baseline="-25000"/>
              <a:t>2</a:t>
            </a:r>
            <a:endParaRPr lang="en-US" altLang="en-US" sz="1800" b="1"/>
          </a:p>
        </p:txBody>
      </p:sp>
      <p:sp>
        <p:nvSpPr>
          <p:cNvPr id="11274" name="Text Box 22"/>
          <p:cNvSpPr txBox="1">
            <a:spLocks noChangeArrowheads="1"/>
          </p:cNvSpPr>
          <p:nvPr/>
        </p:nvSpPr>
        <p:spPr bwMode="auto">
          <a:xfrm>
            <a:off x="3398838" y="823913"/>
            <a:ext cx="958850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95000"/>
              </a:lnSpc>
            </a:pPr>
            <a:r>
              <a:rPr lang="en-US" altLang="en-US" sz="1800" b="1"/>
              <a:t>Rubisco</a:t>
            </a:r>
          </a:p>
        </p:txBody>
      </p:sp>
      <p:sp>
        <p:nvSpPr>
          <p:cNvPr id="11275" name="Text Box 23"/>
          <p:cNvSpPr txBox="1">
            <a:spLocks noChangeArrowheads="1"/>
          </p:cNvSpPr>
          <p:nvPr/>
        </p:nvSpPr>
        <p:spPr bwMode="auto">
          <a:xfrm>
            <a:off x="5732463" y="736600"/>
            <a:ext cx="2740025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95000"/>
              </a:lnSpc>
            </a:pPr>
            <a:r>
              <a:rPr lang="en-US" altLang="en-US" sz="1800" b="1"/>
              <a:t>Phase 1: Carbon fixation</a:t>
            </a:r>
          </a:p>
        </p:txBody>
      </p:sp>
      <p:sp>
        <p:nvSpPr>
          <p:cNvPr id="11276" name="Text Box 24"/>
          <p:cNvSpPr txBox="1">
            <a:spLocks noChangeArrowheads="1"/>
          </p:cNvSpPr>
          <p:nvPr/>
        </p:nvSpPr>
        <p:spPr bwMode="auto">
          <a:xfrm>
            <a:off x="6681788" y="4602163"/>
            <a:ext cx="1147762" cy="50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en-US" sz="1800" b="1"/>
              <a:t>Phase 2: </a:t>
            </a:r>
          </a:p>
          <a:p>
            <a:pPr>
              <a:lnSpc>
                <a:spcPct val="90000"/>
              </a:lnSpc>
            </a:pPr>
            <a:r>
              <a:rPr lang="en-US" altLang="en-US" sz="1800" b="1"/>
              <a:t>Reduction</a:t>
            </a:r>
          </a:p>
        </p:txBody>
      </p:sp>
      <p:sp>
        <p:nvSpPr>
          <p:cNvPr id="11277" name="Text Box 25"/>
          <p:cNvSpPr txBox="1">
            <a:spLocks noChangeArrowheads="1"/>
          </p:cNvSpPr>
          <p:nvPr/>
        </p:nvSpPr>
        <p:spPr bwMode="auto">
          <a:xfrm>
            <a:off x="779463" y="3690938"/>
            <a:ext cx="1479550" cy="698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en-US" sz="1800" b="1"/>
              <a:t>Phase 3: </a:t>
            </a:r>
          </a:p>
          <a:p>
            <a:pPr>
              <a:lnSpc>
                <a:spcPct val="90000"/>
              </a:lnSpc>
            </a:pPr>
            <a:r>
              <a:rPr lang="en-US" altLang="en-US" sz="1800" b="1"/>
              <a:t>Regeneration</a:t>
            </a:r>
          </a:p>
          <a:p>
            <a:pPr>
              <a:lnSpc>
                <a:spcPct val="90000"/>
              </a:lnSpc>
            </a:pPr>
            <a:r>
              <a:rPr lang="en-US" altLang="en-US" sz="1800" b="1"/>
              <a:t>of RuBP</a:t>
            </a:r>
          </a:p>
        </p:txBody>
      </p:sp>
      <p:sp>
        <p:nvSpPr>
          <p:cNvPr id="11278" name="Text Box 26"/>
          <p:cNvSpPr txBox="1">
            <a:spLocks noChangeArrowheads="1"/>
          </p:cNvSpPr>
          <p:nvPr/>
        </p:nvSpPr>
        <p:spPr bwMode="auto">
          <a:xfrm>
            <a:off x="4025900" y="6021388"/>
            <a:ext cx="763588" cy="500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lnSpc>
                <a:spcPct val="95000"/>
              </a:lnSpc>
            </a:pPr>
            <a:r>
              <a:rPr lang="en-US" altLang="en-US" sz="1800" b="1"/>
              <a:t>G3P</a:t>
            </a:r>
          </a:p>
          <a:p>
            <a:pPr algn="ctr">
              <a:lnSpc>
                <a:spcPct val="95000"/>
              </a:lnSpc>
            </a:pPr>
            <a:r>
              <a:rPr lang="en-US" altLang="en-US" sz="1800" b="1"/>
              <a:t>Output</a:t>
            </a:r>
          </a:p>
        </p:txBody>
      </p:sp>
      <p:sp>
        <p:nvSpPr>
          <p:cNvPr id="11279" name="Text Box 27"/>
          <p:cNvSpPr txBox="1">
            <a:spLocks noChangeArrowheads="1"/>
          </p:cNvSpPr>
          <p:nvPr/>
        </p:nvSpPr>
        <p:spPr bwMode="auto">
          <a:xfrm>
            <a:off x="5530850" y="5722938"/>
            <a:ext cx="1479550" cy="698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en-US" sz="1800" b="1"/>
              <a:t>Glucose and </a:t>
            </a:r>
          </a:p>
          <a:p>
            <a:pPr>
              <a:lnSpc>
                <a:spcPct val="90000"/>
              </a:lnSpc>
            </a:pPr>
            <a:r>
              <a:rPr lang="en-US" altLang="en-US" sz="1800" b="1"/>
              <a:t>other organic</a:t>
            </a:r>
          </a:p>
          <a:p>
            <a:pPr>
              <a:lnSpc>
                <a:spcPct val="90000"/>
              </a:lnSpc>
            </a:pPr>
            <a:r>
              <a:rPr lang="en-US" altLang="en-US" sz="1800" b="1"/>
              <a:t>compounds</a:t>
            </a:r>
          </a:p>
        </p:txBody>
      </p:sp>
      <p:sp>
        <p:nvSpPr>
          <p:cNvPr id="11280" name="Text Box 28"/>
          <p:cNvSpPr txBox="1">
            <a:spLocks noChangeArrowheads="1"/>
          </p:cNvSpPr>
          <p:nvPr/>
        </p:nvSpPr>
        <p:spPr bwMode="auto">
          <a:xfrm>
            <a:off x="5197475" y="4627563"/>
            <a:ext cx="458788" cy="239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95000"/>
              </a:lnSpc>
            </a:pPr>
            <a:r>
              <a:rPr lang="en-US" altLang="en-US" sz="1800" b="1"/>
              <a:t>G3P</a:t>
            </a:r>
          </a:p>
        </p:txBody>
      </p:sp>
      <p:sp>
        <p:nvSpPr>
          <p:cNvPr id="11281" name="Text Box 29"/>
          <p:cNvSpPr txBox="1">
            <a:spLocks noChangeArrowheads="1"/>
          </p:cNvSpPr>
          <p:nvPr/>
        </p:nvSpPr>
        <p:spPr bwMode="auto">
          <a:xfrm>
            <a:off x="2373313" y="2052638"/>
            <a:ext cx="619125" cy="239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95000"/>
              </a:lnSpc>
            </a:pPr>
            <a:r>
              <a:rPr lang="en-US" altLang="en-US" sz="1800" b="1"/>
              <a:t>RuBP</a:t>
            </a:r>
          </a:p>
        </p:txBody>
      </p:sp>
      <p:sp>
        <p:nvSpPr>
          <p:cNvPr id="11282" name="Text Box 30"/>
          <p:cNvSpPr txBox="1">
            <a:spLocks noChangeArrowheads="1"/>
          </p:cNvSpPr>
          <p:nvPr/>
        </p:nvSpPr>
        <p:spPr bwMode="auto">
          <a:xfrm>
            <a:off x="4589463" y="2025650"/>
            <a:ext cx="1970087" cy="22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95000"/>
              </a:lnSpc>
            </a:pPr>
            <a:r>
              <a:rPr lang="en-US" altLang="en-US" sz="1600" b="1"/>
              <a:t>3-Phosphoglycerate</a:t>
            </a:r>
          </a:p>
        </p:txBody>
      </p:sp>
      <p:sp>
        <p:nvSpPr>
          <p:cNvPr id="11283" name="Text Box 31"/>
          <p:cNvSpPr txBox="1">
            <a:spLocks noChangeArrowheads="1"/>
          </p:cNvSpPr>
          <p:nvPr/>
        </p:nvSpPr>
        <p:spPr bwMode="auto">
          <a:xfrm>
            <a:off x="4938713" y="3236913"/>
            <a:ext cx="2444750" cy="22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95000"/>
              </a:lnSpc>
            </a:pPr>
            <a:r>
              <a:rPr lang="en-US" altLang="en-US" sz="1600" b="1"/>
              <a:t>1,3-Bisphosphoglycerate</a:t>
            </a:r>
          </a:p>
        </p:txBody>
      </p:sp>
      <p:sp>
        <p:nvSpPr>
          <p:cNvPr id="11284" name="Text Box 32"/>
          <p:cNvSpPr txBox="1">
            <a:spLocks noChangeArrowheads="1"/>
          </p:cNvSpPr>
          <p:nvPr/>
        </p:nvSpPr>
        <p:spPr bwMode="auto">
          <a:xfrm>
            <a:off x="6986588" y="2439988"/>
            <a:ext cx="446087" cy="160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altLang="en-US" sz="1200" b="1"/>
              <a:t>6 ADP</a:t>
            </a:r>
          </a:p>
        </p:txBody>
      </p:sp>
      <p:sp>
        <p:nvSpPr>
          <p:cNvPr id="11285" name="Text Box 33"/>
          <p:cNvSpPr txBox="1">
            <a:spLocks noChangeArrowheads="1"/>
          </p:cNvSpPr>
          <p:nvPr/>
        </p:nvSpPr>
        <p:spPr bwMode="auto">
          <a:xfrm>
            <a:off x="7224713" y="2125663"/>
            <a:ext cx="106362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altLang="en-US" sz="1200" b="1"/>
              <a:t>6</a:t>
            </a:r>
          </a:p>
        </p:txBody>
      </p:sp>
      <p:sp>
        <p:nvSpPr>
          <p:cNvPr id="11286" name="Text Box 34"/>
          <p:cNvSpPr txBox="1">
            <a:spLocks noChangeArrowheads="1"/>
          </p:cNvSpPr>
          <p:nvPr/>
        </p:nvSpPr>
        <p:spPr bwMode="auto">
          <a:xfrm>
            <a:off x="7207250" y="3494088"/>
            <a:ext cx="106363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altLang="en-US" sz="1200" b="1"/>
              <a:t>6</a:t>
            </a:r>
          </a:p>
        </p:txBody>
      </p:sp>
      <p:sp>
        <p:nvSpPr>
          <p:cNvPr id="11287" name="Text Box 35"/>
          <p:cNvSpPr txBox="1">
            <a:spLocks noChangeArrowheads="1"/>
          </p:cNvSpPr>
          <p:nvPr/>
        </p:nvSpPr>
        <p:spPr bwMode="auto">
          <a:xfrm>
            <a:off x="5532438" y="3078163"/>
            <a:ext cx="106362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altLang="en-US" sz="1200" b="1"/>
              <a:t>6</a:t>
            </a:r>
          </a:p>
        </p:txBody>
      </p:sp>
      <p:sp>
        <p:nvSpPr>
          <p:cNvPr id="11288" name="Text Box 36"/>
          <p:cNvSpPr txBox="1">
            <a:spLocks noChangeArrowheads="1"/>
          </p:cNvSpPr>
          <p:nvPr/>
        </p:nvSpPr>
        <p:spPr bwMode="auto">
          <a:xfrm>
            <a:off x="5268913" y="1866900"/>
            <a:ext cx="106362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altLang="en-US" sz="1200" b="1"/>
              <a:t>6</a:t>
            </a:r>
          </a:p>
        </p:txBody>
      </p:sp>
      <p:sp>
        <p:nvSpPr>
          <p:cNvPr id="11289" name="Text Box 37"/>
          <p:cNvSpPr txBox="1">
            <a:spLocks noChangeArrowheads="1"/>
          </p:cNvSpPr>
          <p:nvPr/>
        </p:nvSpPr>
        <p:spPr bwMode="auto">
          <a:xfrm>
            <a:off x="6202363" y="1878013"/>
            <a:ext cx="106362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altLang="en-US" sz="1100" b="1"/>
              <a:t>P</a:t>
            </a:r>
          </a:p>
        </p:txBody>
      </p:sp>
      <p:sp>
        <p:nvSpPr>
          <p:cNvPr id="11290" name="Text Box 38"/>
          <p:cNvSpPr txBox="1">
            <a:spLocks noChangeArrowheads="1"/>
          </p:cNvSpPr>
          <p:nvPr/>
        </p:nvSpPr>
        <p:spPr bwMode="auto">
          <a:xfrm>
            <a:off x="4471988" y="1346200"/>
            <a:ext cx="106362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altLang="en-US" sz="1200" b="1"/>
              <a:t>3</a:t>
            </a:r>
          </a:p>
        </p:txBody>
      </p:sp>
      <p:sp>
        <p:nvSpPr>
          <p:cNvPr id="11291" name="Text Box 39"/>
          <p:cNvSpPr txBox="1">
            <a:spLocks noChangeArrowheads="1"/>
          </p:cNvSpPr>
          <p:nvPr/>
        </p:nvSpPr>
        <p:spPr bwMode="auto">
          <a:xfrm>
            <a:off x="5708650" y="3087688"/>
            <a:ext cx="106363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altLang="en-US" sz="1100" b="1"/>
              <a:t>P</a:t>
            </a:r>
          </a:p>
        </p:txBody>
      </p:sp>
      <p:sp>
        <p:nvSpPr>
          <p:cNvPr id="11292" name="Text Box 40"/>
          <p:cNvSpPr txBox="1">
            <a:spLocks noChangeArrowheads="1"/>
          </p:cNvSpPr>
          <p:nvPr/>
        </p:nvSpPr>
        <p:spPr bwMode="auto">
          <a:xfrm>
            <a:off x="6708775" y="3089275"/>
            <a:ext cx="106363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altLang="en-US" sz="1100" b="1"/>
              <a:t>P</a:t>
            </a:r>
          </a:p>
        </p:txBody>
      </p:sp>
      <p:sp>
        <p:nvSpPr>
          <p:cNvPr id="11293" name="Text Box 41"/>
          <p:cNvSpPr txBox="1">
            <a:spLocks noChangeArrowheads="1"/>
          </p:cNvSpPr>
          <p:nvPr/>
        </p:nvSpPr>
        <p:spPr bwMode="auto">
          <a:xfrm>
            <a:off x="4646613" y="1355725"/>
            <a:ext cx="106362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altLang="en-US" sz="1100" b="1"/>
              <a:t>P</a:t>
            </a:r>
          </a:p>
        </p:txBody>
      </p:sp>
      <p:sp>
        <p:nvSpPr>
          <p:cNvPr id="11294" name="Text Box 42"/>
          <p:cNvSpPr txBox="1">
            <a:spLocks noChangeArrowheads="1"/>
          </p:cNvSpPr>
          <p:nvPr/>
        </p:nvSpPr>
        <p:spPr bwMode="auto">
          <a:xfrm>
            <a:off x="6934200" y="3821113"/>
            <a:ext cx="646113" cy="160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altLang="en-US" sz="1200" b="1"/>
              <a:t>6 NADP</a:t>
            </a:r>
            <a:r>
              <a:rPr lang="en-US" altLang="en-US" sz="1200" b="1" baseline="40000">
                <a:sym typeface="Symbol" pitchFamily="84" charset="2"/>
              </a:rPr>
              <a:t></a:t>
            </a:r>
            <a:endParaRPr lang="en-US" altLang="en-US" sz="1200" b="1" baseline="-11000"/>
          </a:p>
        </p:txBody>
      </p:sp>
      <p:sp>
        <p:nvSpPr>
          <p:cNvPr id="11295" name="Text Box 43"/>
          <p:cNvSpPr txBox="1">
            <a:spLocks noChangeArrowheads="1"/>
          </p:cNvSpPr>
          <p:nvPr/>
        </p:nvSpPr>
        <p:spPr bwMode="auto">
          <a:xfrm>
            <a:off x="4878388" y="4437063"/>
            <a:ext cx="106362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altLang="en-US" sz="1200" b="1"/>
              <a:t>6</a:t>
            </a:r>
          </a:p>
        </p:txBody>
      </p:sp>
      <p:sp>
        <p:nvSpPr>
          <p:cNvPr id="11296" name="Text Box 44"/>
          <p:cNvSpPr txBox="1">
            <a:spLocks noChangeArrowheads="1"/>
          </p:cNvSpPr>
          <p:nvPr/>
        </p:nvSpPr>
        <p:spPr bwMode="auto">
          <a:xfrm>
            <a:off x="5818188" y="4441825"/>
            <a:ext cx="106362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altLang="en-US" sz="1100" b="1"/>
              <a:t>P</a:t>
            </a:r>
          </a:p>
        </p:txBody>
      </p:sp>
      <p:sp>
        <p:nvSpPr>
          <p:cNvPr id="11297" name="Text Box 45"/>
          <p:cNvSpPr txBox="1">
            <a:spLocks noChangeArrowheads="1"/>
          </p:cNvSpPr>
          <p:nvPr/>
        </p:nvSpPr>
        <p:spPr bwMode="auto">
          <a:xfrm>
            <a:off x="2414588" y="4224338"/>
            <a:ext cx="106362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altLang="en-US" sz="1200" b="1"/>
              <a:t>5</a:t>
            </a:r>
          </a:p>
        </p:txBody>
      </p:sp>
      <p:sp>
        <p:nvSpPr>
          <p:cNvPr id="11298" name="Text Box 46"/>
          <p:cNvSpPr txBox="1">
            <a:spLocks noChangeArrowheads="1"/>
          </p:cNvSpPr>
          <p:nvPr/>
        </p:nvSpPr>
        <p:spPr bwMode="auto">
          <a:xfrm>
            <a:off x="3365500" y="4222750"/>
            <a:ext cx="106363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altLang="en-US" sz="1100" b="1"/>
              <a:t>P</a:t>
            </a:r>
          </a:p>
        </p:txBody>
      </p:sp>
      <p:sp>
        <p:nvSpPr>
          <p:cNvPr id="11299" name="Text Box 47"/>
          <p:cNvSpPr txBox="1">
            <a:spLocks noChangeArrowheads="1"/>
          </p:cNvSpPr>
          <p:nvPr/>
        </p:nvSpPr>
        <p:spPr bwMode="auto">
          <a:xfrm>
            <a:off x="2719388" y="4406900"/>
            <a:ext cx="458787" cy="239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95000"/>
              </a:lnSpc>
            </a:pPr>
            <a:r>
              <a:rPr lang="en-US" altLang="en-US" sz="1800" b="1"/>
              <a:t>G3P</a:t>
            </a:r>
          </a:p>
        </p:txBody>
      </p:sp>
      <p:sp>
        <p:nvSpPr>
          <p:cNvPr id="11300" name="Text Box 48"/>
          <p:cNvSpPr txBox="1">
            <a:spLocks noChangeArrowheads="1"/>
          </p:cNvSpPr>
          <p:nvPr/>
        </p:nvSpPr>
        <p:spPr bwMode="auto">
          <a:xfrm>
            <a:off x="957263" y="3201988"/>
            <a:ext cx="319087" cy="165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altLang="en-US" sz="1200" b="1"/>
              <a:t>ATP</a:t>
            </a:r>
          </a:p>
        </p:txBody>
      </p:sp>
      <p:sp>
        <p:nvSpPr>
          <p:cNvPr id="11301" name="Text Box 49"/>
          <p:cNvSpPr txBox="1">
            <a:spLocks noChangeArrowheads="1"/>
          </p:cNvSpPr>
          <p:nvPr/>
        </p:nvSpPr>
        <p:spPr bwMode="auto">
          <a:xfrm>
            <a:off x="1247775" y="2795588"/>
            <a:ext cx="446088" cy="160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altLang="en-US" sz="1200" b="1"/>
              <a:t>3 ADP</a:t>
            </a:r>
          </a:p>
        </p:txBody>
      </p:sp>
      <p:sp>
        <p:nvSpPr>
          <p:cNvPr id="11302" name="Text Box 50"/>
          <p:cNvSpPr txBox="1">
            <a:spLocks noChangeArrowheads="1"/>
          </p:cNvSpPr>
          <p:nvPr/>
        </p:nvSpPr>
        <p:spPr bwMode="auto">
          <a:xfrm>
            <a:off x="658813" y="3184525"/>
            <a:ext cx="106362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altLang="en-US" sz="1200" b="1"/>
              <a:t>3</a:t>
            </a:r>
          </a:p>
        </p:txBody>
      </p:sp>
      <p:sp>
        <p:nvSpPr>
          <p:cNvPr id="11303" name="Text Box 52"/>
          <p:cNvSpPr txBox="1">
            <a:spLocks noChangeArrowheads="1"/>
          </p:cNvSpPr>
          <p:nvPr/>
        </p:nvSpPr>
        <p:spPr bwMode="auto">
          <a:xfrm>
            <a:off x="1911350" y="1855788"/>
            <a:ext cx="106363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altLang="en-US" sz="1200" b="1"/>
              <a:t>3</a:t>
            </a:r>
          </a:p>
        </p:txBody>
      </p:sp>
      <p:sp>
        <p:nvSpPr>
          <p:cNvPr id="11304" name="Text Box 53"/>
          <p:cNvSpPr txBox="1">
            <a:spLocks noChangeArrowheads="1"/>
          </p:cNvSpPr>
          <p:nvPr/>
        </p:nvSpPr>
        <p:spPr bwMode="auto">
          <a:xfrm>
            <a:off x="2057400" y="1863725"/>
            <a:ext cx="106363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altLang="en-US" sz="1100" b="1"/>
              <a:t>P</a:t>
            </a:r>
          </a:p>
        </p:txBody>
      </p:sp>
      <p:sp>
        <p:nvSpPr>
          <p:cNvPr id="11305" name="Text Box 54"/>
          <p:cNvSpPr txBox="1">
            <a:spLocks noChangeArrowheads="1"/>
          </p:cNvSpPr>
          <p:nvPr/>
        </p:nvSpPr>
        <p:spPr bwMode="auto">
          <a:xfrm>
            <a:off x="3606800" y="1863725"/>
            <a:ext cx="106363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altLang="en-US" sz="1100" b="1"/>
              <a:t>P</a:t>
            </a:r>
          </a:p>
        </p:txBody>
      </p:sp>
      <p:sp>
        <p:nvSpPr>
          <p:cNvPr id="11306" name="Text Box 55"/>
          <p:cNvSpPr txBox="1">
            <a:spLocks noChangeArrowheads="1"/>
          </p:cNvSpPr>
          <p:nvPr/>
        </p:nvSpPr>
        <p:spPr bwMode="auto">
          <a:xfrm>
            <a:off x="3876675" y="5840413"/>
            <a:ext cx="106363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altLang="en-US" sz="1200" b="1"/>
              <a:t>1</a:t>
            </a:r>
          </a:p>
        </p:txBody>
      </p:sp>
      <p:sp>
        <p:nvSpPr>
          <p:cNvPr id="11307" name="Text Box 56"/>
          <p:cNvSpPr txBox="1">
            <a:spLocks noChangeArrowheads="1"/>
          </p:cNvSpPr>
          <p:nvPr/>
        </p:nvSpPr>
        <p:spPr bwMode="auto">
          <a:xfrm>
            <a:off x="4814888" y="5851525"/>
            <a:ext cx="106362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altLang="en-US" sz="1100" b="1"/>
              <a:t>P</a:t>
            </a:r>
          </a:p>
        </p:txBody>
      </p:sp>
      <p:sp>
        <p:nvSpPr>
          <p:cNvPr id="11308" name="Text Box 57"/>
          <p:cNvSpPr txBox="1">
            <a:spLocks noChangeArrowheads="1"/>
          </p:cNvSpPr>
          <p:nvPr/>
        </p:nvSpPr>
        <p:spPr bwMode="auto">
          <a:xfrm>
            <a:off x="6164263" y="1355725"/>
            <a:ext cx="106362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altLang="en-US" sz="1100" b="1"/>
              <a:t>P</a:t>
            </a:r>
          </a:p>
        </p:txBody>
      </p:sp>
      <p:cxnSp>
        <p:nvCxnSpPr>
          <p:cNvPr id="45" name="Straight Arrow Connector 44"/>
          <p:cNvCxnSpPr/>
          <p:nvPr/>
        </p:nvCxnSpPr>
        <p:spPr>
          <a:xfrm flipV="1">
            <a:off x="1205607" y="4602163"/>
            <a:ext cx="1315343" cy="501650"/>
          </a:xfrm>
          <a:prstGeom prst="straightConnector1">
            <a:avLst/>
          </a:prstGeom>
          <a:ln w="571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>
            <a:off x="1812479" y="870744"/>
            <a:ext cx="410468" cy="758826"/>
          </a:xfrm>
          <a:prstGeom prst="straightConnector1">
            <a:avLst/>
          </a:prstGeom>
          <a:ln w="571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>
          <a:xfrm>
            <a:off x="304800" y="2955925"/>
            <a:ext cx="665609" cy="0"/>
          </a:xfrm>
          <a:prstGeom prst="straightConnector1">
            <a:avLst/>
          </a:prstGeom>
          <a:ln w="571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91413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BTEXT" val="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608</TotalTime>
  <Words>467</Words>
  <Application>Microsoft Office PowerPoint</Application>
  <PresentationFormat>On-screen Show (4:3)</PresentationFormat>
  <Paragraphs>162</Paragraphs>
  <Slides>8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Tahoma</vt:lpstr>
      <vt:lpstr>Times</vt:lpstr>
      <vt:lpstr>Times New Roman</vt:lpstr>
      <vt:lpstr>Office Theme</vt:lpstr>
      <vt:lpstr>Calvin Cycle</vt:lpstr>
      <vt:lpstr>You Must Know</vt:lpstr>
      <vt:lpstr>Figure 8.UN03</vt:lpstr>
      <vt:lpstr>PowerPoint Presentation</vt:lpstr>
      <vt:lpstr>PowerPoint Presentation</vt:lpstr>
      <vt:lpstr>Figure 8.17-1</vt:lpstr>
      <vt:lpstr>Figure 8.17-2</vt:lpstr>
      <vt:lpstr>Figure 8.17-3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lauren.wingard</dc:creator>
  <cp:lastModifiedBy>Lauren Wingard</cp:lastModifiedBy>
  <cp:revision>66</cp:revision>
  <cp:lastPrinted>2019-11-07T19:30:46Z</cp:lastPrinted>
  <dcterms:created xsi:type="dcterms:W3CDTF">2014-11-14T11:50:36Z</dcterms:created>
  <dcterms:modified xsi:type="dcterms:W3CDTF">2019-11-07T22:11:39Z</dcterms:modified>
</cp:coreProperties>
</file>