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71963-A8CC-4613-8230-11392BAF1ED0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7C2CC-E41D-4A3C-B098-DE5D5D1E1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641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E8FE34B-4B68-4C85-ADA3-3BD29A41C234}" type="slidenum">
              <a:rPr lang="en-US" altLang="en-US" sz="1200" smtClean="0">
                <a:latin typeface="Times New Roman" pitchFamily="84" charset="0"/>
              </a:rPr>
              <a:pPr/>
              <a:t>1</a:t>
            </a:fld>
            <a:endParaRPr lang="en-US" altLang="en-US" sz="1200" smtClean="0">
              <a:latin typeface="Times New Roman" pitchFamily="84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96487B1-C1EC-4647-988E-3A39E38FBEED}" type="slidenum">
              <a:rPr lang="en-US" altLang="en-US" sz="1200">
                <a:ea typeface="ヒラギノ角ゴ Pro W3" pitchFamily="84" charset="-128"/>
              </a:rPr>
              <a:pPr/>
              <a:t>2</a:t>
            </a:fld>
            <a:endParaRPr lang="en-US" altLang="en-US" sz="1200">
              <a:ea typeface="ヒラギノ角ゴ Pro W3" pitchFamily="84" charset="-128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0" cy="0"/>
          </a:xfrm>
          <a:solidFill>
            <a:srgbClr val="FFFFFF"/>
          </a:solidFill>
          <a:ln/>
        </p:spPr>
      </p:sp>
      <p:sp>
        <p:nvSpPr>
          <p:cNvPr id="2201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6B2CDAC-0ED3-40DA-9F11-91310C3484CA}" type="slidenum">
              <a:rPr lang="en-US" altLang="en-US" sz="1200">
                <a:ea typeface="ヒラギノ角ゴ Pro W3" pitchFamily="84" charset="-128"/>
              </a:rPr>
              <a:pPr/>
              <a:t>3</a:t>
            </a:fld>
            <a:endParaRPr lang="en-US" altLang="en-US" sz="1200">
              <a:ea typeface="ヒラギノ角ゴ Pro W3" pitchFamily="84" charset="-128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0" cy="0"/>
          </a:xfrm>
          <a:solidFill>
            <a:srgbClr val="FFFFFF"/>
          </a:solidFill>
          <a:ln/>
        </p:spPr>
      </p:sp>
      <p:sp>
        <p:nvSpPr>
          <p:cNvPr id="2222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F38596D-3152-409B-BE22-FB4B7DABDEC6}" type="slidenum">
              <a:rPr lang="en-US" altLang="en-US" sz="1200">
                <a:ea typeface="ヒラギノ角ゴ Pro W3" pitchFamily="84" charset="-128"/>
              </a:rPr>
              <a:pPr/>
              <a:t>4</a:t>
            </a:fld>
            <a:endParaRPr lang="en-US" altLang="en-US" sz="1200">
              <a:ea typeface="ヒラギノ角ゴ Pro W3" pitchFamily="84" charset="-128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0" cy="0"/>
          </a:xfrm>
          <a:solidFill>
            <a:srgbClr val="FFFFFF"/>
          </a:solidFill>
          <a:ln/>
        </p:spPr>
      </p:sp>
      <p:sp>
        <p:nvSpPr>
          <p:cNvPr id="2263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16DEC8E-2136-4D0F-8D1A-FA24D17AFDF6}" type="slidenum">
              <a:rPr lang="en-US" altLang="en-US" sz="1200">
                <a:ea typeface="ヒラギノ角ゴ Pro W3" pitchFamily="84" charset="-128"/>
              </a:rPr>
              <a:pPr/>
              <a:t>5</a:t>
            </a:fld>
            <a:endParaRPr lang="en-US" altLang="en-US" sz="1200">
              <a:ea typeface="ヒラギノ角ゴ Pro W3" pitchFamily="84" charset="-128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0" cy="0"/>
          </a:xfrm>
          <a:solidFill>
            <a:srgbClr val="FFFFFF"/>
          </a:solidFill>
          <a:ln/>
        </p:spPr>
      </p:sp>
      <p:sp>
        <p:nvSpPr>
          <p:cNvPr id="2283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D255AB6-406B-4855-93A0-56466BD52201}" type="slidenum">
              <a:rPr lang="en-US" altLang="en-US" sz="1200">
                <a:latin typeface="Times" pitchFamily="84" charset="0"/>
              </a:rPr>
              <a:pPr/>
              <a:t>6</a:t>
            </a:fld>
            <a:endParaRPr lang="en-US" altLang="en-US" sz="1200">
              <a:latin typeface="Times" pitchFamily="84" charset="0"/>
            </a:endParaRPr>
          </a:p>
        </p:txBody>
      </p:sp>
      <p:sp>
        <p:nvSpPr>
          <p:cNvPr id="368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84" charset="0"/>
                <a:ea typeface="ＭＳ Ｐゴシック" pitchFamily="84" charset="-128"/>
              </a:rPr>
              <a:t>Figure 8.2 </a:t>
            </a:r>
            <a:r>
              <a:rPr lang="en-US" altLang="en-US" smtClean="0">
                <a:solidFill>
                  <a:srgbClr val="000000"/>
                </a:solidFill>
                <a:latin typeface="Times New Roman" pitchFamily="84" charset="0"/>
                <a:ea typeface="ＭＳ Ｐゴシック" pitchFamily="84" charset="-128"/>
              </a:rPr>
              <a:t>Photoautotrophs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084C058-D8B1-47C4-8439-A263B1A6134A}" type="slidenum">
              <a:rPr lang="en-US" altLang="en-US" sz="1200">
                <a:ea typeface="ヒラギノ角ゴ Pro W3" pitchFamily="84" charset="-128"/>
              </a:rPr>
              <a:pPr/>
              <a:t>7</a:t>
            </a:fld>
            <a:endParaRPr lang="en-US" altLang="en-US" sz="1200">
              <a:ea typeface="ヒラギノ角ゴ Pro W3" pitchFamily="84" charset="-128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0" cy="0"/>
          </a:xfrm>
          <a:solidFill>
            <a:srgbClr val="FFFFFF"/>
          </a:solidFill>
          <a:ln/>
        </p:spPr>
      </p:sp>
      <p:sp>
        <p:nvSpPr>
          <p:cNvPr id="2324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7872-8C61-4EB1-9AB7-5CF2036E8860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1FA3-D4EF-4B01-B13E-BBCBF7E18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883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7872-8C61-4EB1-9AB7-5CF2036E8860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1FA3-D4EF-4B01-B13E-BBCBF7E18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249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7872-8C61-4EB1-9AB7-5CF2036E8860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1FA3-D4EF-4B01-B13E-BBCBF7E18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06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7872-8C61-4EB1-9AB7-5CF2036E8860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1FA3-D4EF-4B01-B13E-BBCBF7E18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293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7872-8C61-4EB1-9AB7-5CF2036E8860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1FA3-D4EF-4B01-B13E-BBCBF7E18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605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7872-8C61-4EB1-9AB7-5CF2036E8860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1FA3-D4EF-4B01-B13E-BBCBF7E18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30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7872-8C61-4EB1-9AB7-5CF2036E8860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1FA3-D4EF-4B01-B13E-BBCBF7E18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260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7872-8C61-4EB1-9AB7-5CF2036E8860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1FA3-D4EF-4B01-B13E-BBCBF7E18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67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7872-8C61-4EB1-9AB7-5CF2036E8860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1FA3-D4EF-4B01-B13E-BBCBF7E18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277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7872-8C61-4EB1-9AB7-5CF2036E8860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1FA3-D4EF-4B01-B13E-BBCBF7E18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6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7872-8C61-4EB1-9AB7-5CF2036E8860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1FA3-D4EF-4B01-B13E-BBCBF7E18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80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C7872-8C61-4EB1-9AB7-5CF2036E8860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31FA3-D4EF-4B01-B13E-BBCBF7E18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50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hyperlink" Target="http://www.mediaresource.org/instruct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FlagCount" hidden="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1400" b="1">
                <a:latin typeface="Tahoma" pitchFamily="84" charset="0"/>
              </a:rPr>
              <a:t>0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371600" y="838200"/>
            <a:ext cx="686276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D001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47474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12000" dirty="0">
                <a:solidFill>
                  <a:srgbClr val="9D0016"/>
                </a:solidFill>
              </a:rPr>
              <a:t> </a:t>
            </a:r>
            <a:r>
              <a:rPr lang="en-US" altLang="en-US" sz="12000" dirty="0" smtClean="0">
                <a:solidFill>
                  <a:srgbClr val="9D0016"/>
                </a:solidFill>
              </a:rPr>
              <a:t>Chapter 8</a:t>
            </a:r>
            <a:endParaRPr lang="en-US" altLang="en-US" sz="12000" dirty="0">
              <a:solidFill>
                <a:srgbClr val="9D001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181" y="3352800"/>
            <a:ext cx="8229600" cy="1143000"/>
          </a:xfrm>
        </p:spPr>
        <p:txBody>
          <a:bodyPr/>
          <a:lstStyle/>
          <a:p>
            <a:r>
              <a:rPr lang="en-US" dirty="0" smtClean="0"/>
              <a:t>Autotrophs and Heterotrophs 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9D0016">
                    <a:alpha val="25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51A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52400" indent="0" eaLnBrk="1" hangingPunct="1">
              <a:spcBef>
                <a:spcPct val="45000"/>
              </a:spcBef>
              <a:buFont typeface="Wingdings" pitchFamily="84" charset="2"/>
              <a:buNone/>
            </a:pPr>
            <a:r>
              <a:rPr lang="en-US" altLang="en-US" sz="4400" dirty="0" smtClean="0">
                <a:solidFill>
                  <a:schemeClr val="bg1"/>
                </a:solidFill>
                <a:latin typeface="Times New Roman" pitchFamily="84" charset="0"/>
              </a:rPr>
              <a:t>Ps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72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4613" y="157163"/>
            <a:ext cx="8916987" cy="503237"/>
          </a:xfrm>
        </p:spPr>
        <p:txBody>
          <a:bodyPr lIns="91440" tIns="45720" rIns="91440" bIns="45720" anchor="ctr">
            <a:normAutofit fontScale="90000"/>
          </a:bodyPr>
          <a:lstStyle/>
          <a:p>
            <a:pPr eaLnBrk="1" hangingPunct="1"/>
            <a:r>
              <a:rPr lang="en-US" altLang="en-US" sz="3200" smtClean="0"/>
              <a:t>Overview: The Process That Feeds the Biosphere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563" y="1260475"/>
            <a:ext cx="8902700" cy="4991100"/>
          </a:xfrm>
        </p:spPr>
        <p:txBody>
          <a:bodyPr lIns="91440" tIns="45720" rIns="91440" bIns="45720"/>
          <a:lstStyle/>
          <a:p>
            <a:pPr marL="292100" indent="-292100" eaLnBrk="1" hangingPunct="1"/>
            <a:r>
              <a:rPr lang="en-US" altLang="en-US" b="1" smtClean="0"/>
              <a:t>Photosynthesis </a:t>
            </a:r>
            <a:r>
              <a:rPr lang="en-US" altLang="en-US" smtClean="0"/>
              <a:t>is the process that converts solar energy into chemical energy</a:t>
            </a:r>
          </a:p>
          <a:p>
            <a:pPr marL="292100" indent="-292100" eaLnBrk="1" hangingPunct="1"/>
            <a:r>
              <a:rPr lang="en-US" altLang="en-US" smtClean="0"/>
              <a:t>Directly or indirectly, photosynthesis nourishes almost the entire living world</a:t>
            </a:r>
          </a:p>
        </p:txBody>
      </p:sp>
      <p:sp>
        <p:nvSpPr>
          <p:cNvPr id="219144" name="Line 6"/>
          <p:cNvSpPr>
            <a:spLocks noChangeShapeType="1"/>
          </p:cNvSpPr>
          <p:nvPr/>
        </p:nvSpPr>
        <p:spPr bwMode="auto">
          <a:xfrm>
            <a:off x="182563" y="10953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9146" name="Group 10"/>
          <p:cNvGrpSpPr>
            <a:grpSpLocks/>
          </p:cNvGrpSpPr>
          <p:nvPr/>
        </p:nvGrpSpPr>
        <p:grpSpPr bwMode="auto">
          <a:xfrm>
            <a:off x="182563" y="6535738"/>
            <a:ext cx="8775700" cy="227012"/>
            <a:chOff x="115" y="4117"/>
            <a:chExt cx="5528" cy="143"/>
          </a:xfrm>
        </p:grpSpPr>
        <p:sp>
          <p:nvSpPr>
            <p:cNvPr id="219147" name="Line 7"/>
            <p:cNvSpPr>
              <a:spLocks noChangeShapeType="1"/>
            </p:cNvSpPr>
            <p:nvPr/>
          </p:nvSpPr>
          <p:spPr bwMode="auto">
            <a:xfrm>
              <a:off x="115" y="4117"/>
              <a:ext cx="5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148" name="Text Box 8"/>
            <p:cNvSpPr txBox="1">
              <a:spLocks noChangeArrowheads="1"/>
            </p:cNvSpPr>
            <p:nvPr/>
          </p:nvSpPr>
          <p:spPr bwMode="auto">
            <a:xfrm>
              <a:off x="115" y="4174"/>
              <a:ext cx="552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algn="r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algn="r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algn="r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algn="r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algn="r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en-US" sz="900"/>
                <a:t>© 2014 Pearson Education, Inc.</a:t>
              </a:r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4118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5563" y="1254125"/>
            <a:ext cx="8936037" cy="4968875"/>
          </a:xfrm>
        </p:spPr>
        <p:txBody>
          <a:bodyPr lIns="91440" tIns="45720" rIns="91440" bIns="45720"/>
          <a:lstStyle/>
          <a:p>
            <a:pPr marL="292100" indent="-292100" eaLnBrk="1" hangingPunct="1"/>
            <a:r>
              <a:rPr lang="en-US" altLang="en-US" b="1" smtClean="0"/>
              <a:t>Autotrophs </a:t>
            </a:r>
            <a:r>
              <a:rPr lang="en-US" altLang="en-US" smtClean="0"/>
              <a:t>sustain themselves without eating anything derived from other organisms</a:t>
            </a:r>
          </a:p>
          <a:p>
            <a:pPr marL="292100" indent="-292100" eaLnBrk="1" hangingPunct="1"/>
            <a:r>
              <a:rPr lang="en-US" altLang="en-US" smtClean="0"/>
              <a:t>Autotrophs are the producers of the biosphere, producing organic molecules from CO</a:t>
            </a:r>
            <a:r>
              <a:rPr lang="en-US" altLang="en-US" baseline="-25000" smtClean="0"/>
              <a:t>2</a:t>
            </a:r>
            <a:r>
              <a:rPr lang="en-US" altLang="en-US" smtClean="0"/>
              <a:t> and other inorganic molecules</a:t>
            </a:r>
          </a:p>
          <a:p>
            <a:pPr marL="292100" indent="-292100" eaLnBrk="1" hangingPunct="1"/>
            <a:r>
              <a:rPr lang="en-US" altLang="en-US" smtClean="0"/>
              <a:t>Almost all plants are photoautotrophs, using the energy of sunlight to make organic molecules</a:t>
            </a:r>
          </a:p>
        </p:txBody>
      </p:sp>
      <p:sp>
        <p:nvSpPr>
          <p:cNvPr id="221191" name="Line 6"/>
          <p:cNvSpPr>
            <a:spLocks noChangeShapeType="1"/>
          </p:cNvSpPr>
          <p:nvPr/>
        </p:nvSpPr>
        <p:spPr bwMode="auto">
          <a:xfrm>
            <a:off x="182563" y="10953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1192" name="Group 8"/>
          <p:cNvGrpSpPr>
            <a:grpSpLocks/>
          </p:cNvGrpSpPr>
          <p:nvPr/>
        </p:nvGrpSpPr>
        <p:grpSpPr bwMode="auto">
          <a:xfrm>
            <a:off x="182563" y="6535738"/>
            <a:ext cx="8775700" cy="227012"/>
            <a:chOff x="115" y="4117"/>
            <a:chExt cx="5528" cy="143"/>
          </a:xfrm>
        </p:grpSpPr>
        <p:sp>
          <p:nvSpPr>
            <p:cNvPr id="221193" name="Line 7"/>
            <p:cNvSpPr>
              <a:spLocks noChangeShapeType="1"/>
            </p:cNvSpPr>
            <p:nvPr/>
          </p:nvSpPr>
          <p:spPr bwMode="auto">
            <a:xfrm>
              <a:off x="115" y="4117"/>
              <a:ext cx="5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194" name="Text Box 8"/>
            <p:cNvSpPr txBox="1">
              <a:spLocks noChangeArrowheads="1"/>
            </p:cNvSpPr>
            <p:nvPr/>
          </p:nvSpPr>
          <p:spPr bwMode="auto">
            <a:xfrm>
              <a:off x="115" y="4174"/>
              <a:ext cx="552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algn="r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algn="r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algn="r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algn="r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algn="r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en-US" sz="900"/>
                <a:t>© 2014 Pearson Education, Inc.</a:t>
              </a:r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08034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5563" y="1254125"/>
            <a:ext cx="8826500" cy="4460875"/>
          </a:xfrm>
        </p:spPr>
        <p:txBody>
          <a:bodyPr lIns="91440" tIns="45720" rIns="91440" bIns="45720"/>
          <a:lstStyle/>
          <a:p>
            <a:pPr marL="292100" indent="-292100" eaLnBrk="1" hangingPunct="1"/>
            <a:r>
              <a:rPr lang="en-US" altLang="en-US" b="1" smtClean="0"/>
              <a:t>Heterotrophs </a:t>
            </a:r>
            <a:r>
              <a:rPr lang="en-US" altLang="en-US" smtClean="0"/>
              <a:t>obtain their organic material from other organisms</a:t>
            </a:r>
          </a:p>
          <a:p>
            <a:pPr marL="292100" indent="-292100" eaLnBrk="1" hangingPunct="1"/>
            <a:r>
              <a:rPr lang="en-US" altLang="en-US" smtClean="0"/>
              <a:t>Heterotrophs are the consumers of the biosphere</a:t>
            </a:r>
          </a:p>
          <a:p>
            <a:pPr marL="292100" indent="-292100" eaLnBrk="1" hangingPunct="1"/>
            <a:r>
              <a:rPr lang="en-US" altLang="en-US" smtClean="0"/>
              <a:t>Almost all heterotrophs, including humans, depend on photoautotrophs for food and O</a:t>
            </a:r>
            <a:r>
              <a:rPr lang="en-US" altLang="en-US" baseline="-25000" smtClean="0"/>
              <a:t>2</a:t>
            </a:r>
          </a:p>
        </p:txBody>
      </p:sp>
      <p:sp>
        <p:nvSpPr>
          <p:cNvPr id="225287" name="Line 6"/>
          <p:cNvSpPr>
            <a:spLocks noChangeShapeType="1"/>
          </p:cNvSpPr>
          <p:nvPr/>
        </p:nvSpPr>
        <p:spPr bwMode="auto">
          <a:xfrm>
            <a:off x="182563" y="10953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288" name="Group 8"/>
          <p:cNvGrpSpPr>
            <a:grpSpLocks/>
          </p:cNvGrpSpPr>
          <p:nvPr/>
        </p:nvGrpSpPr>
        <p:grpSpPr bwMode="auto">
          <a:xfrm>
            <a:off x="182563" y="6535738"/>
            <a:ext cx="8775700" cy="227012"/>
            <a:chOff x="115" y="4117"/>
            <a:chExt cx="5528" cy="143"/>
          </a:xfrm>
        </p:grpSpPr>
        <p:sp>
          <p:nvSpPr>
            <p:cNvPr id="225289" name="Line 7"/>
            <p:cNvSpPr>
              <a:spLocks noChangeShapeType="1"/>
            </p:cNvSpPr>
            <p:nvPr/>
          </p:nvSpPr>
          <p:spPr bwMode="auto">
            <a:xfrm>
              <a:off x="115" y="4117"/>
              <a:ext cx="5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290" name="Text Box 8"/>
            <p:cNvSpPr txBox="1">
              <a:spLocks noChangeArrowheads="1"/>
            </p:cNvSpPr>
            <p:nvPr/>
          </p:nvSpPr>
          <p:spPr bwMode="auto">
            <a:xfrm>
              <a:off x="115" y="4174"/>
              <a:ext cx="552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algn="r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algn="r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algn="r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algn="r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algn="r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en-US" sz="900"/>
                <a:t>© 2014 Pearson Education, Inc.</a:t>
              </a:r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046508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5563" y="1257300"/>
            <a:ext cx="8902700" cy="4394200"/>
          </a:xfrm>
        </p:spPr>
        <p:txBody>
          <a:bodyPr lIns="91440" tIns="45720" rIns="91440" bIns="45720"/>
          <a:lstStyle/>
          <a:p>
            <a:pPr marL="292100" indent="-292100" eaLnBrk="1" hangingPunct="1"/>
            <a:r>
              <a:rPr lang="en-US" altLang="en-US" smtClean="0"/>
              <a:t>Photosynthesis occurs in plants, algae, certain other protists, and some prokaryotes</a:t>
            </a:r>
          </a:p>
          <a:p>
            <a:pPr marL="292100" indent="-292100" eaLnBrk="1" hangingPunct="1"/>
            <a:r>
              <a:rPr lang="en-US" altLang="en-US" smtClean="0"/>
              <a:t>These organisms feed not only themselves but also most of the living world</a:t>
            </a:r>
          </a:p>
        </p:txBody>
      </p:sp>
      <p:sp>
        <p:nvSpPr>
          <p:cNvPr id="227335" name="Line 6"/>
          <p:cNvSpPr>
            <a:spLocks noChangeShapeType="1"/>
          </p:cNvSpPr>
          <p:nvPr/>
        </p:nvSpPr>
        <p:spPr bwMode="auto">
          <a:xfrm>
            <a:off x="182563" y="10953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7336" name="Group 8"/>
          <p:cNvGrpSpPr>
            <a:grpSpLocks/>
          </p:cNvGrpSpPr>
          <p:nvPr/>
        </p:nvGrpSpPr>
        <p:grpSpPr bwMode="auto">
          <a:xfrm>
            <a:off x="182563" y="6535738"/>
            <a:ext cx="8775700" cy="227012"/>
            <a:chOff x="115" y="4117"/>
            <a:chExt cx="5528" cy="143"/>
          </a:xfrm>
        </p:grpSpPr>
        <p:sp>
          <p:nvSpPr>
            <p:cNvPr id="227337" name="Line 7"/>
            <p:cNvSpPr>
              <a:spLocks noChangeShapeType="1"/>
            </p:cNvSpPr>
            <p:nvPr/>
          </p:nvSpPr>
          <p:spPr bwMode="auto">
            <a:xfrm>
              <a:off x="115" y="4117"/>
              <a:ext cx="5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38" name="Text Box 8"/>
            <p:cNvSpPr txBox="1">
              <a:spLocks noChangeArrowheads="1"/>
            </p:cNvSpPr>
            <p:nvPr/>
          </p:nvSpPr>
          <p:spPr bwMode="auto">
            <a:xfrm>
              <a:off x="115" y="4174"/>
              <a:ext cx="552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algn="r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algn="r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algn="r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algn="r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algn="r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en-US" sz="900"/>
                <a:t>© 2014 Pearson Education, Inc.</a:t>
              </a:r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03199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7618" name="Picture 49" descr="08_02_Photoautotrophs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60"/>
          <a:stretch>
            <a:fillRect/>
          </a:stretch>
        </p:blipFill>
        <p:spPr bwMode="auto">
          <a:xfrm>
            <a:off x="520700" y="136525"/>
            <a:ext cx="8102600" cy="642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7619" name="Rectangle 3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52400" y="0"/>
            <a:ext cx="19812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altLang="en-US" sz="1200">
                <a:latin typeface="Arial" charset="0"/>
              </a:rPr>
              <a:t>Figure 8.2</a:t>
            </a:r>
          </a:p>
        </p:txBody>
      </p:sp>
      <p:sp>
        <p:nvSpPr>
          <p:cNvPr id="367620" name="Text Box 31"/>
          <p:cNvSpPr txBox="1">
            <a:spLocks noChangeArrowheads="1"/>
          </p:cNvSpPr>
          <p:nvPr/>
        </p:nvSpPr>
        <p:spPr bwMode="auto">
          <a:xfrm>
            <a:off x="966788" y="2668588"/>
            <a:ext cx="1117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/>
            <a:r>
              <a:rPr lang="en-US" altLang="en-US" sz="1800" b="1"/>
              <a:t>(a) Plants</a:t>
            </a:r>
          </a:p>
        </p:txBody>
      </p:sp>
      <p:sp>
        <p:nvSpPr>
          <p:cNvPr id="367621" name="Text Box 31"/>
          <p:cNvSpPr txBox="1">
            <a:spLocks noChangeArrowheads="1"/>
          </p:cNvSpPr>
          <p:nvPr/>
        </p:nvSpPr>
        <p:spPr bwMode="auto">
          <a:xfrm>
            <a:off x="6243638" y="2097088"/>
            <a:ext cx="199231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/>
            <a:r>
              <a:rPr lang="en-US" altLang="en-US" sz="1800" b="1"/>
              <a:t>(d) Cyanobacteria</a:t>
            </a:r>
          </a:p>
        </p:txBody>
      </p:sp>
      <p:sp>
        <p:nvSpPr>
          <p:cNvPr id="367622" name="Text Box 31"/>
          <p:cNvSpPr txBox="1">
            <a:spLocks noChangeArrowheads="1"/>
          </p:cNvSpPr>
          <p:nvPr/>
        </p:nvSpPr>
        <p:spPr bwMode="auto">
          <a:xfrm>
            <a:off x="6237288" y="5497513"/>
            <a:ext cx="1809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44488" indent="-344488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/>
            <a:r>
              <a:rPr lang="en-US" altLang="en-US" sz="1800" b="1"/>
              <a:t>(e) Purple sulfur</a:t>
            </a:r>
          </a:p>
          <a:p>
            <a:pPr algn="l"/>
            <a:r>
              <a:rPr lang="en-US" altLang="en-US" sz="1800" b="1"/>
              <a:t>	bacteria</a:t>
            </a:r>
          </a:p>
        </p:txBody>
      </p:sp>
      <p:sp>
        <p:nvSpPr>
          <p:cNvPr id="367623" name="Text Box 31"/>
          <p:cNvSpPr txBox="1">
            <a:spLocks noChangeArrowheads="1"/>
          </p:cNvSpPr>
          <p:nvPr/>
        </p:nvSpPr>
        <p:spPr bwMode="auto">
          <a:xfrm>
            <a:off x="3752850" y="4733925"/>
            <a:ext cx="1809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44488" indent="-344488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/>
            <a:r>
              <a:rPr lang="en-US" altLang="en-US" sz="1800" b="1"/>
              <a:t>(b) Multicellular</a:t>
            </a:r>
          </a:p>
          <a:p>
            <a:pPr algn="l"/>
            <a:r>
              <a:rPr lang="en-US" altLang="en-US" sz="1800" b="1"/>
              <a:t>	alga</a:t>
            </a:r>
          </a:p>
        </p:txBody>
      </p:sp>
      <p:sp>
        <p:nvSpPr>
          <p:cNvPr id="367624" name="Text Box 31"/>
          <p:cNvSpPr txBox="1">
            <a:spLocks noChangeArrowheads="1"/>
          </p:cNvSpPr>
          <p:nvPr/>
        </p:nvSpPr>
        <p:spPr bwMode="auto">
          <a:xfrm>
            <a:off x="990600" y="6264275"/>
            <a:ext cx="28511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/>
            <a:r>
              <a:rPr lang="en-US" altLang="en-US" sz="1800" b="1"/>
              <a:t>(c) Unicellular eukaryotes</a:t>
            </a:r>
          </a:p>
        </p:txBody>
      </p:sp>
      <p:sp>
        <p:nvSpPr>
          <p:cNvPr id="367625" name="Text Box 31"/>
          <p:cNvSpPr txBox="1">
            <a:spLocks noChangeArrowheads="1"/>
          </p:cNvSpPr>
          <p:nvPr/>
        </p:nvSpPr>
        <p:spPr bwMode="auto">
          <a:xfrm rot="-5400000">
            <a:off x="309563" y="5859463"/>
            <a:ext cx="7429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/>
            <a:r>
              <a:rPr lang="en-US" altLang="en-US" sz="1800" b="1"/>
              <a:t>10 </a:t>
            </a:r>
            <a:r>
              <a:rPr lang="en-US" altLang="en-US" sz="1800" b="1">
                <a:sym typeface="Symbol" pitchFamily="84" charset="2"/>
              </a:rPr>
              <a:t></a:t>
            </a:r>
            <a:r>
              <a:rPr lang="en-US" altLang="en-US" sz="1800" b="1"/>
              <a:t>m</a:t>
            </a:r>
          </a:p>
        </p:txBody>
      </p:sp>
      <p:sp>
        <p:nvSpPr>
          <p:cNvPr id="367626" name="Line 38"/>
          <p:cNvSpPr>
            <a:spLocks noChangeShapeType="1"/>
          </p:cNvSpPr>
          <p:nvPr/>
        </p:nvSpPr>
        <p:spPr bwMode="auto">
          <a:xfrm>
            <a:off x="838200" y="5902325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7627" name="Line 39"/>
          <p:cNvSpPr>
            <a:spLocks noChangeShapeType="1"/>
          </p:cNvSpPr>
          <p:nvPr/>
        </p:nvSpPr>
        <p:spPr bwMode="auto">
          <a:xfrm>
            <a:off x="784225" y="5899150"/>
            <a:ext cx="10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7628" name="Line 40"/>
          <p:cNvSpPr>
            <a:spLocks noChangeShapeType="1"/>
          </p:cNvSpPr>
          <p:nvPr/>
        </p:nvSpPr>
        <p:spPr bwMode="auto">
          <a:xfrm>
            <a:off x="784225" y="6219825"/>
            <a:ext cx="10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7629" name="Text Box 31"/>
          <p:cNvSpPr txBox="1">
            <a:spLocks noChangeArrowheads="1"/>
          </p:cNvSpPr>
          <p:nvPr/>
        </p:nvSpPr>
        <p:spPr bwMode="auto">
          <a:xfrm rot="-5400000">
            <a:off x="5635625" y="5173663"/>
            <a:ext cx="5461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/>
            <a:r>
              <a:rPr lang="en-US" altLang="en-US" sz="1800" b="1"/>
              <a:t>1 </a:t>
            </a:r>
            <a:r>
              <a:rPr lang="en-US" altLang="en-US" sz="1800" b="1">
                <a:sym typeface="Symbol" pitchFamily="84" charset="2"/>
              </a:rPr>
              <a:t></a:t>
            </a:r>
            <a:r>
              <a:rPr lang="en-US" altLang="en-US" sz="1800" b="1"/>
              <a:t>m</a:t>
            </a:r>
          </a:p>
        </p:txBody>
      </p:sp>
      <p:sp>
        <p:nvSpPr>
          <p:cNvPr id="367630" name="Line 42"/>
          <p:cNvSpPr>
            <a:spLocks noChangeShapeType="1"/>
          </p:cNvSpPr>
          <p:nvPr/>
        </p:nvSpPr>
        <p:spPr bwMode="auto">
          <a:xfrm>
            <a:off x="6094413" y="5111750"/>
            <a:ext cx="0" cy="333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7631" name="Line 43"/>
          <p:cNvSpPr>
            <a:spLocks noChangeShapeType="1"/>
          </p:cNvSpPr>
          <p:nvPr/>
        </p:nvSpPr>
        <p:spPr bwMode="auto">
          <a:xfrm>
            <a:off x="6040438" y="5108575"/>
            <a:ext cx="10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7632" name="Line 44"/>
          <p:cNvSpPr>
            <a:spLocks noChangeShapeType="1"/>
          </p:cNvSpPr>
          <p:nvPr/>
        </p:nvSpPr>
        <p:spPr bwMode="auto">
          <a:xfrm>
            <a:off x="6040438" y="5448300"/>
            <a:ext cx="10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7633" name="Text Box 31"/>
          <p:cNvSpPr txBox="1">
            <a:spLocks noChangeArrowheads="1"/>
          </p:cNvSpPr>
          <p:nvPr/>
        </p:nvSpPr>
        <p:spPr bwMode="auto">
          <a:xfrm rot="-5400000">
            <a:off x="5602287" y="1687513"/>
            <a:ext cx="644525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/>
            <a:r>
              <a:rPr lang="en-US" altLang="en-US" sz="1800" b="1"/>
              <a:t>40 </a:t>
            </a:r>
            <a:r>
              <a:rPr lang="en-US" altLang="en-US" sz="1800" b="1">
                <a:sym typeface="Symbol" pitchFamily="84" charset="2"/>
              </a:rPr>
              <a:t></a:t>
            </a:r>
            <a:r>
              <a:rPr lang="en-US" altLang="en-US" sz="1800" b="1"/>
              <a:t>m</a:t>
            </a:r>
          </a:p>
        </p:txBody>
      </p:sp>
      <p:sp>
        <p:nvSpPr>
          <p:cNvPr id="367634" name="Line 46"/>
          <p:cNvSpPr>
            <a:spLocks noChangeShapeType="1"/>
          </p:cNvSpPr>
          <p:nvPr/>
        </p:nvSpPr>
        <p:spPr bwMode="auto">
          <a:xfrm>
            <a:off x="6094413" y="1611313"/>
            <a:ext cx="0" cy="428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7635" name="Line 47"/>
          <p:cNvSpPr>
            <a:spLocks noChangeShapeType="1"/>
          </p:cNvSpPr>
          <p:nvPr/>
        </p:nvSpPr>
        <p:spPr bwMode="auto">
          <a:xfrm>
            <a:off x="6040438" y="1608138"/>
            <a:ext cx="10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7636" name="Line 48"/>
          <p:cNvSpPr>
            <a:spLocks noChangeShapeType="1"/>
          </p:cNvSpPr>
          <p:nvPr/>
        </p:nvSpPr>
        <p:spPr bwMode="auto">
          <a:xfrm>
            <a:off x="6040438" y="2039938"/>
            <a:ext cx="10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35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913" y="177800"/>
            <a:ext cx="8534400" cy="914400"/>
          </a:xfrm>
        </p:spPr>
        <p:txBody>
          <a:bodyPr lIns="91440" tIns="45720" rIns="91440" bIns="45720" anchor="ctr">
            <a:normAutofit fontScale="90000"/>
          </a:bodyPr>
          <a:lstStyle/>
          <a:p>
            <a:pPr marL="0" indent="6350" eaLnBrk="1" hangingPunct="1"/>
            <a:r>
              <a:rPr lang="en-US" altLang="en-US" sz="3200" smtClean="0"/>
              <a:t>Concept 8.1: Photosynthesis converts light energy to the chemical energy of food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563" y="1343025"/>
            <a:ext cx="8648700" cy="4918075"/>
          </a:xfrm>
        </p:spPr>
        <p:txBody>
          <a:bodyPr lIns="91440" tIns="45720" rIns="91440" bIns="45720"/>
          <a:lstStyle/>
          <a:p>
            <a:pPr marL="292100" indent="-292100" eaLnBrk="1" hangingPunct="1"/>
            <a:r>
              <a:rPr lang="en-US" altLang="en-US" smtClean="0"/>
              <a:t>The structural organization of photosynthetic cells includes enzymes and other molecules grouped together in a membrane</a:t>
            </a:r>
          </a:p>
          <a:p>
            <a:pPr marL="292100" indent="-292100" eaLnBrk="1" hangingPunct="1"/>
            <a:r>
              <a:rPr lang="en-US" altLang="en-US" smtClean="0"/>
              <a:t>This organization allows for the chemical reactions of photosynthesis to proceed efficiently</a:t>
            </a:r>
          </a:p>
          <a:p>
            <a:pPr marL="292100" indent="-292100" eaLnBrk="1" hangingPunct="1"/>
            <a:r>
              <a:rPr lang="en-US" altLang="en-US" smtClean="0"/>
              <a:t>Chloroplasts are structurally similar to and likely evolved from photosynthetic bacteria </a:t>
            </a:r>
          </a:p>
        </p:txBody>
      </p:sp>
      <p:sp>
        <p:nvSpPr>
          <p:cNvPr id="231432" name="Line 6"/>
          <p:cNvSpPr>
            <a:spLocks noChangeShapeType="1"/>
          </p:cNvSpPr>
          <p:nvPr/>
        </p:nvSpPr>
        <p:spPr bwMode="auto">
          <a:xfrm>
            <a:off x="182563" y="11842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1433" name="Group 9"/>
          <p:cNvGrpSpPr>
            <a:grpSpLocks/>
          </p:cNvGrpSpPr>
          <p:nvPr/>
        </p:nvGrpSpPr>
        <p:grpSpPr bwMode="auto">
          <a:xfrm>
            <a:off x="182563" y="6535738"/>
            <a:ext cx="8775700" cy="227012"/>
            <a:chOff x="115" y="4117"/>
            <a:chExt cx="5528" cy="143"/>
          </a:xfrm>
        </p:grpSpPr>
        <p:sp>
          <p:nvSpPr>
            <p:cNvPr id="231434" name="Line 7"/>
            <p:cNvSpPr>
              <a:spLocks noChangeShapeType="1"/>
            </p:cNvSpPr>
            <p:nvPr/>
          </p:nvSpPr>
          <p:spPr bwMode="auto">
            <a:xfrm>
              <a:off x="115" y="4117"/>
              <a:ext cx="5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35" name="Text Box 8"/>
            <p:cNvSpPr txBox="1">
              <a:spLocks noChangeArrowheads="1"/>
            </p:cNvSpPr>
            <p:nvPr/>
          </p:nvSpPr>
          <p:spPr bwMode="auto">
            <a:xfrm>
              <a:off x="115" y="4174"/>
              <a:ext cx="552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algn="r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algn="r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algn="r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algn="r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algn="r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en-US" sz="900"/>
                <a:t>© 2014 Pearson Education, Inc.</a:t>
              </a:r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9162162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TEXT" val="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266</Words>
  <Application>Microsoft Office PowerPoint</Application>
  <PresentationFormat>On-screen Show (4:3)</PresentationFormat>
  <Paragraphs>43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Autotrophs and Heterotrophs </vt:lpstr>
      <vt:lpstr>Overview: The Process That Feeds the Biosphere</vt:lpstr>
      <vt:lpstr>PowerPoint Presentation</vt:lpstr>
      <vt:lpstr>PowerPoint Presentation</vt:lpstr>
      <vt:lpstr>PowerPoint Presentation</vt:lpstr>
      <vt:lpstr>Figure 8.2</vt:lpstr>
      <vt:lpstr>Concept 8.1: Photosynthesis converts light energy to the chemical energy of food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Autotrophs and Heterotrophs </dc:title>
  <dc:creator>lauren.wingard</dc:creator>
  <cp:lastModifiedBy>lauren.wingard</cp:lastModifiedBy>
  <cp:revision>1</cp:revision>
  <dcterms:created xsi:type="dcterms:W3CDTF">2014-11-07T12:04:36Z</dcterms:created>
  <dcterms:modified xsi:type="dcterms:W3CDTF">2016-10-31T11:16:27Z</dcterms:modified>
</cp:coreProperties>
</file>