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handoutMasterIdLst>
    <p:handoutMasterId r:id="rId12"/>
  </p:handoutMasterIdLst>
  <p:sldIdLst>
    <p:sldId id="260" r:id="rId2"/>
    <p:sldId id="265" r:id="rId3"/>
    <p:sldId id="257" r:id="rId4"/>
    <p:sldId id="258" r:id="rId5"/>
    <p:sldId id="259" r:id="rId6"/>
    <p:sldId id="267" r:id="rId7"/>
    <p:sldId id="263" r:id="rId8"/>
    <p:sldId id="266" r:id="rId9"/>
    <p:sldId id="264"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225" autoAdjust="0"/>
  </p:normalViewPr>
  <p:slideViewPr>
    <p:cSldViewPr>
      <p:cViewPr varScale="1">
        <p:scale>
          <a:sx n="59" d="100"/>
          <a:sy n="59" d="100"/>
        </p:scale>
        <p:origin x="2146"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2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266"/>
          </a:xfrm>
          <a:prstGeom prst="rect">
            <a:avLst/>
          </a:prstGeom>
        </p:spPr>
        <p:txBody>
          <a:bodyPr vert="horz" lIns="91440" tIns="45720" rIns="91440" bIns="45720" rtlCol="0"/>
          <a:lstStyle>
            <a:lvl1pPr algn="r">
              <a:defRPr sz="1200"/>
            </a:lvl1pPr>
          </a:lstStyle>
          <a:p>
            <a:fld id="{510EEEF8-C4CC-48B3-B559-F0BE158D0EBC}" type="datetimeFigureOut">
              <a:rPr lang="en-US" smtClean="0"/>
              <a:t>10/31/2019</a:t>
            </a:fld>
            <a:endParaRPr lang="en-US"/>
          </a:p>
        </p:txBody>
      </p:sp>
      <p:sp>
        <p:nvSpPr>
          <p:cNvPr id="4" name="Footer Placeholder 3"/>
          <p:cNvSpPr>
            <a:spLocks noGrp="1"/>
          </p:cNvSpPr>
          <p:nvPr>
            <p:ph type="ftr" sz="quarter" idx="2"/>
          </p:nvPr>
        </p:nvSpPr>
        <p:spPr>
          <a:xfrm>
            <a:off x="0" y="8830552"/>
            <a:ext cx="3037840" cy="46426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30552"/>
            <a:ext cx="3037840" cy="464265"/>
          </a:xfrm>
          <a:prstGeom prst="rect">
            <a:avLst/>
          </a:prstGeom>
        </p:spPr>
        <p:txBody>
          <a:bodyPr vert="horz" lIns="91440" tIns="45720" rIns="91440" bIns="45720" rtlCol="0" anchor="b"/>
          <a:lstStyle>
            <a:lvl1pPr algn="r">
              <a:defRPr sz="1200"/>
            </a:lvl1pPr>
          </a:lstStyle>
          <a:p>
            <a:fld id="{41001447-35DF-43EE-A701-0D9DF3C6A5F9}" type="slidenum">
              <a:rPr lang="en-US" smtClean="0"/>
              <a:t>‹#›</a:t>
            </a:fld>
            <a:endParaRPr lang="en-US"/>
          </a:p>
        </p:txBody>
      </p:sp>
    </p:spTree>
    <p:extLst>
      <p:ext uri="{BB962C8B-B14F-4D97-AF65-F5344CB8AC3E}">
        <p14:creationId xmlns:p14="http://schemas.microsoft.com/office/powerpoint/2010/main" val="4180169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2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266"/>
          </a:xfrm>
          <a:prstGeom prst="rect">
            <a:avLst/>
          </a:prstGeom>
        </p:spPr>
        <p:txBody>
          <a:bodyPr vert="horz" lIns="91440" tIns="45720" rIns="91440" bIns="45720" rtlCol="0"/>
          <a:lstStyle>
            <a:lvl1pPr algn="r">
              <a:defRPr sz="1200"/>
            </a:lvl1pPr>
          </a:lstStyle>
          <a:p>
            <a:fld id="{D353D756-FF09-431D-AD87-74B3E8F51AAD}" type="datetimeFigureOut">
              <a:rPr lang="en-US" smtClean="0"/>
              <a:t>10/31/2019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6068"/>
            <a:ext cx="5608320" cy="418314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551"/>
            <a:ext cx="3037840" cy="46426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30551"/>
            <a:ext cx="3037840" cy="464265"/>
          </a:xfrm>
          <a:prstGeom prst="rect">
            <a:avLst/>
          </a:prstGeom>
        </p:spPr>
        <p:txBody>
          <a:bodyPr vert="horz" lIns="91440" tIns="45720" rIns="91440" bIns="45720" rtlCol="0" anchor="b"/>
          <a:lstStyle>
            <a:lvl1pPr algn="r">
              <a:defRPr sz="1200"/>
            </a:lvl1pPr>
          </a:lstStyle>
          <a:p>
            <a:fld id="{E35B6E75-A893-49EA-87B0-B4C943A3F145}" type="slidenum">
              <a:rPr lang="en-US" smtClean="0"/>
              <a:t>‹#›</a:t>
            </a:fld>
            <a:endParaRPr lang="en-US"/>
          </a:p>
        </p:txBody>
      </p:sp>
    </p:spTree>
    <p:extLst>
      <p:ext uri="{BB962C8B-B14F-4D97-AF65-F5344CB8AC3E}">
        <p14:creationId xmlns:p14="http://schemas.microsoft.com/office/powerpoint/2010/main" val="896316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5B6E75-A893-49EA-87B0-B4C943A3F145}" type="slidenum">
              <a:rPr lang="en-US" smtClean="0"/>
              <a:t>5</a:t>
            </a:fld>
            <a:endParaRPr lang="en-US"/>
          </a:p>
        </p:txBody>
      </p:sp>
    </p:spTree>
    <p:extLst>
      <p:ext uri="{BB962C8B-B14F-4D97-AF65-F5344CB8AC3E}">
        <p14:creationId xmlns:p14="http://schemas.microsoft.com/office/powerpoint/2010/main" val="951446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5B6E75-A893-49EA-87B0-B4C943A3F145}" type="slidenum">
              <a:rPr lang="en-US" smtClean="0"/>
              <a:t>7</a:t>
            </a:fld>
            <a:endParaRPr lang="en-US"/>
          </a:p>
        </p:txBody>
      </p:sp>
    </p:spTree>
    <p:extLst>
      <p:ext uri="{BB962C8B-B14F-4D97-AF65-F5344CB8AC3E}">
        <p14:creationId xmlns:p14="http://schemas.microsoft.com/office/powerpoint/2010/main" val="2062103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5B6E75-A893-49EA-87B0-B4C943A3F145}" type="slidenum">
              <a:rPr lang="en-US" smtClean="0"/>
              <a:t>8</a:t>
            </a:fld>
            <a:endParaRPr lang="en-US"/>
          </a:p>
        </p:txBody>
      </p:sp>
    </p:spTree>
    <p:extLst>
      <p:ext uri="{BB962C8B-B14F-4D97-AF65-F5344CB8AC3E}">
        <p14:creationId xmlns:p14="http://schemas.microsoft.com/office/powerpoint/2010/main" val="736575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a:t>
            </a:r>
            <a:r>
              <a:rPr lang="en-US" baseline="0" dirty="0"/>
              <a:t> is evident from the graph that the error bars for the shady leaf mean do not overlap with the error bars for the sunny leaf mean.  In fact, had the researchers chosen to plot ±2SE error bars, they, too, would not have overlapped.  This non-overlap strongly suggests that there is a high probability that the two populations are indeed different from each other. </a:t>
            </a:r>
            <a:endParaRPr lang="en-US" dirty="0"/>
          </a:p>
          <a:p>
            <a:endParaRPr lang="en-US" dirty="0"/>
          </a:p>
        </p:txBody>
      </p:sp>
      <p:sp>
        <p:nvSpPr>
          <p:cNvPr id="4" name="Slide Number Placeholder 3"/>
          <p:cNvSpPr>
            <a:spLocks noGrp="1"/>
          </p:cNvSpPr>
          <p:nvPr>
            <p:ph type="sldNum" sz="quarter" idx="10"/>
          </p:nvPr>
        </p:nvSpPr>
        <p:spPr/>
        <p:txBody>
          <a:bodyPr/>
          <a:lstStyle/>
          <a:p>
            <a:fld id="{E35B6E75-A893-49EA-87B0-B4C943A3F145}" type="slidenum">
              <a:rPr lang="en-US" smtClean="0"/>
              <a:t>9</a:t>
            </a:fld>
            <a:endParaRPr lang="en-US"/>
          </a:p>
        </p:txBody>
      </p:sp>
    </p:spTree>
    <p:extLst>
      <p:ext uri="{BB962C8B-B14F-4D97-AF65-F5344CB8AC3E}">
        <p14:creationId xmlns:p14="http://schemas.microsoft.com/office/powerpoint/2010/main" val="1938581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EAEFE5B6-7658-4AD1-95FE-6A6F9DB40F9B}" type="datetimeFigureOut">
              <a:rPr lang="en-US" smtClean="0"/>
              <a:t>10/31/2019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DF78DAA-4A27-4753-A06D-D945B19C5F0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AEFE5B6-7658-4AD1-95FE-6A6F9DB40F9B}"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78DAA-4A27-4753-A06D-D945B19C5F0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AEFE5B6-7658-4AD1-95FE-6A6F9DB40F9B}"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78DAA-4A27-4753-A06D-D945B19C5F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EAEFE5B6-7658-4AD1-95FE-6A6F9DB40F9B}" type="datetimeFigureOut">
              <a:rPr lang="en-US" smtClean="0"/>
              <a:t>10/31/2019</a:t>
            </a:fld>
            <a:endParaRPr lang="en-US"/>
          </a:p>
        </p:txBody>
      </p:sp>
      <p:sp>
        <p:nvSpPr>
          <p:cNvPr id="9" name="Slide Number Placeholder 8"/>
          <p:cNvSpPr>
            <a:spLocks noGrp="1"/>
          </p:cNvSpPr>
          <p:nvPr>
            <p:ph type="sldNum" sz="quarter" idx="15"/>
          </p:nvPr>
        </p:nvSpPr>
        <p:spPr/>
        <p:txBody>
          <a:bodyPr rtlCol="0"/>
          <a:lstStyle/>
          <a:p>
            <a:fld id="{ADF78DAA-4A27-4753-A06D-D945B19C5F09}"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AEFE5B6-7658-4AD1-95FE-6A6F9DB40F9B}" type="datetimeFigureOut">
              <a:rPr lang="en-US" smtClean="0"/>
              <a:t>10/31/2019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DF78DAA-4A27-4753-A06D-D945B19C5F0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EAEFE5B6-7658-4AD1-95FE-6A6F9DB40F9B}"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F78DAA-4A27-4753-A06D-D945B19C5F09}"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EAEFE5B6-7658-4AD1-95FE-6A6F9DB40F9B}"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F78DAA-4A27-4753-A06D-D945B19C5F09}"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EAEFE5B6-7658-4AD1-95FE-6A6F9DB40F9B}" type="datetimeFigureOut">
              <a:rPr lang="en-US" smtClean="0"/>
              <a:t>10/31/2019</a:t>
            </a:fld>
            <a:endParaRPr lang="en-US"/>
          </a:p>
        </p:txBody>
      </p:sp>
      <p:sp>
        <p:nvSpPr>
          <p:cNvPr id="7" name="Slide Number Placeholder 6"/>
          <p:cNvSpPr>
            <a:spLocks noGrp="1"/>
          </p:cNvSpPr>
          <p:nvPr>
            <p:ph type="sldNum" sz="quarter" idx="11"/>
          </p:nvPr>
        </p:nvSpPr>
        <p:spPr/>
        <p:txBody>
          <a:bodyPr rtlCol="0"/>
          <a:lstStyle/>
          <a:p>
            <a:fld id="{ADF78DAA-4A27-4753-A06D-D945B19C5F09}"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EFE5B6-7658-4AD1-95FE-6A6F9DB40F9B}"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F78DAA-4A27-4753-A06D-D945B19C5F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EAEFE5B6-7658-4AD1-95FE-6A6F9DB40F9B}" type="datetimeFigureOut">
              <a:rPr lang="en-US" smtClean="0"/>
              <a:t>10/31/2019</a:t>
            </a:fld>
            <a:endParaRPr lang="en-US"/>
          </a:p>
        </p:txBody>
      </p:sp>
      <p:sp>
        <p:nvSpPr>
          <p:cNvPr id="22" name="Slide Number Placeholder 21"/>
          <p:cNvSpPr>
            <a:spLocks noGrp="1"/>
          </p:cNvSpPr>
          <p:nvPr>
            <p:ph type="sldNum" sz="quarter" idx="15"/>
          </p:nvPr>
        </p:nvSpPr>
        <p:spPr/>
        <p:txBody>
          <a:bodyPr rtlCol="0"/>
          <a:lstStyle/>
          <a:p>
            <a:fld id="{ADF78DAA-4A27-4753-A06D-D945B19C5F09}"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AEFE5B6-7658-4AD1-95FE-6A6F9DB40F9B}" type="datetimeFigureOut">
              <a:rPr lang="en-US" smtClean="0"/>
              <a:t>10/31/2019</a:t>
            </a:fld>
            <a:endParaRPr lang="en-US"/>
          </a:p>
        </p:txBody>
      </p:sp>
      <p:sp>
        <p:nvSpPr>
          <p:cNvPr id="18" name="Slide Number Placeholder 17"/>
          <p:cNvSpPr>
            <a:spLocks noGrp="1"/>
          </p:cNvSpPr>
          <p:nvPr>
            <p:ph type="sldNum" sz="quarter" idx="11"/>
          </p:nvPr>
        </p:nvSpPr>
        <p:spPr/>
        <p:txBody>
          <a:bodyPr rtlCol="0"/>
          <a:lstStyle/>
          <a:p>
            <a:fld id="{ADF78DAA-4A27-4753-A06D-D945B19C5F09}"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AEFE5B6-7658-4AD1-95FE-6A6F9DB40F9B}" type="datetimeFigureOut">
              <a:rPr lang="en-US" smtClean="0"/>
              <a:t>10/31/2019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DF78DAA-4A27-4753-A06D-D945B19C5F0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hyperlink" Target="http://www.bozemanscience.com/standard-deviation" TargetMode="Externa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hyperlink" Target="http://www.bozemanscience.com/standard-error"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325" y="304800"/>
            <a:ext cx="7467600" cy="1143000"/>
          </a:xfrm>
        </p:spPr>
        <p:txBody>
          <a:bodyPr>
            <a:normAutofit/>
          </a:bodyPr>
          <a:lstStyle/>
          <a:p>
            <a:r>
              <a:rPr lang="en-US" sz="4400" dirty="0"/>
              <a:t>Parametric Data</a:t>
            </a:r>
          </a:p>
        </p:txBody>
      </p:sp>
      <p:sp>
        <p:nvSpPr>
          <p:cNvPr id="3" name="Content Placeholder 2"/>
          <p:cNvSpPr>
            <a:spLocks noGrp="1"/>
          </p:cNvSpPr>
          <p:nvPr>
            <p:ph sz="quarter" idx="1"/>
          </p:nvPr>
        </p:nvSpPr>
        <p:spPr>
          <a:xfrm>
            <a:off x="457200" y="1676400"/>
            <a:ext cx="7467600" cy="1600200"/>
          </a:xfrm>
        </p:spPr>
        <p:txBody>
          <a:bodyPr>
            <a:normAutofit/>
          </a:bodyPr>
          <a:lstStyle/>
          <a:p>
            <a:r>
              <a:rPr lang="en-US" sz="3200" dirty="0"/>
              <a:t>The underlying source population is normally distributed.</a:t>
            </a:r>
          </a:p>
        </p:txBody>
      </p:sp>
      <p:pic>
        <p:nvPicPr>
          <p:cNvPr id="3074" name="Picture 2" descr="https://thisisdanyoungsblog.files.wordpress.com/2014/05/bellshapedcurve.gif?w=7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971800"/>
            <a:ext cx="4591050" cy="359795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591175" y="3107294"/>
            <a:ext cx="3124200" cy="1815882"/>
          </a:xfrm>
          <a:prstGeom prst="rect">
            <a:avLst/>
          </a:prstGeom>
          <a:noFill/>
        </p:spPr>
        <p:txBody>
          <a:bodyPr wrap="square" rtlCol="0">
            <a:spAutoFit/>
          </a:bodyPr>
          <a:lstStyle/>
          <a:p>
            <a:r>
              <a:rPr lang="en-US" sz="2800" dirty="0"/>
              <a:t>We are going to assume that we are dealing with parametric data</a:t>
            </a:r>
            <a:r>
              <a:rPr lang="en-US" dirty="0"/>
              <a:t>.</a:t>
            </a:r>
          </a:p>
        </p:txBody>
      </p:sp>
    </p:spTree>
    <p:extLst>
      <p:ext uri="{BB962C8B-B14F-4D97-AF65-F5344CB8AC3E}">
        <p14:creationId xmlns:p14="http://schemas.microsoft.com/office/powerpoint/2010/main" val="168282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69BC146-C4FF-4B3A-9164-5EF1ED2A53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6858000" cy="6858000"/>
          </a:xfrm>
          <a:prstGeom prst="rect">
            <a:avLst/>
          </a:prstGeom>
        </p:spPr>
      </p:pic>
    </p:spTree>
    <p:extLst>
      <p:ext uri="{BB962C8B-B14F-4D97-AF65-F5344CB8AC3E}">
        <p14:creationId xmlns:p14="http://schemas.microsoft.com/office/powerpoint/2010/main" val="1583649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400"/>
            <a:ext cx="8077200" cy="3276600"/>
          </a:xfrm>
        </p:spPr>
        <p:txBody>
          <a:bodyPr/>
          <a:lstStyle/>
          <a:p>
            <a:pPr marL="0" indent="0">
              <a:buNone/>
            </a:pPr>
            <a:r>
              <a:rPr lang="en-US" dirty="0"/>
              <a:t>Standard Deviation</a:t>
            </a:r>
          </a:p>
          <a:p>
            <a:r>
              <a:rPr lang="en-US" dirty="0"/>
              <a:t>The standard deviation a way to measure how close together the elements are in a set of data. </a:t>
            </a:r>
            <a:r>
              <a:rPr lang="en-US" b="1" dirty="0"/>
              <a:t>The standard deviation is the average distance between each data point and the mean. </a:t>
            </a:r>
          </a:p>
          <a:p>
            <a:endParaRPr lang="en-US" dirty="0"/>
          </a:p>
        </p:txBody>
      </p:sp>
      <p:pic>
        <p:nvPicPr>
          <p:cNvPr id="4" name="Picture 3" descr="http://www.had2know.com/images/standevs.png"/>
          <p:cNvPicPr/>
          <p:nvPr/>
        </p:nvPicPr>
        <p:blipFill>
          <a:blip r:embed="rId2">
            <a:extLst>
              <a:ext uri="{28A0092B-C50C-407E-A947-70E740481C1C}">
                <a14:useLocalDpi xmlns:a14="http://schemas.microsoft.com/office/drawing/2010/main" val="0"/>
              </a:ext>
            </a:extLst>
          </a:blip>
          <a:srcRect/>
          <a:stretch>
            <a:fillRect/>
          </a:stretch>
        </p:blipFill>
        <p:spPr bwMode="auto">
          <a:xfrm>
            <a:off x="3818206" y="2400973"/>
            <a:ext cx="4449763" cy="960437"/>
          </a:xfrm>
          <a:prstGeom prst="rect">
            <a:avLst/>
          </a:prstGeom>
          <a:noFill/>
          <a:ln>
            <a:noFill/>
          </a:ln>
        </p:spPr>
      </p:pic>
      <p:pic>
        <p:nvPicPr>
          <p:cNvPr id="1026" name="Picture 2" descr="http://www.statisticshowto.com/wp-content/uploads/2012/11/standard-deviation-examples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814" y="3554852"/>
            <a:ext cx="6140883" cy="3373446"/>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p:cNvGrpSpPr/>
          <p:nvPr/>
        </p:nvGrpSpPr>
        <p:grpSpPr>
          <a:xfrm>
            <a:off x="6105041" y="4094774"/>
            <a:ext cx="2734240" cy="1077218"/>
            <a:chOff x="6562160" y="3581400"/>
            <a:chExt cx="2734240" cy="1077218"/>
          </a:xfrm>
        </p:grpSpPr>
        <p:sp>
          <p:nvSpPr>
            <p:cNvPr id="5" name="TextBox 4"/>
            <p:cNvSpPr txBox="1"/>
            <p:nvPr/>
          </p:nvSpPr>
          <p:spPr>
            <a:xfrm>
              <a:off x="6562160" y="3581400"/>
              <a:ext cx="2734240" cy="1077218"/>
            </a:xfrm>
            <a:prstGeom prst="rect">
              <a:avLst/>
            </a:prstGeom>
            <a:noFill/>
          </p:spPr>
          <p:txBody>
            <a:bodyPr wrap="square" rtlCol="0">
              <a:spAutoFit/>
            </a:bodyPr>
            <a:lstStyle/>
            <a:p>
              <a:r>
                <a:rPr lang="en-US" sz="2400" dirty="0"/>
                <a:t>X = each value</a:t>
              </a:r>
            </a:p>
            <a:p>
              <a:r>
                <a:rPr lang="en-US" dirty="0"/>
                <a:t>     = </a:t>
              </a:r>
              <a:r>
                <a:rPr lang="en-US" sz="2000" dirty="0"/>
                <a:t>mean </a:t>
              </a:r>
            </a:p>
            <a:p>
              <a:r>
                <a:rPr lang="en-US" sz="2000" dirty="0"/>
                <a:t>N = number of values</a:t>
              </a:r>
            </a:p>
          </p:txBody>
        </p:sp>
        <p:pic>
          <p:nvPicPr>
            <p:cNvPr id="8" name="Picture 7" descr="http://www.had2know.com/images/standevs.png"/>
            <p:cNvPicPr/>
            <p:nvPr/>
          </p:nvPicPr>
          <p:blipFill rotWithShape="1">
            <a:blip r:embed="rId2">
              <a:extLst>
                <a:ext uri="{28A0092B-C50C-407E-A947-70E740481C1C}">
                  <a14:useLocalDpi xmlns:a14="http://schemas.microsoft.com/office/drawing/2010/main" val="0"/>
                </a:ext>
              </a:extLst>
            </a:blip>
            <a:srcRect l="20813" t="10541" r="73496" b="50000"/>
            <a:stretch/>
          </p:blipFill>
          <p:spPr bwMode="auto">
            <a:xfrm>
              <a:off x="6630571" y="3905288"/>
              <a:ext cx="253219" cy="378973"/>
            </a:xfrm>
            <a:prstGeom prst="rect">
              <a:avLst/>
            </a:prstGeom>
            <a:noFill/>
            <a:ln>
              <a:noFill/>
            </a:ln>
          </p:spPr>
        </p:pic>
      </p:grpSp>
      <p:pic>
        <p:nvPicPr>
          <p:cNvPr id="2050" name="Picture 2" descr="http://usercontent2.hubimg.com/6951521_f26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2163763"/>
            <a:ext cx="2476500" cy="1609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9871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4349599"/>
            <a:ext cx="7696200" cy="1905000"/>
          </a:xfrm>
        </p:spPr>
        <p:txBody>
          <a:bodyPr>
            <a:normAutofit lnSpcReduction="10000"/>
          </a:bodyPr>
          <a:lstStyle/>
          <a:p>
            <a:r>
              <a:rPr lang="en-US" dirty="0"/>
              <a:t>A little more that two-thirds of the data points fall between +1 standard deviation and -1 standard deviation from the sample mean.  More than 95% of the data falls between ±2 standard deviations from the sample mean.</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52400"/>
            <a:ext cx="7676952" cy="45158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6152789"/>
            <a:ext cx="7772400" cy="369332"/>
          </a:xfrm>
          <a:prstGeom prst="rect">
            <a:avLst/>
          </a:prstGeom>
        </p:spPr>
        <p:txBody>
          <a:bodyPr wrap="square">
            <a:spAutoFit/>
          </a:bodyPr>
          <a:lstStyle/>
          <a:p>
            <a:r>
              <a:rPr lang="en-US" dirty="0"/>
              <a:t>http://</a:t>
            </a:r>
            <a:r>
              <a:rPr lang="en-US" dirty="0">
                <a:hlinkClick r:id="rId3"/>
              </a:rPr>
              <a:t>www.bozemanscience.com/standard-deviation</a:t>
            </a:r>
            <a:r>
              <a:rPr lang="en-US" dirty="0"/>
              <a:t>/</a:t>
            </a:r>
          </a:p>
        </p:txBody>
      </p:sp>
      <p:sp>
        <p:nvSpPr>
          <p:cNvPr id="6" name="Rectangle 5"/>
          <p:cNvSpPr/>
          <p:nvPr/>
        </p:nvSpPr>
        <p:spPr>
          <a:xfrm>
            <a:off x="304800" y="6487668"/>
            <a:ext cx="7772400" cy="369332"/>
          </a:xfrm>
          <a:prstGeom prst="rect">
            <a:avLst/>
          </a:prstGeom>
        </p:spPr>
        <p:txBody>
          <a:bodyPr wrap="square">
            <a:spAutoFit/>
          </a:bodyPr>
          <a:lstStyle/>
          <a:p>
            <a:r>
              <a:rPr lang="en-US" dirty="0"/>
              <a:t>http://</a:t>
            </a:r>
            <a:r>
              <a:rPr lang="en-US" dirty="0">
                <a:hlinkClick r:id="rId4"/>
              </a:rPr>
              <a:t>www.bozemanscience.com/standard-error</a:t>
            </a:r>
            <a:r>
              <a:rPr lang="en-US" dirty="0"/>
              <a:t>/</a:t>
            </a:r>
          </a:p>
        </p:txBody>
      </p:sp>
    </p:spTree>
    <p:extLst>
      <p:ext uri="{BB962C8B-B14F-4D97-AF65-F5344CB8AC3E}">
        <p14:creationId xmlns:p14="http://schemas.microsoft.com/office/powerpoint/2010/main" val="1313385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0273" y="595312"/>
            <a:ext cx="7467600" cy="4873752"/>
          </a:xfrm>
        </p:spPr>
        <p:txBody>
          <a:bodyPr>
            <a:normAutofit/>
          </a:bodyPr>
          <a:lstStyle/>
          <a:p>
            <a:pPr marL="0" indent="0">
              <a:buNone/>
            </a:pPr>
            <a:r>
              <a:rPr lang="en-US" sz="2800" dirty="0"/>
              <a:t>Standard Error</a:t>
            </a:r>
          </a:p>
          <a:p>
            <a:r>
              <a:rPr lang="en-US" sz="2800" dirty="0"/>
              <a:t>A statistic that allows you to make an inference about how well the sample mean matches up to the true population mean. </a:t>
            </a:r>
          </a:p>
        </p:txBody>
      </p:sp>
      <p:pic>
        <p:nvPicPr>
          <p:cNvPr id="4098" name="Picture 2" descr="http://ww2.tnstate.edu/ganter/BIO311-Ch6-Eq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0"/>
            <a:ext cx="2381250" cy="1190625"/>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a:xfrm>
            <a:off x="450273" y="2933700"/>
            <a:ext cx="7467600" cy="1905000"/>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Font typeface="Wingdings"/>
              <a:buNone/>
            </a:pPr>
            <a:r>
              <a:rPr lang="en-US" sz="2800" dirty="0"/>
              <a:t>A sample mean of ±1 SE describes the range of values about which an investigator can have approximately 67% confidence that the range includes the true population mean.  </a:t>
            </a:r>
            <a:r>
              <a:rPr lang="en-US" sz="2800" b="1" dirty="0">
                <a:solidFill>
                  <a:srgbClr val="0070C0"/>
                </a:solidFill>
              </a:rPr>
              <a:t>A sample with a ±2 SE defines a range of values with approximately a 95% certainty. </a:t>
            </a:r>
          </a:p>
        </p:txBody>
      </p:sp>
    </p:spTree>
    <p:extLst>
      <p:ext uri="{BB962C8B-B14F-4D97-AF65-F5344CB8AC3E}">
        <p14:creationId xmlns:p14="http://schemas.microsoft.com/office/powerpoint/2010/main" val="2078484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22A52-ABD2-44C6-A8DE-73C40A863F7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0BBC11A-B339-416B-9798-A94C50EE1223}"/>
              </a:ext>
            </a:extLst>
          </p:cNvPr>
          <p:cNvSpPr>
            <a:spLocks noGrp="1"/>
          </p:cNvSpPr>
          <p:nvPr>
            <p:ph sz="quarter" idx="1"/>
          </p:nvPr>
        </p:nvSpPr>
        <p:spPr/>
        <p:txBody>
          <a:bodyPr/>
          <a:lstStyle/>
          <a:p>
            <a:r>
              <a:rPr lang="en-US" dirty="0"/>
              <a:t>Example</a:t>
            </a:r>
          </a:p>
        </p:txBody>
      </p:sp>
    </p:spTree>
    <p:extLst>
      <p:ext uri="{BB962C8B-B14F-4D97-AF65-F5344CB8AC3E}">
        <p14:creationId xmlns:p14="http://schemas.microsoft.com/office/powerpoint/2010/main" val="1280967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5334000" cy="2438400"/>
          </a:xfrm>
        </p:spPr>
        <p:txBody>
          <a:bodyPr>
            <a:noAutofit/>
          </a:bodyPr>
          <a:lstStyle/>
          <a:p>
            <a:pPr marL="0" indent="0">
              <a:buNone/>
            </a:pPr>
            <a:r>
              <a:rPr lang="en-US" sz="4000" dirty="0"/>
              <a:t>Do English ivy leaves grown in the shade have a larger surface area than English ivy leaves grown in the sun?</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94293"/>
            <a:ext cx="3128054" cy="63982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77341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57200" y="152400"/>
            <a:ext cx="7467600" cy="1905000"/>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Font typeface="Wingdings"/>
              <a:buNone/>
            </a:pPr>
            <a:r>
              <a:rPr lang="en-US" sz="2800" dirty="0"/>
              <a:t>A sample mean of ±1 SE describes the range of values about which an investigator can have approximately 67% confidence that the range includes the true population mean.  </a:t>
            </a:r>
            <a:r>
              <a:rPr lang="en-US" sz="2800" b="1" dirty="0">
                <a:solidFill>
                  <a:srgbClr val="0070C0"/>
                </a:solidFill>
              </a:rPr>
              <a:t>A sample with a ±2 SE defines a range of values with approximately a 95% certainty. </a:t>
            </a:r>
          </a:p>
        </p:txBody>
      </p:sp>
      <p:pic>
        <p:nvPicPr>
          <p:cNvPr id="7" name="Picture 3">
            <a:extLst>
              <a:ext uri="{FF2B5EF4-FFF2-40B4-BE49-F238E27FC236}">
                <a16:creationId xmlns:a16="http://schemas.microsoft.com/office/drawing/2014/main" id="{ED36748D-E17A-4410-9079-D7A8944389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2973207"/>
            <a:ext cx="5465618" cy="38847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8">
            <a:extLst>
              <a:ext uri="{FF2B5EF4-FFF2-40B4-BE49-F238E27FC236}">
                <a16:creationId xmlns:a16="http://schemas.microsoft.com/office/drawing/2014/main" id="{8066A137-BA6D-4B6C-AC49-AE62859EBD52}"/>
              </a:ext>
            </a:extLst>
          </p:cNvPr>
          <p:cNvPicPr>
            <a:picLocks noChangeAspect="1"/>
          </p:cNvPicPr>
          <p:nvPr/>
        </p:nvPicPr>
        <p:blipFill rotWithShape="1">
          <a:blip r:embed="rId4"/>
          <a:srcRect l="34010" r="5077"/>
          <a:stretch/>
        </p:blipFill>
        <p:spPr>
          <a:xfrm>
            <a:off x="457200" y="4114800"/>
            <a:ext cx="3657600" cy="2042160"/>
          </a:xfrm>
          <a:prstGeom prst="rect">
            <a:avLst/>
          </a:prstGeom>
        </p:spPr>
      </p:pic>
    </p:spTree>
    <p:extLst>
      <p:ext uri="{BB962C8B-B14F-4D97-AF65-F5344CB8AC3E}">
        <p14:creationId xmlns:p14="http://schemas.microsoft.com/office/powerpoint/2010/main" val="2961540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sz="quarter" idx="1"/>
          </p:nvPr>
        </p:nvPicPr>
        <p:blipFill rotWithShape="1">
          <a:blip r:embed="rId3">
            <a:extLst>
              <a:ext uri="{28A0092B-C50C-407E-A947-70E740481C1C}">
                <a14:useLocalDpi xmlns:a14="http://schemas.microsoft.com/office/drawing/2010/main" val="0"/>
              </a:ext>
            </a:extLst>
          </a:blip>
          <a:srcRect b="54826"/>
          <a:stretch/>
        </p:blipFill>
        <p:spPr bwMode="auto">
          <a:xfrm>
            <a:off x="0" y="0"/>
            <a:ext cx="5986206"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a:extLst>
              <a:ext uri="{FF2B5EF4-FFF2-40B4-BE49-F238E27FC236}">
                <a16:creationId xmlns:a16="http://schemas.microsoft.com/office/drawing/2014/main" id="{79A40698-CC05-45B9-B0D8-F612BEB9157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6755"/>
          <a:stretch/>
        </p:blipFill>
        <p:spPr bwMode="auto">
          <a:xfrm>
            <a:off x="0" y="0"/>
            <a:ext cx="5986206"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a:extLst>
              <a:ext uri="{FF2B5EF4-FFF2-40B4-BE49-F238E27FC236}">
                <a16:creationId xmlns:a16="http://schemas.microsoft.com/office/drawing/2014/main" id="{7B96A6E2-CA93-4FC1-A70A-8869A6A8051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76797"/>
          <a:stretch/>
        </p:blipFill>
        <p:spPr bwMode="auto">
          <a:xfrm>
            <a:off x="0" y="2590800"/>
            <a:ext cx="5986206" cy="7827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a:extLst>
              <a:ext uri="{FF2B5EF4-FFF2-40B4-BE49-F238E27FC236}">
                <a16:creationId xmlns:a16="http://schemas.microsoft.com/office/drawing/2014/main" id="{0F8AEECE-BFCC-48B6-B797-6B5A0B7EE9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986206" cy="33735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a:extLst>
              <a:ext uri="{FF2B5EF4-FFF2-40B4-BE49-F238E27FC236}">
                <a16:creationId xmlns:a16="http://schemas.microsoft.com/office/drawing/2014/main" id="{264B9B14-081D-4C2A-BB74-73A96A16240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94293"/>
            <a:ext cx="3128054" cy="63982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3">
            <a:extLst>
              <a:ext uri="{FF2B5EF4-FFF2-40B4-BE49-F238E27FC236}">
                <a16:creationId xmlns:a16="http://schemas.microsoft.com/office/drawing/2014/main" id="{1596A057-E5C7-408C-928C-968A5BE9AC4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4249" y="3357055"/>
            <a:ext cx="4974303" cy="35355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7436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466</TotalTime>
  <Words>358</Words>
  <Application>Microsoft Office PowerPoint</Application>
  <PresentationFormat>On-screen Show (4:3)</PresentationFormat>
  <Paragraphs>22</Paragraphs>
  <Slides>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Century Schoolbook</vt:lpstr>
      <vt:lpstr>Wingdings</vt:lpstr>
      <vt:lpstr>Wingdings 2</vt:lpstr>
      <vt:lpstr>Oriel</vt:lpstr>
      <vt:lpstr>Parametric Data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lauren.wingard</dc:creator>
  <cp:lastModifiedBy>Lauren Wingard</cp:lastModifiedBy>
  <cp:revision>98</cp:revision>
  <cp:lastPrinted>2018-11-08T16:21:59Z</cp:lastPrinted>
  <dcterms:created xsi:type="dcterms:W3CDTF">2015-04-23T20:33:50Z</dcterms:created>
  <dcterms:modified xsi:type="dcterms:W3CDTF">2019-10-31T19:12:17Z</dcterms:modified>
</cp:coreProperties>
</file>