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3" r:id="rId2"/>
    <p:sldId id="284" r:id="rId3"/>
    <p:sldId id="258" r:id="rId4"/>
    <p:sldId id="257" r:id="rId5"/>
    <p:sldId id="256" r:id="rId6"/>
    <p:sldId id="280" r:id="rId7"/>
    <p:sldId id="285" r:id="rId8"/>
    <p:sldId id="281" r:id="rId9"/>
    <p:sldId id="282" r:id="rId10"/>
    <p:sldId id="286" r:id="rId11"/>
    <p:sldId id="287" r:id="rId12"/>
    <p:sldId id="269" r:id="rId13"/>
    <p:sldId id="273" r:id="rId14"/>
    <p:sldId id="283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506" autoAdjust="0"/>
  </p:normalViewPr>
  <p:slideViewPr>
    <p:cSldViewPr>
      <p:cViewPr varScale="1">
        <p:scale>
          <a:sx n="52" d="100"/>
          <a:sy n="52" d="100"/>
        </p:scale>
        <p:origin x="2338" y="3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AB80C6-2807-4002-B148-A4953246A7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9DD9D0-F42B-42C2-9C06-391F2D0828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8011D7-E0EF-44F6-923C-58300AFE499D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39B11-3AA5-46BF-9346-54789B84D0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0AB01-BCC6-4B05-985B-96F592C82B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ED3D48-2488-4EB8-90F2-113433A5C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34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6C4FA2-AA38-4DF0-91DA-762218C2FA22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2E793D2-316D-4633-B3AD-20992578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33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>
              <a:spcBef>
                <a:spcPct val="0"/>
              </a:spcBef>
            </a:pPr>
            <a:fld id="{52E1CB89-F59B-46A4-AFCF-5E0F1B0DF96F}" type="slidenum">
              <a:rPr lang="en-US" altLang="en-US" smtClean="0">
                <a:cs typeface="Arial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cs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5D58017F-C40C-4EE0-9CED-D7A49D87A185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6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lvl="1" defTabSz="931774">
              <a:defRPr/>
            </a:pPr>
            <a:r>
              <a:rPr lang="en-US" altLang="en-US" dirty="0"/>
              <a:t>Concept 7.4: During oxidative phosphorylation, chemiosmosis couples electron transport to ATP synthesis.</a:t>
            </a:r>
            <a:endParaRPr lang="en-US" altLang="en-US" b="1" dirty="0"/>
          </a:p>
          <a:p>
            <a:pPr marL="297650" indent="-297650"/>
            <a:r>
              <a:rPr lang="en-US" altLang="en-US" dirty="0"/>
              <a:t>Following glycolysis and the citric acid cycle, NADH and FADH</a:t>
            </a:r>
            <a:r>
              <a:rPr lang="en-US" altLang="en-US" baseline="-25000" dirty="0"/>
              <a:t>2</a:t>
            </a:r>
            <a:r>
              <a:rPr lang="en-US" altLang="en-US" dirty="0"/>
              <a:t> account for most of the energy extracted from food.</a:t>
            </a:r>
          </a:p>
          <a:p>
            <a:pPr marL="297650" indent="-297650"/>
            <a:r>
              <a:rPr lang="en-US" altLang="en-US" dirty="0"/>
              <a:t>These two electron carriers donate electrons to the electron transport chain, which powers ATP synthesis via oxidative</a:t>
            </a:r>
            <a:r>
              <a:rPr lang="en-US" altLang="en-US" baseline="0" dirty="0"/>
              <a:t> </a:t>
            </a:r>
            <a:r>
              <a:rPr lang="en-US" altLang="en-US" dirty="0"/>
              <a:t>phosphorylation.</a:t>
            </a:r>
          </a:p>
          <a:p>
            <a:pPr marL="0" lvl="1" defTabSz="931774">
              <a:defRPr/>
            </a:pPr>
            <a:endParaRPr lang="en-US" altLang="en-US" b="1" dirty="0"/>
          </a:p>
          <a:p>
            <a:pPr marL="0" lvl="1" defTabSz="931774">
              <a:defRPr/>
            </a:pPr>
            <a:r>
              <a:rPr lang="en-US" altLang="en-US" b="1" dirty="0"/>
              <a:t>Oxidative phosphorylation </a:t>
            </a:r>
            <a:r>
              <a:rPr lang="en-US" altLang="en-US" dirty="0"/>
              <a:t>accounts for most of </a:t>
            </a:r>
            <a:r>
              <a:rPr lang="en-US" altLang="en-US" baseline="0" dirty="0"/>
              <a:t> </a:t>
            </a:r>
            <a:r>
              <a:rPr lang="en-US" altLang="en-US" dirty="0"/>
              <a:t>the ATP synthesis.</a:t>
            </a:r>
          </a:p>
          <a:p>
            <a:pPr defTabSz="931774">
              <a:defRPr/>
            </a:pPr>
            <a:r>
              <a:rPr lang="en-US" altLang="en-US" dirty="0"/>
              <a:t>The process that generates most of the ATP is called oxidative phosphorylation because it is powered by redox reactions.</a:t>
            </a:r>
          </a:p>
          <a:p>
            <a:pPr marL="297650" indent="-297650"/>
            <a:r>
              <a:rPr lang="en-US" altLang="en-US" dirty="0"/>
              <a:t>Oxidative phosphorylation accounts for almost 90% of the ATP generated by cellular respiration.</a:t>
            </a:r>
          </a:p>
          <a:p>
            <a:pPr defTabSz="931774">
              <a:defRPr/>
            </a:pPr>
            <a:endParaRPr lang="en-US" altLang="en-US" dirty="0"/>
          </a:p>
          <a:p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7650" indent="-297650"/>
            <a:r>
              <a:rPr lang="en-US" altLang="en-US" dirty="0"/>
              <a:t>The electron transport chain is in the inner membrane (cristae) of the mitochondrion.</a:t>
            </a:r>
          </a:p>
          <a:p>
            <a:pPr marL="297650" indent="-297650"/>
            <a:r>
              <a:rPr lang="en-US" altLang="en-US" dirty="0"/>
              <a:t>Most of the chain</a:t>
            </a:r>
            <a:r>
              <a:rPr lang="en-US" altLang="ja-JP" dirty="0">
                <a:ea typeface="ＭＳ Ｐゴシック" pitchFamily="84" charset="-128"/>
              </a:rPr>
              <a:t>’s components are proteins, which exist in </a:t>
            </a:r>
            <a:r>
              <a:rPr lang="en-US" altLang="ja-JP" dirty="0" err="1">
                <a:ea typeface="ＭＳ Ｐゴシック" pitchFamily="84" charset="-128"/>
              </a:rPr>
              <a:t>multiprotein</a:t>
            </a:r>
            <a:r>
              <a:rPr lang="en-US" altLang="ja-JP" dirty="0">
                <a:ea typeface="ＭＳ Ｐゴシック" pitchFamily="84" charset="-128"/>
              </a:rPr>
              <a:t> complexes.</a:t>
            </a:r>
          </a:p>
          <a:p>
            <a:pPr marL="297650" indent="-297650"/>
            <a:r>
              <a:rPr lang="en-US" altLang="en-US" dirty="0"/>
              <a:t>The carriers alternate reduced and oxidized states as they accept and donate electrons.</a:t>
            </a:r>
          </a:p>
          <a:p>
            <a:pPr marL="297650" indent="-297650"/>
            <a:r>
              <a:rPr lang="en-US" altLang="en-US" dirty="0"/>
              <a:t>Electrons drop in free energy as they go down the chain and are finally passed to O</a:t>
            </a:r>
            <a:r>
              <a:rPr lang="en-US" altLang="en-US" baseline="-25000" dirty="0"/>
              <a:t>2</a:t>
            </a:r>
            <a:r>
              <a:rPr lang="en-US" altLang="en-US" dirty="0"/>
              <a:t>, forming H</a:t>
            </a:r>
            <a:r>
              <a:rPr lang="en-US" altLang="en-US" baseline="-25000" dirty="0"/>
              <a:t>2</a:t>
            </a:r>
            <a:r>
              <a:rPr lang="en-US" altLang="en-US" dirty="0"/>
              <a:t>O.</a:t>
            </a:r>
          </a:p>
          <a:p>
            <a:pPr marL="297650" indent="-297650"/>
            <a:r>
              <a:rPr lang="en-US" altLang="en-US" dirty="0"/>
              <a:t>Electrons are transferred from NADH or FADH</a:t>
            </a:r>
            <a:r>
              <a:rPr lang="en-US" altLang="en-US" baseline="-25000" dirty="0"/>
              <a:t>2</a:t>
            </a:r>
            <a:r>
              <a:rPr lang="en-US" altLang="en-US" dirty="0"/>
              <a:t> to the electron transport chain.</a:t>
            </a:r>
          </a:p>
          <a:p>
            <a:pPr marL="297650" indent="-297650" defTabSz="931774">
              <a:defRPr/>
            </a:pPr>
            <a:r>
              <a:rPr lang="en-US" altLang="en-US" dirty="0"/>
              <a:t>Electron transfer in the electron transport chain causes proteins to pump H</a:t>
            </a:r>
            <a:r>
              <a:rPr lang="en-US" altLang="en-US" b="1" baseline="30000" dirty="0">
                <a:sym typeface="Symbol" pitchFamily="84" charset="2"/>
              </a:rPr>
              <a:t></a:t>
            </a:r>
            <a:r>
              <a:rPr lang="en-US" altLang="en-US" dirty="0"/>
              <a:t> from the mitochondrial matrix to the intermembrane space.</a:t>
            </a:r>
          </a:p>
          <a:p>
            <a:pPr marL="297650" indent="-297650"/>
            <a:r>
              <a:rPr lang="en-US" altLang="en-US" dirty="0"/>
              <a:t>The electron transport chain generates no ATP directly.</a:t>
            </a:r>
          </a:p>
          <a:p>
            <a:pPr marL="297650" indent="-297650"/>
            <a:r>
              <a:rPr lang="en-US" altLang="en-US" dirty="0"/>
              <a:t>It breaks the large free-energy drop from food to O</a:t>
            </a:r>
            <a:r>
              <a:rPr lang="en-US" altLang="en-US" baseline="-25000" dirty="0"/>
              <a:t>2</a:t>
            </a:r>
            <a:r>
              <a:rPr lang="en-US" altLang="en-US" dirty="0"/>
              <a:t> into smaller steps that release energy in manageable amounts.</a:t>
            </a:r>
          </a:p>
          <a:p>
            <a:pPr marL="297650" indent="-297650"/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793D2-316D-4633-B3AD-2099257870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69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7650" indent="-297650"/>
            <a:r>
              <a:rPr lang="en-US" altLang="en-US" dirty="0"/>
              <a:t>H</a:t>
            </a:r>
            <a:r>
              <a:rPr lang="en-US" altLang="en-US" b="1" baseline="30000" dirty="0">
                <a:sym typeface="Symbol" pitchFamily="84" charset="2"/>
              </a:rPr>
              <a:t></a:t>
            </a:r>
            <a:r>
              <a:rPr lang="en-US" altLang="en-US" dirty="0"/>
              <a:t> then moves back across the membrane, passing through the protein complex, </a:t>
            </a:r>
            <a:r>
              <a:rPr lang="en-US" altLang="en-US" b="1" dirty="0"/>
              <a:t>ATP synthase. </a:t>
            </a:r>
          </a:p>
          <a:p>
            <a:pPr marL="297650" indent="-297650"/>
            <a:r>
              <a:rPr lang="en-US" altLang="en-US" dirty="0"/>
              <a:t>ATP synthase uses the exergonic flow of H</a:t>
            </a:r>
            <a:r>
              <a:rPr lang="en-US" altLang="en-US" b="1" baseline="30000" dirty="0">
                <a:sym typeface="Symbol" pitchFamily="84" charset="2"/>
              </a:rPr>
              <a:t></a:t>
            </a:r>
            <a:r>
              <a:rPr lang="en-US" altLang="en-US" dirty="0"/>
              <a:t> to drive phosphorylation of ATP.</a:t>
            </a:r>
          </a:p>
          <a:p>
            <a:pPr marL="297650" indent="-297650"/>
            <a:r>
              <a:rPr lang="en-US" altLang="en-US" dirty="0"/>
              <a:t>This is an example of </a:t>
            </a:r>
            <a:r>
              <a:rPr lang="en-US" altLang="en-US" b="1" dirty="0"/>
              <a:t>chemiosmosis</a:t>
            </a:r>
            <a:r>
              <a:rPr lang="en-US" altLang="en-US" dirty="0"/>
              <a:t>, the use of energy in a H</a:t>
            </a:r>
            <a:r>
              <a:rPr lang="en-US" altLang="en-US" b="1" baseline="30000" dirty="0">
                <a:sym typeface="Symbol" pitchFamily="84" charset="2"/>
              </a:rPr>
              <a:t></a:t>
            </a:r>
            <a:r>
              <a:rPr lang="en-US" altLang="en-US" dirty="0"/>
              <a:t> gradient to drive cellular work.</a:t>
            </a:r>
          </a:p>
          <a:p>
            <a:pPr marL="297650" indent="-297650"/>
            <a:r>
              <a:rPr lang="en-US" altLang="en-US" dirty="0"/>
              <a:t>The energy stored in a H</a:t>
            </a:r>
            <a:r>
              <a:rPr lang="en-US" altLang="en-US" b="1" baseline="30000" dirty="0">
                <a:sym typeface="Symbol" pitchFamily="84" charset="2"/>
              </a:rPr>
              <a:t></a:t>
            </a:r>
            <a:r>
              <a:rPr lang="en-US" altLang="en-US" dirty="0"/>
              <a:t> gradient across a membrane couples the redox reactions of the electron transport chain to ATP</a:t>
            </a:r>
            <a:r>
              <a:rPr lang="en-US" altLang="en-US" baseline="0" dirty="0"/>
              <a:t> </a:t>
            </a:r>
            <a:r>
              <a:rPr lang="en-US" altLang="en-US" dirty="0"/>
              <a:t>synthesis.</a:t>
            </a:r>
          </a:p>
          <a:p>
            <a:pPr marL="297650" indent="-297650"/>
            <a:r>
              <a:rPr lang="en-US" altLang="en-US" dirty="0"/>
              <a:t>The H</a:t>
            </a:r>
            <a:r>
              <a:rPr lang="en-US" altLang="en-US" b="1" baseline="30000" dirty="0">
                <a:sym typeface="Symbol" pitchFamily="84" charset="2"/>
              </a:rPr>
              <a:t></a:t>
            </a:r>
            <a:r>
              <a:rPr lang="en-US" altLang="en-US" dirty="0"/>
              <a:t> gradient is referred to as a </a:t>
            </a:r>
            <a:r>
              <a:rPr lang="en-US" altLang="en-US" b="1" dirty="0"/>
              <a:t>proton-motive force</a:t>
            </a:r>
            <a:r>
              <a:rPr lang="en-US" altLang="en-US" dirty="0"/>
              <a:t>, emphasizing its capacity to do work.</a:t>
            </a:r>
          </a:p>
          <a:p>
            <a:pPr marL="297650" indent="-297650"/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793D2-316D-4633-B3AD-2099257870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40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793D2-316D-4633-B3AD-2099257870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59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60C4FEF6-E41F-4505-B36C-9A961312708A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12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B0ABCE19-BC41-41BC-978D-2B9DE6996A89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13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31774">
              <a:defRPr/>
            </a:pPr>
            <a:r>
              <a:rPr lang="en-US" altLang="en-US" dirty="0"/>
              <a:t>About 34% of the energy in a glucose molecule is transferred to ATP during cellular respiration, making about 32 ATP.</a:t>
            </a:r>
          </a:p>
          <a:p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  <a:p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  <a:p>
            <a:pPr defTabSz="931774">
              <a:defRPr/>
            </a:pPr>
            <a:r>
              <a:rPr lang="en-US" altLang="en-US" dirty="0"/>
              <a:t>ATP.</a:t>
            </a:r>
          </a:p>
          <a:p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84" charset="0"/>
                <a:ea typeface="ＭＳ Ｐゴシック" pitchFamily="84" charset="-128"/>
              </a:defRPr>
            </a:lvl9pPr>
          </a:lstStyle>
          <a:p>
            <a:pPr algn="r">
              <a:spcBef>
                <a:spcPct val="0"/>
              </a:spcBef>
            </a:pPr>
            <a:fld id="{B2E79DFD-D721-4FAD-88F0-BFC9F11D1324}" type="slidenum">
              <a:rPr lang="en-US" altLang="en-US">
                <a:latin typeface="Times" pitchFamily="84" charset="0"/>
              </a:rPr>
              <a:pPr algn="r">
                <a:spcBef>
                  <a:spcPct val="0"/>
                </a:spcBef>
              </a:pPr>
              <a:t>14</a:t>
            </a:fld>
            <a:endParaRPr lang="en-US" altLang="en-US">
              <a:latin typeface="Times" pitchFamily="8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31774">
              <a:defRPr/>
            </a:pPr>
            <a:r>
              <a:rPr lang="en-US" altLang="en-US" dirty="0"/>
              <a:t>You</a:t>
            </a:r>
            <a:r>
              <a:rPr lang="en-US" altLang="en-US" baseline="0" dirty="0"/>
              <a:t> don’t need to memorize the details of the figure.  You do need to remember the notes below.</a:t>
            </a:r>
            <a:endParaRPr lang="en-US" altLang="en-US" dirty="0"/>
          </a:p>
          <a:p>
            <a:pPr defTabSz="931774">
              <a:defRPr/>
            </a:pPr>
            <a:r>
              <a:rPr lang="en-US" altLang="en-US" dirty="0"/>
              <a:t>Catabolic pathways funnel electrons from many kinds of organic molecules into cellular respiration.</a:t>
            </a:r>
          </a:p>
          <a:p>
            <a:pPr defTabSz="931774">
              <a:defRPr/>
            </a:pPr>
            <a:r>
              <a:rPr lang="en-US" altLang="en-US" dirty="0"/>
              <a:t>An oxidized gram of fat produces more than twice as much ATP as an oxidized gram of carbohydrate.</a:t>
            </a:r>
          </a:p>
          <a:p>
            <a:pPr marL="297650" indent="-297650"/>
            <a:r>
              <a:rPr lang="en-US" altLang="en-US" dirty="0"/>
              <a:t>The body uses small molecules to build other substances.</a:t>
            </a:r>
            <a:r>
              <a:rPr lang="en-US" altLang="en-US" baseline="0" dirty="0"/>
              <a:t> </a:t>
            </a:r>
            <a:r>
              <a:rPr lang="en-US" altLang="en-US" dirty="0"/>
              <a:t>Some of these small molecules come directly from</a:t>
            </a:r>
            <a:r>
              <a:rPr lang="en-US" altLang="en-US" baseline="0" dirty="0"/>
              <a:t> </a:t>
            </a:r>
            <a:r>
              <a:rPr lang="en-US" altLang="en-US" dirty="0"/>
              <a:t>food; others can be produced during glycolysis or the citric acid cycle.</a:t>
            </a:r>
          </a:p>
          <a:p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A369-C0D6-4D18-8E61-D1EFB0B351BC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CB02-1548-46DC-9F53-6E955B508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0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A369-C0D6-4D18-8E61-D1EFB0B351BC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CB02-1548-46DC-9F53-6E955B508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A369-C0D6-4D18-8E61-D1EFB0B351BC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CB02-1548-46DC-9F53-6E955B508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26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A369-C0D6-4D18-8E61-D1EFB0B351BC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CB02-1548-46DC-9F53-6E955B508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8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A369-C0D6-4D18-8E61-D1EFB0B351BC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CB02-1548-46DC-9F53-6E955B508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5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A369-C0D6-4D18-8E61-D1EFB0B351BC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CB02-1548-46DC-9F53-6E955B508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5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A369-C0D6-4D18-8E61-D1EFB0B351BC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CB02-1548-46DC-9F53-6E955B508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6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A369-C0D6-4D18-8E61-D1EFB0B351BC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CB02-1548-46DC-9F53-6E955B508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3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A369-C0D6-4D18-8E61-D1EFB0B351BC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CB02-1548-46DC-9F53-6E955B508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0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A369-C0D6-4D18-8E61-D1EFB0B351BC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CB02-1548-46DC-9F53-6E955B508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46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A369-C0D6-4D18-8E61-D1EFB0B351BC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CB02-1548-46DC-9F53-6E955B508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24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BA369-C0D6-4D18-8E61-D1EFB0B351BC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ACB02-1548-46DC-9F53-6E955B508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9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hyperlink" Target="http://www.mediaresource.org/instruct.ht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rdF3mnyS1p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20D1E-9443-4683-B99F-58E039301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61687-E536-4603-981C-A279BD4A5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will be a double </a:t>
            </a:r>
            <a:r>
              <a:rPr lang="en-US"/>
              <a:t>POGIL quiz on Monday</a:t>
            </a:r>
          </a:p>
        </p:txBody>
      </p:sp>
    </p:spTree>
    <p:extLst>
      <p:ext uri="{BB962C8B-B14F-4D97-AF65-F5344CB8AC3E}">
        <p14:creationId xmlns:p14="http://schemas.microsoft.com/office/powerpoint/2010/main" val="3644564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mitochondria et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647700"/>
            <a:ext cx="9414933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7CB6790-86E3-462F-8FB9-5010BC2ABAFB}"/>
              </a:ext>
            </a:extLst>
          </p:cNvPr>
          <p:cNvSpPr/>
          <p:nvPr/>
        </p:nvSpPr>
        <p:spPr>
          <a:xfrm>
            <a:off x="4191000" y="5651212"/>
            <a:ext cx="419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proton-motive force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8B8A8C-7F38-487E-98D9-B10733F3029D}"/>
              </a:ext>
            </a:extLst>
          </p:cNvPr>
          <p:cNvSpPr txBox="1"/>
          <p:nvPr/>
        </p:nvSpPr>
        <p:spPr>
          <a:xfrm>
            <a:off x="1252219" y="4346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C5DDB4-2CCD-4D68-ABF8-12A10889249D}"/>
              </a:ext>
            </a:extLst>
          </p:cNvPr>
          <p:cNvSpPr txBox="1"/>
          <p:nvPr/>
        </p:nvSpPr>
        <p:spPr>
          <a:xfrm>
            <a:off x="6019800" y="459419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805A2-F06C-440B-9B52-28443ADE53F1}"/>
              </a:ext>
            </a:extLst>
          </p:cNvPr>
          <p:cNvSpPr txBox="1"/>
          <p:nvPr/>
        </p:nvSpPr>
        <p:spPr>
          <a:xfrm>
            <a:off x="4338319" y="4583619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7534DD-DBDD-4D22-BDED-01FC119267AF}"/>
              </a:ext>
            </a:extLst>
          </p:cNvPr>
          <p:cNvSpPr txBox="1"/>
          <p:nvPr/>
        </p:nvSpPr>
        <p:spPr>
          <a:xfrm>
            <a:off x="473710" y="385894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DC8B04-A718-4976-BA76-ACB001A36B2C}"/>
              </a:ext>
            </a:extLst>
          </p:cNvPr>
          <p:cNvSpPr txBox="1"/>
          <p:nvPr/>
        </p:nvSpPr>
        <p:spPr>
          <a:xfrm>
            <a:off x="5410200" y="449642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050AEE-8B13-4836-8709-62648EE866E9}"/>
              </a:ext>
            </a:extLst>
          </p:cNvPr>
          <p:cNvSpPr txBox="1"/>
          <p:nvPr/>
        </p:nvSpPr>
        <p:spPr>
          <a:xfrm>
            <a:off x="6357618" y="438216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F374BC-A62E-497D-9214-00136606978E}"/>
              </a:ext>
            </a:extLst>
          </p:cNvPr>
          <p:cNvSpPr txBox="1"/>
          <p:nvPr/>
        </p:nvSpPr>
        <p:spPr>
          <a:xfrm>
            <a:off x="4048760" y="496133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H+</a:t>
            </a:r>
          </a:p>
        </p:txBody>
      </p:sp>
    </p:spTree>
    <p:extLst>
      <p:ext uri="{BB962C8B-B14F-4D97-AF65-F5344CB8AC3E}">
        <p14:creationId xmlns:p14="http://schemas.microsoft.com/office/powerpoint/2010/main" val="3243482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mitochondria et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647700"/>
            <a:ext cx="9414933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7CB6790-86E3-462F-8FB9-5010BC2ABAFB}"/>
              </a:ext>
            </a:extLst>
          </p:cNvPr>
          <p:cNvSpPr/>
          <p:nvPr/>
        </p:nvSpPr>
        <p:spPr>
          <a:xfrm>
            <a:off x="4191000" y="5651212"/>
            <a:ext cx="419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No proton-motive force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8B8A8C-7F38-487E-98D9-B10733F3029D}"/>
              </a:ext>
            </a:extLst>
          </p:cNvPr>
          <p:cNvSpPr txBox="1"/>
          <p:nvPr/>
        </p:nvSpPr>
        <p:spPr>
          <a:xfrm>
            <a:off x="4953000" y="329565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C5DDB4-2CCD-4D68-ABF8-12A10889249D}"/>
              </a:ext>
            </a:extLst>
          </p:cNvPr>
          <p:cNvSpPr txBox="1"/>
          <p:nvPr/>
        </p:nvSpPr>
        <p:spPr>
          <a:xfrm>
            <a:off x="5496983" y="298577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805A2-F06C-440B-9B52-28443ADE53F1}"/>
              </a:ext>
            </a:extLst>
          </p:cNvPr>
          <p:cNvSpPr txBox="1"/>
          <p:nvPr/>
        </p:nvSpPr>
        <p:spPr>
          <a:xfrm>
            <a:off x="4495800" y="3594244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7534DD-DBDD-4D22-BDED-01FC119267AF}"/>
              </a:ext>
            </a:extLst>
          </p:cNvPr>
          <p:cNvSpPr txBox="1"/>
          <p:nvPr/>
        </p:nvSpPr>
        <p:spPr>
          <a:xfrm>
            <a:off x="1790700" y="379604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DC8B04-A718-4976-BA76-ACB001A36B2C}"/>
              </a:ext>
            </a:extLst>
          </p:cNvPr>
          <p:cNvSpPr txBox="1"/>
          <p:nvPr/>
        </p:nvSpPr>
        <p:spPr>
          <a:xfrm>
            <a:off x="4953000" y="4014254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050AEE-8B13-4836-8709-62648EE866E9}"/>
              </a:ext>
            </a:extLst>
          </p:cNvPr>
          <p:cNvSpPr txBox="1"/>
          <p:nvPr/>
        </p:nvSpPr>
        <p:spPr>
          <a:xfrm>
            <a:off x="6650566" y="338837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F374BC-A62E-497D-9214-00136606978E}"/>
              </a:ext>
            </a:extLst>
          </p:cNvPr>
          <p:cNvSpPr txBox="1"/>
          <p:nvPr/>
        </p:nvSpPr>
        <p:spPr>
          <a:xfrm>
            <a:off x="6019800" y="315343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H+</a:t>
            </a:r>
          </a:p>
        </p:txBody>
      </p:sp>
    </p:spTree>
    <p:extLst>
      <p:ext uri="{BB962C8B-B14F-4D97-AF65-F5344CB8AC3E}">
        <p14:creationId xmlns:p14="http://schemas.microsoft.com/office/powerpoint/2010/main" val="4156066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7" descr="07_14_OxPho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4"/>
          <a:stretch>
            <a:fillRect/>
          </a:stretch>
        </p:blipFill>
        <p:spPr bwMode="auto">
          <a:xfrm>
            <a:off x="296863" y="650875"/>
            <a:ext cx="8548687" cy="5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latin typeface="Arial" charset="0"/>
              </a:rPr>
              <a:t>Figure 7.14</a:t>
            </a:r>
          </a:p>
        </p:txBody>
      </p:sp>
      <p:sp>
        <p:nvSpPr>
          <p:cNvPr id="18436" name="Text Box 31"/>
          <p:cNvSpPr txBox="1">
            <a:spLocks noChangeArrowheads="1"/>
          </p:cNvSpPr>
          <p:nvPr/>
        </p:nvSpPr>
        <p:spPr bwMode="auto">
          <a:xfrm>
            <a:off x="512763" y="1782763"/>
            <a:ext cx="9699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>
                <a:ea typeface="ヒラギノ角ゴ Pro W3" pitchFamily="84" charset="-128"/>
              </a:rPr>
              <a:t>Protein</a:t>
            </a:r>
          </a:p>
          <a:p>
            <a:pPr>
              <a:lnSpc>
                <a:spcPct val="95000"/>
              </a:lnSpc>
            </a:pPr>
            <a:r>
              <a:rPr lang="en-US" altLang="en-US" sz="1400" b="1">
                <a:ea typeface="ヒラギノ角ゴ Pro W3" pitchFamily="84" charset="-128"/>
              </a:rPr>
              <a:t>complex</a:t>
            </a:r>
          </a:p>
          <a:p>
            <a:pPr>
              <a:lnSpc>
                <a:spcPct val="95000"/>
              </a:lnSpc>
            </a:pPr>
            <a:r>
              <a:rPr lang="en-US" altLang="en-US" sz="1400" b="1">
                <a:ea typeface="ヒラギノ角ゴ Pro W3" pitchFamily="84" charset="-128"/>
              </a:rPr>
              <a:t>of electron </a:t>
            </a:r>
          </a:p>
          <a:p>
            <a:pPr>
              <a:lnSpc>
                <a:spcPct val="95000"/>
              </a:lnSpc>
            </a:pPr>
            <a:r>
              <a:rPr lang="en-US" altLang="en-US" sz="1400" b="1">
                <a:ea typeface="ヒラギノ角ゴ Pro W3" pitchFamily="84" charset="-128"/>
              </a:rPr>
              <a:t>carriers</a:t>
            </a:r>
          </a:p>
        </p:txBody>
      </p:sp>
      <p:sp>
        <p:nvSpPr>
          <p:cNvPr id="18437" name="Text Box 31"/>
          <p:cNvSpPr txBox="1">
            <a:spLocks noChangeArrowheads="1"/>
          </p:cNvSpPr>
          <p:nvPr/>
        </p:nvSpPr>
        <p:spPr bwMode="auto">
          <a:xfrm>
            <a:off x="1808163" y="1795463"/>
            <a:ext cx="2063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200" b="1">
                <a:ea typeface="ヒラギノ角ゴ Pro W3" pitchFamily="84" charset="-128"/>
              </a:rPr>
              <a:t>H</a:t>
            </a:r>
            <a:r>
              <a:rPr lang="en-US" altLang="en-US" sz="1200" b="1" baseline="30000">
                <a:ea typeface="ヒラギノ角ゴ Pro W3" pitchFamily="84" charset="-128"/>
                <a:sym typeface="Symbol" pitchFamily="84" charset="2"/>
              </a:rPr>
              <a:t></a:t>
            </a:r>
            <a:endParaRPr lang="en-US" altLang="en-US" sz="1200" b="1">
              <a:ea typeface="ヒラギノ角ゴ Pro W3" pitchFamily="84" charset="-128"/>
            </a:endParaRPr>
          </a:p>
        </p:txBody>
      </p:sp>
      <p:sp>
        <p:nvSpPr>
          <p:cNvPr id="18438" name="Line 31"/>
          <p:cNvSpPr>
            <a:spLocks noChangeShapeType="1"/>
          </p:cNvSpPr>
          <p:nvPr/>
        </p:nvSpPr>
        <p:spPr bwMode="auto">
          <a:xfrm flipH="1" flipV="1">
            <a:off x="1066800" y="2603500"/>
            <a:ext cx="587375" cy="35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Text Box 31"/>
          <p:cNvSpPr txBox="1">
            <a:spLocks noChangeArrowheads="1"/>
          </p:cNvSpPr>
          <p:nvPr/>
        </p:nvSpPr>
        <p:spPr bwMode="auto">
          <a:xfrm>
            <a:off x="3490913" y="1414463"/>
            <a:ext cx="2063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200" b="1">
                <a:ea typeface="ヒラギノ角ゴ Pro W3" pitchFamily="84" charset="-128"/>
              </a:rPr>
              <a:t>H</a:t>
            </a:r>
            <a:r>
              <a:rPr lang="en-US" altLang="en-US" sz="1200" b="1" baseline="30000">
                <a:ea typeface="ヒラギノ角ゴ Pro W3" pitchFamily="84" charset="-128"/>
                <a:sym typeface="Symbol" pitchFamily="84" charset="2"/>
              </a:rPr>
              <a:t></a:t>
            </a:r>
            <a:endParaRPr lang="en-US" altLang="en-US" sz="1200" b="1">
              <a:ea typeface="ヒラギノ角ゴ Pro W3" pitchFamily="84" charset="-128"/>
            </a:endParaRPr>
          </a:p>
        </p:txBody>
      </p:sp>
      <p:sp>
        <p:nvSpPr>
          <p:cNvPr id="18440" name="Text Box 31"/>
          <p:cNvSpPr txBox="1">
            <a:spLocks noChangeArrowheads="1"/>
          </p:cNvSpPr>
          <p:nvPr/>
        </p:nvSpPr>
        <p:spPr bwMode="auto">
          <a:xfrm>
            <a:off x="5376863" y="1262063"/>
            <a:ext cx="2063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200" b="1">
                <a:ea typeface="ヒラギノ角ゴ Pro W3" pitchFamily="84" charset="-128"/>
              </a:rPr>
              <a:t>H</a:t>
            </a:r>
            <a:r>
              <a:rPr lang="en-US" altLang="en-US" sz="1200" b="1" baseline="30000">
                <a:ea typeface="ヒラギノ角ゴ Pro W3" pitchFamily="84" charset="-128"/>
                <a:sym typeface="Symbol" pitchFamily="84" charset="2"/>
              </a:rPr>
              <a:t></a:t>
            </a:r>
            <a:endParaRPr lang="en-US" altLang="en-US" sz="1200" b="1">
              <a:ea typeface="ヒラギノ角ゴ Pro W3" pitchFamily="84" charset="-128"/>
            </a:endParaRPr>
          </a:p>
        </p:txBody>
      </p:sp>
      <p:sp>
        <p:nvSpPr>
          <p:cNvPr id="18441" name="Text Box 31"/>
          <p:cNvSpPr txBox="1">
            <a:spLocks noChangeArrowheads="1"/>
          </p:cNvSpPr>
          <p:nvPr/>
        </p:nvSpPr>
        <p:spPr bwMode="auto">
          <a:xfrm>
            <a:off x="7250113" y="1998663"/>
            <a:ext cx="2063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200" b="1">
                <a:ea typeface="ヒラギノ角ゴ Pro W3" pitchFamily="84" charset="-128"/>
              </a:rPr>
              <a:t>H</a:t>
            </a:r>
            <a:r>
              <a:rPr lang="en-US" altLang="en-US" sz="1200" b="1" baseline="30000">
                <a:ea typeface="ヒラギノ角ゴ Pro W3" pitchFamily="84" charset="-128"/>
                <a:sym typeface="Symbol" pitchFamily="84" charset="2"/>
              </a:rPr>
              <a:t></a:t>
            </a:r>
            <a:endParaRPr lang="en-US" altLang="en-US" sz="1200" b="1">
              <a:ea typeface="ヒラギノ角ゴ Pro W3" pitchFamily="84" charset="-128"/>
            </a:endParaRPr>
          </a:p>
        </p:txBody>
      </p:sp>
      <p:sp>
        <p:nvSpPr>
          <p:cNvPr id="18442" name="Text Box 31"/>
          <p:cNvSpPr txBox="1">
            <a:spLocks noChangeArrowheads="1"/>
          </p:cNvSpPr>
          <p:nvPr/>
        </p:nvSpPr>
        <p:spPr bwMode="auto">
          <a:xfrm>
            <a:off x="2767013" y="2954338"/>
            <a:ext cx="17145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200" b="1">
                <a:ea typeface="ヒラギノ角ゴ Pro W3" pitchFamily="84" charset="-128"/>
              </a:rPr>
              <a:t>Q</a:t>
            </a:r>
          </a:p>
        </p:txBody>
      </p:sp>
      <p:sp>
        <p:nvSpPr>
          <p:cNvPr id="18443" name="Text Box 31"/>
          <p:cNvSpPr txBox="1">
            <a:spLocks noChangeArrowheads="1"/>
          </p:cNvSpPr>
          <p:nvPr/>
        </p:nvSpPr>
        <p:spPr bwMode="auto">
          <a:xfrm>
            <a:off x="1630363" y="3240088"/>
            <a:ext cx="17145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200" b="1">
                <a:latin typeface="Times" pitchFamily="84" charset="0"/>
                <a:ea typeface="ヒラギノ角ゴ Pro W3" pitchFamily="84" charset="-128"/>
              </a:rPr>
              <a:t>I</a:t>
            </a:r>
          </a:p>
        </p:txBody>
      </p:sp>
      <p:sp>
        <p:nvSpPr>
          <p:cNvPr id="18444" name="Text Box 31"/>
          <p:cNvSpPr txBox="1">
            <a:spLocks noChangeArrowheads="1"/>
          </p:cNvSpPr>
          <p:nvPr/>
        </p:nvSpPr>
        <p:spPr bwMode="auto">
          <a:xfrm>
            <a:off x="2503488" y="3605213"/>
            <a:ext cx="17145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200" b="1">
                <a:latin typeface="Times" pitchFamily="84" charset="0"/>
                <a:ea typeface="ヒラギノ角ゴ Pro W3" pitchFamily="84" charset="-128"/>
              </a:rPr>
              <a:t>II</a:t>
            </a:r>
          </a:p>
        </p:txBody>
      </p:sp>
      <p:sp>
        <p:nvSpPr>
          <p:cNvPr id="18445" name="Text Box 31"/>
          <p:cNvSpPr txBox="1">
            <a:spLocks noChangeArrowheads="1"/>
          </p:cNvSpPr>
          <p:nvPr/>
        </p:nvSpPr>
        <p:spPr bwMode="auto">
          <a:xfrm>
            <a:off x="3338513" y="3170238"/>
            <a:ext cx="17145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200" b="1">
                <a:latin typeface="Times" pitchFamily="84" charset="0"/>
                <a:ea typeface="ヒラギノ角ゴ Pro W3" pitchFamily="84" charset="-128"/>
              </a:rPr>
              <a:t>III</a:t>
            </a:r>
          </a:p>
        </p:txBody>
      </p:sp>
      <p:sp>
        <p:nvSpPr>
          <p:cNvPr id="18446" name="Text Box 31"/>
          <p:cNvSpPr txBox="1">
            <a:spLocks noChangeArrowheads="1"/>
          </p:cNvSpPr>
          <p:nvPr/>
        </p:nvSpPr>
        <p:spPr bwMode="auto">
          <a:xfrm>
            <a:off x="2462213" y="3843338"/>
            <a:ext cx="5429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200" b="1">
                <a:ea typeface="ヒラギノ角ゴ Pro W3" pitchFamily="84" charset="-128"/>
              </a:rPr>
              <a:t>FADH</a:t>
            </a:r>
            <a:r>
              <a:rPr lang="en-US" altLang="en-US" sz="1200" b="1" baseline="-25000">
                <a:ea typeface="ヒラギノ角ゴ Pro W3" pitchFamily="84" charset="-128"/>
              </a:rPr>
              <a:t>2</a:t>
            </a:r>
            <a:endParaRPr lang="en-US" altLang="en-US" sz="1200" b="1">
              <a:ea typeface="ヒラギノ角ゴ Pro W3" pitchFamily="84" charset="-128"/>
            </a:endParaRPr>
          </a:p>
        </p:txBody>
      </p:sp>
      <p:sp>
        <p:nvSpPr>
          <p:cNvPr id="18447" name="Text Box 31"/>
          <p:cNvSpPr txBox="1">
            <a:spLocks noChangeArrowheads="1"/>
          </p:cNvSpPr>
          <p:nvPr/>
        </p:nvSpPr>
        <p:spPr bwMode="auto">
          <a:xfrm>
            <a:off x="3011488" y="3833813"/>
            <a:ext cx="4064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200" b="1">
                <a:ea typeface="ヒラギノ角ゴ Pro W3" pitchFamily="84" charset="-128"/>
              </a:rPr>
              <a:t>FAD</a:t>
            </a:r>
          </a:p>
        </p:txBody>
      </p:sp>
      <p:sp>
        <p:nvSpPr>
          <p:cNvPr id="18448" name="Text Box 31"/>
          <p:cNvSpPr txBox="1">
            <a:spLocks noChangeArrowheads="1"/>
          </p:cNvSpPr>
          <p:nvPr/>
        </p:nvSpPr>
        <p:spPr bwMode="auto">
          <a:xfrm>
            <a:off x="2046288" y="4198938"/>
            <a:ext cx="4064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200" b="1">
                <a:ea typeface="ヒラギノ角ゴ Pro W3" pitchFamily="84" charset="-128"/>
              </a:rPr>
              <a:t>NAD</a:t>
            </a:r>
            <a:r>
              <a:rPr lang="en-US" altLang="en-US" sz="1200" b="1" baseline="30000">
                <a:ea typeface="ヒラギノ角ゴ Pro W3" pitchFamily="84" charset="-128"/>
                <a:sym typeface="Symbol" pitchFamily="84" charset="2"/>
              </a:rPr>
              <a:t></a:t>
            </a:r>
            <a:endParaRPr lang="en-US" altLang="en-US" sz="1200" b="1">
              <a:ea typeface="ヒラギノ角ゴ Pro W3" pitchFamily="84" charset="-128"/>
            </a:endParaRPr>
          </a:p>
        </p:txBody>
      </p:sp>
      <p:sp>
        <p:nvSpPr>
          <p:cNvPr id="18449" name="Text Box 31"/>
          <p:cNvSpPr txBox="1">
            <a:spLocks noChangeArrowheads="1"/>
          </p:cNvSpPr>
          <p:nvPr/>
        </p:nvSpPr>
        <p:spPr bwMode="auto">
          <a:xfrm>
            <a:off x="969963" y="4240213"/>
            <a:ext cx="4349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200" b="1">
                <a:ea typeface="ヒラギノ角ゴ Pro W3" pitchFamily="84" charset="-128"/>
              </a:rPr>
              <a:t>NADH</a:t>
            </a:r>
          </a:p>
        </p:txBody>
      </p:sp>
      <p:sp>
        <p:nvSpPr>
          <p:cNvPr id="18450" name="Text Box 31"/>
          <p:cNvSpPr txBox="1">
            <a:spLocks noChangeArrowheads="1"/>
          </p:cNvSpPr>
          <p:nvPr/>
        </p:nvSpPr>
        <p:spPr bwMode="auto">
          <a:xfrm>
            <a:off x="417513" y="4484688"/>
            <a:ext cx="16129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400" b="1">
                <a:ea typeface="ヒラギノ角ゴ Pro W3" pitchFamily="84" charset="-128"/>
              </a:rPr>
              <a:t>(carrying electrons</a:t>
            </a:r>
          </a:p>
          <a:p>
            <a:r>
              <a:rPr lang="en-US" altLang="en-US" sz="1400" b="1">
                <a:ea typeface="ヒラギノ角ゴ Pro W3" pitchFamily="84" charset="-128"/>
              </a:rPr>
              <a:t>from food)</a:t>
            </a:r>
          </a:p>
        </p:txBody>
      </p:sp>
      <p:sp>
        <p:nvSpPr>
          <p:cNvPr id="18451" name="Text Box 31"/>
          <p:cNvSpPr txBox="1">
            <a:spLocks noChangeArrowheads="1"/>
          </p:cNvSpPr>
          <p:nvPr/>
        </p:nvSpPr>
        <p:spPr bwMode="auto">
          <a:xfrm>
            <a:off x="2760663" y="5145088"/>
            <a:ext cx="2168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>
                <a:ea typeface="ヒラギノ角ゴ Pro W3" pitchFamily="84" charset="-128"/>
              </a:rPr>
              <a:t>Electron transport chain</a:t>
            </a:r>
          </a:p>
        </p:txBody>
      </p:sp>
      <p:sp>
        <p:nvSpPr>
          <p:cNvPr id="18452" name="Text Box 31"/>
          <p:cNvSpPr txBox="1">
            <a:spLocks noChangeArrowheads="1"/>
          </p:cNvSpPr>
          <p:nvPr/>
        </p:nvSpPr>
        <p:spPr bwMode="auto">
          <a:xfrm>
            <a:off x="3929063" y="5668963"/>
            <a:ext cx="22574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>
                <a:ea typeface="ヒラギノ角ゴ Pro W3" pitchFamily="84" charset="-128"/>
              </a:rPr>
              <a:t>Oxidative phosphorylation</a:t>
            </a:r>
          </a:p>
        </p:txBody>
      </p:sp>
      <p:sp>
        <p:nvSpPr>
          <p:cNvPr id="18453" name="Text Box 31"/>
          <p:cNvSpPr txBox="1">
            <a:spLocks noChangeArrowheads="1"/>
          </p:cNvSpPr>
          <p:nvPr/>
        </p:nvSpPr>
        <p:spPr bwMode="auto">
          <a:xfrm>
            <a:off x="6808788" y="5148263"/>
            <a:ext cx="14732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 dirty="0">
                <a:ea typeface="ヒラギノ角ゴ Pro W3" pitchFamily="84" charset="-128"/>
              </a:rPr>
              <a:t>Chemiosmosis</a:t>
            </a:r>
          </a:p>
        </p:txBody>
      </p:sp>
      <p:sp>
        <p:nvSpPr>
          <p:cNvPr id="18454" name="Text Box 31"/>
          <p:cNvSpPr txBox="1">
            <a:spLocks noChangeArrowheads="1"/>
          </p:cNvSpPr>
          <p:nvPr/>
        </p:nvSpPr>
        <p:spPr bwMode="auto">
          <a:xfrm>
            <a:off x="7935913" y="3348038"/>
            <a:ext cx="81597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400" b="1">
                <a:ea typeface="ヒラギノ角ゴ Pro W3" pitchFamily="84" charset="-128"/>
              </a:rPr>
              <a:t>ATP</a:t>
            </a:r>
          </a:p>
          <a:p>
            <a:r>
              <a:rPr lang="en-US" altLang="en-US" sz="1400" b="1">
                <a:ea typeface="ヒラギノ角ゴ Pro W3" pitchFamily="84" charset="-128"/>
              </a:rPr>
              <a:t>synthase</a:t>
            </a:r>
          </a:p>
        </p:txBody>
      </p:sp>
      <p:sp>
        <p:nvSpPr>
          <p:cNvPr id="18455" name="Text Box 31"/>
          <p:cNvSpPr txBox="1">
            <a:spLocks noChangeArrowheads="1"/>
          </p:cNvSpPr>
          <p:nvPr/>
        </p:nvSpPr>
        <p:spPr bwMode="auto">
          <a:xfrm>
            <a:off x="7253288" y="4767263"/>
            <a:ext cx="2063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200" b="1">
                <a:ea typeface="ヒラギノ角ゴ Pro W3" pitchFamily="84" charset="-128"/>
              </a:rPr>
              <a:t>H</a:t>
            </a:r>
            <a:r>
              <a:rPr lang="en-US" altLang="en-US" sz="1200" b="1" baseline="30000">
                <a:ea typeface="ヒラギノ角ゴ Pro W3" pitchFamily="84" charset="-128"/>
                <a:sym typeface="Symbol" pitchFamily="84" charset="2"/>
              </a:rPr>
              <a:t></a:t>
            </a:r>
            <a:endParaRPr lang="en-US" altLang="en-US" sz="1200" b="1">
              <a:ea typeface="ヒラギノ角ゴ Pro W3" pitchFamily="84" charset="-128"/>
            </a:endParaRPr>
          </a:p>
        </p:txBody>
      </p:sp>
      <p:sp>
        <p:nvSpPr>
          <p:cNvPr id="18456" name="Text Box 31"/>
          <p:cNvSpPr txBox="1">
            <a:spLocks noChangeArrowheads="1"/>
          </p:cNvSpPr>
          <p:nvPr/>
        </p:nvSpPr>
        <p:spPr bwMode="auto">
          <a:xfrm>
            <a:off x="6265863" y="4316413"/>
            <a:ext cx="5016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200" b="1">
                <a:ea typeface="ヒラギノ角ゴ Pro W3" pitchFamily="84" charset="-128"/>
              </a:rPr>
              <a:t>ADP </a:t>
            </a:r>
            <a:r>
              <a:rPr lang="en-US" altLang="en-US" sz="1200" b="1">
                <a:ea typeface="ヒラギノ角ゴ Pro W3" pitchFamily="84" charset="-128"/>
                <a:sym typeface="Symbol" pitchFamily="84" charset="2"/>
              </a:rPr>
              <a:t></a:t>
            </a:r>
            <a:endParaRPr lang="en-US" altLang="en-US" sz="1200" b="1">
              <a:ea typeface="ヒラギノ角ゴ Pro W3" pitchFamily="84" charset="-128"/>
            </a:endParaRPr>
          </a:p>
        </p:txBody>
      </p:sp>
      <p:sp>
        <p:nvSpPr>
          <p:cNvPr id="18457" name="Text Box 31"/>
          <p:cNvSpPr txBox="1">
            <a:spLocks noChangeArrowheads="1"/>
          </p:cNvSpPr>
          <p:nvPr/>
        </p:nvSpPr>
        <p:spPr bwMode="auto">
          <a:xfrm>
            <a:off x="7805738" y="4310063"/>
            <a:ext cx="3397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200" b="1">
                <a:ea typeface="ヒラギノ角ゴ Pro W3" pitchFamily="84" charset="-128"/>
              </a:rPr>
              <a:t>ATP</a:t>
            </a:r>
          </a:p>
        </p:txBody>
      </p:sp>
      <p:sp>
        <p:nvSpPr>
          <p:cNvPr id="18458" name="Text Box 31"/>
          <p:cNvSpPr txBox="1">
            <a:spLocks noChangeArrowheads="1"/>
          </p:cNvSpPr>
          <p:nvPr/>
        </p:nvSpPr>
        <p:spPr bwMode="auto">
          <a:xfrm>
            <a:off x="6792913" y="4332288"/>
            <a:ext cx="1270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100" b="1">
                <a:ea typeface="ヒラギノ角ゴ Pro W3" pitchFamily="84" charset="-128"/>
              </a:rPr>
              <a:t>P</a:t>
            </a:r>
          </a:p>
        </p:txBody>
      </p:sp>
      <p:sp>
        <p:nvSpPr>
          <p:cNvPr id="18459" name="Text Box 31"/>
          <p:cNvSpPr txBox="1">
            <a:spLocks noChangeArrowheads="1"/>
          </p:cNvSpPr>
          <p:nvPr/>
        </p:nvSpPr>
        <p:spPr bwMode="auto">
          <a:xfrm>
            <a:off x="6858000" y="4379913"/>
            <a:ext cx="1270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200" b="1" baseline="-25000">
                <a:ea typeface="ヒラギノ角ゴ Pro W3" pitchFamily="84" charset="-128"/>
              </a:rPr>
              <a:t>i</a:t>
            </a:r>
            <a:endParaRPr lang="en-US" altLang="en-US" sz="1200" b="1">
              <a:ea typeface="ヒラギノ角ゴ Pro W3" pitchFamily="84" charset="-128"/>
            </a:endParaRPr>
          </a:p>
        </p:txBody>
      </p:sp>
      <p:sp>
        <p:nvSpPr>
          <p:cNvPr id="18460" name="Text Box 31"/>
          <p:cNvSpPr txBox="1">
            <a:spLocks noChangeArrowheads="1"/>
          </p:cNvSpPr>
          <p:nvPr/>
        </p:nvSpPr>
        <p:spPr bwMode="auto">
          <a:xfrm>
            <a:off x="5945188" y="3738563"/>
            <a:ext cx="32385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200" b="1">
                <a:ea typeface="ヒラギノ角ゴ Pro W3" pitchFamily="84" charset="-128"/>
              </a:rPr>
              <a:t>H</a:t>
            </a:r>
            <a:r>
              <a:rPr lang="en-US" altLang="en-US" sz="1200" b="1" baseline="-25000">
                <a:ea typeface="ヒラギノ角ゴ Pro W3" pitchFamily="84" charset="-128"/>
              </a:rPr>
              <a:t>2</a:t>
            </a:r>
            <a:r>
              <a:rPr lang="en-US" altLang="en-US" sz="1200" b="1">
                <a:ea typeface="ヒラギノ角ゴ Pro W3" pitchFamily="84" charset="-128"/>
              </a:rPr>
              <a:t>O</a:t>
            </a:r>
          </a:p>
        </p:txBody>
      </p:sp>
      <p:sp>
        <p:nvSpPr>
          <p:cNvPr id="18461" name="Text Box 4"/>
          <p:cNvSpPr txBox="1">
            <a:spLocks noChangeArrowheads="1"/>
          </p:cNvSpPr>
          <p:nvPr/>
        </p:nvSpPr>
        <p:spPr bwMode="auto">
          <a:xfrm>
            <a:off x="4256088" y="3694113"/>
            <a:ext cx="10175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200" b="1">
                <a:sym typeface="Symbol" pitchFamily="84" charset="2"/>
              </a:rPr>
              <a:t>2 H</a:t>
            </a:r>
            <a:r>
              <a:rPr lang="en-US" altLang="en-US" sz="1200" b="1" baseline="30000">
                <a:sym typeface="Symbol" pitchFamily="84" charset="2"/>
              </a:rPr>
              <a:t></a:t>
            </a:r>
            <a:r>
              <a:rPr lang="en-US" altLang="en-US" sz="1200" b="1">
                <a:sym typeface="Symbol" pitchFamily="84" charset="2"/>
              </a:rPr>
              <a:t> </a:t>
            </a:r>
            <a:r>
              <a:rPr lang="en-US" altLang="en-US" sz="1200" b="1"/>
              <a:t> ½ O</a:t>
            </a:r>
            <a:r>
              <a:rPr lang="en-US" altLang="en-US" sz="1200" b="1" baseline="-25000"/>
              <a:t>2</a:t>
            </a:r>
            <a:endParaRPr lang="en-US" altLang="en-US" sz="1200" b="1"/>
          </a:p>
        </p:txBody>
      </p:sp>
      <p:sp>
        <p:nvSpPr>
          <p:cNvPr id="18462" name="Text Box 31"/>
          <p:cNvSpPr txBox="1">
            <a:spLocks noChangeArrowheads="1"/>
          </p:cNvSpPr>
          <p:nvPr/>
        </p:nvSpPr>
        <p:spPr bwMode="auto">
          <a:xfrm>
            <a:off x="5027613" y="2824163"/>
            <a:ext cx="18415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200" b="1">
                <a:latin typeface="Times" pitchFamily="84" charset="0"/>
                <a:ea typeface="ヒラギノ角ゴ Pro W3" pitchFamily="84" charset="-128"/>
              </a:rPr>
              <a:t>IV</a:t>
            </a:r>
          </a:p>
        </p:txBody>
      </p:sp>
      <p:sp>
        <p:nvSpPr>
          <p:cNvPr id="18463" name="Text Box 31"/>
          <p:cNvSpPr txBox="1">
            <a:spLocks noChangeArrowheads="1"/>
          </p:cNvSpPr>
          <p:nvPr/>
        </p:nvSpPr>
        <p:spPr bwMode="auto">
          <a:xfrm>
            <a:off x="4198938" y="2147888"/>
            <a:ext cx="444500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200" b="1">
                <a:ea typeface="ヒラギノ角ゴ Pro W3" pitchFamily="84" charset="-128"/>
              </a:rPr>
              <a:t>Cyt </a:t>
            </a:r>
            <a:r>
              <a:rPr lang="en-US" altLang="en-US" sz="1200" b="1" i="1">
                <a:ea typeface="ヒラギノ角ゴ Pro W3" pitchFamily="84" charset="-128"/>
              </a:rPr>
              <a:t>c</a:t>
            </a:r>
            <a:endParaRPr lang="en-US" altLang="en-US" sz="1200" b="1">
              <a:ea typeface="ヒラギノ角ゴ Pro W3" pitchFamily="84" charset="-128"/>
            </a:endParaRPr>
          </a:p>
        </p:txBody>
      </p:sp>
      <p:sp>
        <p:nvSpPr>
          <p:cNvPr id="18464" name="Line 57"/>
          <p:cNvSpPr>
            <a:spLocks noChangeShapeType="1"/>
          </p:cNvSpPr>
          <p:nvPr/>
        </p:nvSpPr>
        <p:spPr bwMode="auto">
          <a:xfrm>
            <a:off x="7546975" y="3441700"/>
            <a:ext cx="352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5" name="AutoShape 59"/>
          <p:cNvSpPr>
            <a:spLocks/>
          </p:cNvSpPr>
          <p:nvPr/>
        </p:nvSpPr>
        <p:spPr bwMode="auto">
          <a:xfrm rot="-5400000">
            <a:off x="7360444" y="3869532"/>
            <a:ext cx="152400" cy="2366962"/>
          </a:xfrm>
          <a:prstGeom prst="leftBrace">
            <a:avLst>
              <a:gd name="adj1" fmla="val 4371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2800" b="1">
              <a:latin typeface="Times" pitchFamily="84" charset="0"/>
            </a:endParaRPr>
          </a:p>
        </p:txBody>
      </p:sp>
      <p:sp>
        <p:nvSpPr>
          <p:cNvPr id="18466" name="AutoShape 60"/>
          <p:cNvSpPr>
            <a:spLocks/>
          </p:cNvSpPr>
          <p:nvPr/>
        </p:nvSpPr>
        <p:spPr bwMode="auto">
          <a:xfrm rot="-5400000">
            <a:off x="3745706" y="2739232"/>
            <a:ext cx="160337" cy="4635500"/>
          </a:xfrm>
          <a:prstGeom prst="leftBrace">
            <a:avLst>
              <a:gd name="adj1" fmla="val 5635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2800" b="1">
              <a:latin typeface="Times" pitchFamily="84" charset="0"/>
            </a:endParaRPr>
          </a:p>
        </p:txBody>
      </p:sp>
      <p:sp>
        <p:nvSpPr>
          <p:cNvPr id="18467" name="AutoShape 61"/>
          <p:cNvSpPr>
            <a:spLocks/>
          </p:cNvSpPr>
          <p:nvPr/>
        </p:nvSpPr>
        <p:spPr bwMode="auto">
          <a:xfrm rot="-5400000">
            <a:off x="5014119" y="2026444"/>
            <a:ext cx="152400" cy="7154862"/>
          </a:xfrm>
          <a:prstGeom prst="leftBrace">
            <a:avLst>
              <a:gd name="adj1" fmla="val 49991"/>
              <a:gd name="adj2" fmla="val 49764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 sz="2800" b="1">
              <a:latin typeface="Times" pitchFamily="84" charset="0"/>
            </a:endParaRPr>
          </a:p>
        </p:txBody>
      </p:sp>
      <p:grpSp>
        <p:nvGrpSpPr>
          <p:cNvPr id="18468" name="Group 70"/>
          <p:cNvGrpSpPr>
            <a:grpSpLocks/>
          </p:cNvGrpSpPr>
          <p:nvPr/>
        </p:nvGrpSpPr>
        <p:grpSpPr bwMode="auto">
          <a:xfrm>
            <a:off x="2538413" y="5162550"/>
            <a:ext cx="212725" cy="227013"/>
            <a:chOff x="1599" y="3252"/>
            <a:chExt cx="134" cy="143"/>
          </a:xfrm>
        </p:grpSpPr>
        <p:sp>
          <p:nvSpPr>
            <p:cNvPr id="18472" name="Oval 62"/>
            <p:cNvSpPr>
              <a:spLocks noChangeArrowheads="1"/>
            </p:cNvSpPr>
            <p:nvPr/>
          </p:nvSpPr>
          <p:spPr bwMode="auto">
            <a:xfrm>
              <a:off x="1599" y="3253"/>
              <a:ext cx="134" cy="131"/>
            </a:xfrm>
            <a:prstGeom prst="ellipse">
              <a:avLst/>
            </a:prstGeom>
            <a:solidFill>
              <a:srgbClr val="009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800" b="1">
                <a:latin typeface="Times" pitchFamily="84" charset="0"/>
              </a:endParaRPr>
            </a:p>
          </p:txBody>
        </p:sp>
        <p:sp>
          <p:nvSpPr>
            <p:cNvPr id="18473" name="Text Box 31"/>
            <p:cNvSpPr txBox="1">
              <a:spLocks noChangeArrowheads="1"/>
            </p:cNvSpPr>
            <p:nvPr/>
          </p:nvSpPr>
          <p:spPr bwMode="auto">
            <a:xfrm>
              <a:off x="1611" y="3252"/>
              <a:ext cx="10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chemeClr val="bg1"/>
                  </a:solidFill>
                  <a:ea typeface="ヒラギノ角ゴ Pro W3" pitchFamily="84" charset="-128"/>
                </a:rPr>
                <a:t>1</a:t>
              </a:r>
            </a:p>
          </p:txBody>
        </p:sp>
      </p:grpSp>
      <p:grpSp>
        <p:nvGrpSpPr>
          <p:cNvPr id="18469" name="Group 69"/>
          <p:cNvGrpSpPr>
            <a:grpSpLocks/>
          </p:cNvGrpSpPr>
          <p:nvPr/>
        </p:nvGrpSpPr>
        <p:grpSpPr bwMode="auto">
          <a:xfrm>
            <a:off x="6642100" y="5153025"/>
            <a:ext cx="212725" cy="227013"/>
            <a:chOff x="4184" y="3246"/>
            <a:chExt cx="134" cy="143"/>
          </a:xfrm>
        </p:grpSpPr>
        <p:sp>
          <p:nvSpPr>
            <p:cNvPr id="18470" name="Oval 63"/>
            <p:cNvSpPr>
              <a:spLocks noChangeArrowheads="1"/>
            </p:cNvSpPr>
            <p:nvPr/>
          </p:nvSpPr>
          <p:spPr bwMode="auto">
            <a:xfrm>
              <a:off x="4184" y="3254"/>
              <a:ext cx="134" cy="131"/>
            </a:xfrm>
            <a:prstGeom prst="ellipse">
              <a:avLst/>
            </a:prstGeom>
            <a:solidFill>
              <a:srgbClr val="0093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en-US" altLang="en-US" sz="2800" b="1">
                <a:latin typeface="Times" pitchFamily="84" charset="0"/>
              </a:endParaRPr>
            </a:p>
          </p:txBody>
        </p:sp>
        <p:sp>
          <p:nvSpPr>
            <p:cNvPr id="18471" name="Text Box 31"/>
            <p:cNvSpPr txBox="1">
              <a:spLocks noChangeArrowheads="1"/>
            </p:cNvSpPr>
            <p:nvPr/>
          </p:nvSpPr>
          <p:spPr bwMode="auto">
            <a:xfrm>
              <a:off x="4196" y="3246"/>
              <a:ext cx="10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chemeClr val="bg1"/>
                  </a:solidFill>
                  <a:ea typeface="ヒラギノ角ゴ Pro W3" pitchFamily="84" charset="-128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775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1" grpId="0"/>
      <p:bldP spid="18452" grpId="0"/>
      <p:bldP spid="184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9" name="Text Box 31"/>
          <p:cNvSpPr txBox="1">
            <a:spLocks noChangeArrowheads="1"/>
          </p:cNvSpPr>
          <p:nvPr/>
        </p:nvSpPr>
        <p:spPr bwMode="auto">
          <a:xfrm>
            <a:off x="3378200" y="1558925"/>
            <a:ext cx="2317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400" b="1">
                <a:ea typeface="ヒラギノ角ゴ Pro W3" pitchFamily="84" charset="-128"/>
              </a:rPr>
              <a:t>or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8593" y="102394"/>
            <a:ext cx="8548687" cy="5003800"/>
            <a:chOff x="296863" y="836613"/>
            <a:chExt cx="8548687" cy="5003800"/>
          </a:xfrm>
        </p:grpSpPr>
        <p:pic>
          <p:nvPicPr>
            <p:cNvPr id="22530" name="Picture 30" descr="07_15_ATPYield-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61"/>
            <a:stretch>
              <a:fillRect/>
            </a:stretch>
          </p:blipFill>
          <p:spPr bwMode="auto">
            <a:xfrm>
              <a:off x="296863" y="836613"/>
              <a:ext cx="8548687" cy="500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2" name="Text Box 31"/>
            <p:cNvSpPr txBox="1">
              <a:spLocks noChangeArrowheads="1"/>
            </p:cNvSpPr>
            <p:nvPr/>
          </p:nvSpPr>
          <p:spPr bwMode="auto">
            <a:xfrm>
              <a:off x="990600" y="873125"/>
              <a:ext cx="1558925" cy="417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400" b="1" dirty="0">
                  <a:ea typeface="ヒラギノ角ゴ Pro W3" pitchFamily="84" charset="-128"/>
                </a:rPr>
                <a:t>Electron shuttles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400" b="1" dirty="0">
                  <a:ea typeface="ヒラギノ角ゴ Pro W3" pitchFamily="84" charset="-128"/>
                </a:rPr>
                <a:t>span membrane</a:t>
              </a:r>
            </a:p>
          </p:txBody>
        </p:sp>
        <p:sp>
          <p:nvSpPr>
            <p:cNvPr id="22533" name="Text Box 31"/>
            <p:cNvSpPr txBox="1">
              <a:spLocks noChangeArrowheads="1"/>
            </p:cNvSpPr>
            <p:nvPr/>
          </p:nvSpPr>
          <p:spPr bwMode="auto">
            <a:xfrm>
              <a:off x="342900" y="1438275"/>
              <a:ext cx="933450" cy="21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400" b="1">
                  <a:ea typeface="ヒラギノ角ゴ Pro W3" pitchFamily="84" charset="-128"/>
                </a:rPr>
                <a:t>CYTOSOL</a:t>
              </a:r>
            </a:p>
          </p:txBody>
        </p:sp>
        <p:sp>
          <p:nvSpPr>
            <p:cNvPr id="22534" name="Line 9"/>
            <p:cNvSpPr>
              <a:spLocks noChangeShapeType="1"/>
            </p:cNvSpPr>
            <p:nvPr/>
          </p:nvSpPr>
          <p:spPr bwMode="auto">
            <a:xfrm flipH="1" flipV="1">
              <a:off x="2311400" y="1263650"/>
              <a:ext cx="222250" cy="460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5" name="Line 10"/>
            <p:cNvSpPr>
              <a:spLocks noChangeShapeType="1"/>
            </p:cNvSpPr>
            <p:nvPr/>
          </p:nvSpPr>
          <p:spPr bwMode="auto">
            <a:xfrm flipH="1" flipV="1">
              <a:off x="2308225" y="1263650"/>
              <a:ext cx="301625" cy="1619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6" name="Text Box 31"/>
            <p:cNvSpPr txBox="1">
              <a:spLocks noChangeArrowheads="1"/>
            </p:cNvSpPr>
            <p:nvPr/>
          </p:nvSpPr>
          <p:spPr bwMode="auto">
            <a:xfrm>
              <a:off x="3133725" y="1308100"/>
              <a:ext cx="736600" cy="20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400" b="1" dirty="0">
                  <a:ea typeface="ヒラギノ角ゴ Pro W3" pitchFamily="84" charset="-128"/>
                </a:rPr>
                <a:t>NADH</a:t>
              </a:r>
            </a:p>
          </p:txBody>
        </p:sp>
        <p:sp>
          <p:nvSpPr>
            <p:cNvPr id="22537" name="Text Box 31"/>
            <p:cNvSpPr txBox="1">
              <a:spLocks noChangeArrowheads="1"/>
            </p:cNvSpPr>
            <p:nvPr/>
          </p:nvSpPr>
          <p:spPr bwMode="auto">
            <a:xfrm>
              <a:off x="3336925" y="2159000"/>
              <a:ext cx="736600" cy="20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400" b="1" dirty="0">
                  <a:ea typeface="ヒラギノ角ゴ Pro W3" pitchFamily="84" charset="-128"/>
                </a:rPr>
                <a:t>NADH</a:t>
              </a:r>
            </a:p>
          </p:txBody>
        </p:sp>
        <p:sp>
          <p:nvSpPr>
            <p:cNvPr id="22538" name="Text Box 31"/>
            <p:cNvSpPr txBox="1">
              <a:spLocks noChangeArrowheads="1"/>
            </p:cNvSpPr>
            <p:nvPr/>
          </p:nvSpPr>
          <p:spPr bwMode="auto">
            <a:xfrm>
              <a:off x="3105150" y="1797050"/>
              <a:ext cx="762000" cy="2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400" b="1" dirty="0">
                  <a:ea typeface="ヒラギノ角ゴ Pro W3" pitchFamily="84" charset="-128"/>
                </a:rPr>
                <a:t>FADH</a:t>
              </a:r>
              <a:r>
                <a:rPr lang="en-US" altLang="en-US" sz="1400" b="1" baseline="-25000" dirty="0">
                  <a:ea typeface="ヒラギノ角ゴ Pro W3" pitchFamily="84" charset="-128"/>
                </a:rPr>
                <a:t>2</a:t>
              </a:r>
              <a:endParaRPr lang="en-US" altLang="en-US" sz="1400" b="1" dirty="0">
                <a:ea typeface="ヒラギノ角ゴ Pro W3" pitchFamily="84" charset="-128"/>
              </a:endParaRPr>
            </a:p>
          </p:txBody>
        </p:sp>
        <p:sp>
          <p:nvSpPr>
            <p:cNvPr id="22540" name="Text Box 31"/>
            <p:cNvSpPr txBox="1">
              <a:spLocks noChangeArrowheads="1"/>
            </p:cNvSpPr>
            <p:nvPr/>
          </p:nvSpPr>
          <p:spPr bwMode="auto">
            <a:xfrm>
              <a:off x="920750" y="2130425"/>
              <a:ext cx="736600" cy="20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400" b="1" dirty="0">
                  <a:ea typeface="ヒラギノ角ゴ Pro W3" pitchFamily="84" charset="-128"/>
                </a:rPr>
                <a:t>NADH</a:t>
              </a:r>
            </a:p>
          </p:txBody>
        </p:sp>
        <p:sp>
          <p:nvSpPr>
            <p:cNvPr id="22541" name="Text Box 31"/>
            <p:cNvSpPr txBox="1">
              <a:spLocks noChangeArrowheads="1"/>
            </p:cNvSpPr>
            <p:nvPr/>
          </p:nvSpPr>
          <p:spPr bwMode="auto">
            <a:xfrm>
              <a:off x="800100" y="2822575"/>
              <a:ext cx="91122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400" b="1" dirty="0">
                  <a:ea typeface="ヒラギノ角ゴ Pro W3" pitchFamily="84" charset="-128"/>
                </a:rPr>
                <a:t>Glycolysis</a:t>
              </a:r>
            </a:p>
          </p:txBody>
        </p:sp>
        <p:sp>
          <p:nvSpPr>
            <p:cNvPr id="22542" name="Text Box 31"/>
            <p:cNvSpPr txBox="1">
              <a:spLocks noChangeArrowheads="1"/>
            </p:cNvSpPr>
            <p:nvPr/>
          </p:nvSpPr>
          <p:spPr bwMode="auto">
            <a:xfrm>
              <a:off x="365125" y="3105150"/>
              <a:ext cx="72707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400" b="1">
                  <a:ea typeface="ヒラギノ角ゴ Pro W3" pitchFamily="84" charset="-128"/>
                </a:rPr>
                <a:t>Glucose</a:t>
              </a:r>
            </a:p>
          </p:txBody>
        </p:sp>
        <p:sp>
          <p:nvSpPr>
            <p:cNvPr id="22543" name="Text Box 31"/>
            <p:cNvSpPr txBox="1">
              <a:spLocks noChangeArrowheads="1"/>
            </p:cNvSpPr>
            <p:nvPr/>
          </p:nvSpPr>
          <p:spPr bwMode="auto">
            <a:xfrm>
              <a:off x="1438275" y="3102453"/>
              <a:ext cx="787400" cy="395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1400" b="1" dirty="0">
                  <a:ea typeface="ヒラギノ角ゴ Pro W3" pitchFamily="84" charset="-128"/>
                </a:rPr>
                <a:t>Pyruvate</a:t>
              </a:r>
            </a:p>
          </p:txBody>
        </p:sp>
        <p:sp>
          <p:nvSpPr>
            <p:cNvPr id="22544" name="Text Box 31"/>
            <p:cNvSpPr txBox="1">
              <a:spLocks noChangeArrowheads="1"/>
            </p:cNvSpPr>
            <p:nvPr/>
          </p:nvSpPr>
          <p:spPr bwMode="auto">
            <a:xfrm>
              <a:off x="2571750" y="2822575"/>
              <a:ext cx="1158875" cy="60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1400" b="1" dirty="0">
                  <a:ea typeface="ヒラギノ角ゴ Pro W3" pitchFamily="84" charset="-128"/>
                </a:rPr>
                <a:t>Pyruvate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400" b="1" dirty="0">
                  <a:ea typeface="ヒラギノ角ゴ Pro W3" pitchFamily="84" charset="-128"/>
                </a:rPr>
                <a:t>oxidation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400" b="1" dirty="0">
                  <a:ea typeface="ヒラギノ角ゴ Pro W3" pitchFamily="84" charset="-128"/>
                </a:rPr>
                <a:t>Acetyl CoA</a:t>
              </a:r>
            </a:p>
          </p:txBody>
        </p:sp>
        <p:sp>
          <p:nvSpPr>
            <p:cNvPr id="22545" name="Text Box 31"/>
            <p:cNvSpPr txBox="1">
              <a:spLocks noChangeArrowheads="1"/>
            </p:cNvSpPr>
            <p:nvPr/>
          </p:nvSpPr>
          <p:spPr bwMode="auto">
            <a:xfrm>
              <a:off x="4368800" y="2882900"/>
              <a:ext cx="631825" cy="620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1400" b="1">
                  <a:ea typeface="ヒラギノ角ゴ Pro W3" pitchFamily="84" charset="-128"/>
                </a:rPr>
                <a:t>Citric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400" b="1">
                  <a:ea typeface="ヒラギノ角ゴ Pro W3" pitchFamily="84" charset="-128"/>
                </a:rPr>
                <a:t>acid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400" b="1">
                  <a:ea typeface="ヒラギノ角ゴ Pro W3" pitchFamily="84" charset="-128"/>
                </a:rPr>
                <a:t>cycle</a:t>
              </a:r>
            </a:p>
          </p:txBody>
        </p:sp>
        <p:sp>
          <p:nvSpPr>
            <p:cNvPr id="22546" name="Text Box 31"/>
            <p:cNvSpPr txBox="1">
              <a:spLocks noChangeArrowheads="1"/>
            </p:cNvSpPr>
            <p:nvPr/>
          </p:nvSpPr>
          <p:spPr bwMode="auto">
            <a:xfrm>
              <a:off x="5184775" y="2149475"/>
              <a:ext cx="711200" cy="20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400" b="1" dirty="0">
                  <a:ea typeface="ヒラギノ角ゴ Pro W3" pitchFamily="84" charset="-128"/>
                </a:rPr>
                <a:t> NADH</a:t>
              </a:r>
            </a:p>
          </p:txBody>
        </p:sp>
        <p:sp>
          <p:nvSpPr>
            <p:cNvPr id="22547" name="Text Box 31"/>
            <p:cNvSpPr txBox="1">
              <a:spLocks noChangeArrowheads="1"/>
            </p:cNvSpPr>
            <p:nvPr/>
          </p:nvSpPr>
          <p:spPr bwMode="auto">
            <a:xfrm>
              <a:off x="6070600" y="2149475"/>
              <a:ext cx="752475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400" b="1" dirty="0">
                  <a:ea typeface="ヒラギノ角ゴ Pro W3" pitchFamily="84" charset="-128"/>
                </a:rPr>
                <a:t> FADH</a:t>
              </a:r>
              <a:r>
                <a:rPr lang="en-US" altLang="en-US" sz="1400" b="1" baseline="-25000" dirty="0">
                  <a:ea typeface="ヒラギノ角ゴ Pro W3" pitchFamily="84" charset="-128"/>
                </a:rPr>
                <a:t>2</a:t>
              </a:r>
              <a:endParaRPr lang="en-US" altLang="en-US" sz="1400" b="1" dirty="0">
                <a:ea typeface="ヒラギノ角ゴ Pro W3" pitchFamily="84" charset="-128"/>
              </a:endParaRPr>
            </a:p>
          </p:txBody>
        </p:sp>
        <p:sp>
          <p:nvSpPr>
            <p:cNvPr id="22548" name="Text Box 31"/>
            <p:cNvSpPr txBox="1">
              <a:spLocks noChangeArrowheads="1"/>
            </p:cNvSpPr>
            <p:nvPr/>
          </p:nvSpPr>
          <p:spPr bwMode="auto">
            <a:xfrm>
              <a:off x="6508750" y="2803525"/>
              <a:ext cx="1606550" cy="957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1400" b="1">
                  <a:ea typeface="ヒラギノ角ゴ Pro W3" pitchFamily="84" charset="-128"/>
                </a:rPr>
                <a:t>Oxidative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400" b="1">
                  <a:ea typeface="ヒラギノ角ゴ Pro W3" pitchFamily="84" charset="-128"/>
                </a:rPr>
                <a:t>phosphorylation: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400" b="1">
                  <a:ea typeface="ヒラギノ角ゴ Pro W3" pitchFamily="84" charset="-128"/>
                </a:rPr>
                <a:t>electron transport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400" b="1">
                  <a:ea typeface="ヒラギノ角ゴ Pro W3" pitchFamily="84" charset="-128"/>
                </a:rPr>
                <a:t>and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400" b="1">
                  <a:ea typeface="ヒラギノ角ゴ Pro W3" pitchFamily="84" charset="-128"/>
                </a:rPr>
                <a:t>chemiosmosis</a:t>
              </a:r>
            </a:p>
          </p:txBody>
        </p:sp>
        <p:sp>
          <p:nvSpPr>
            <p:cNvPr id="22549" name="Text Box 31"/>
            <p:cNvSpPr txBox="1">
              <a:spLocks noChangeArrowheads="1"/>
            </p:cNvSpPr>
            <p:nvPr/>
          </p:nvSpPr>
          <p:spPr bwMode="auto">
            <a:xfrm>
              <a:off x="6448425" y="4371975"/>
              <a:ext cx="1838325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400" b="1">
                  <a:ea typeface="ヒラギノ角ゴ Pro W3" pitchFamily="84" charset="-128"/>
                  <a:sym typeface="Symbol" pitchFamily="84" charset="2"/>
                </a:rPr>
                <a:t> </a:t>
              </a:r>
              <a:r>
                <a:rPr lang="en-US" altLang="en-US" sz="1400" b="1">
                  <a:ea typeface="ヒラギノ角ゴ Pro W3" pitchFamily="84" charset="-128"/>
                </a:rPr>
                <a:t>about 26 or 28 ATP</a:t>
              </a:r>
            </a:p>
          </p:txBody>
        </p:sp>
        <p:sp>
          <p:nvSpPr>
            <p:cNvPr id="22550" name="Text Box 31"/>
            <p:cNvSpPr txBox="1">
              <a:spLocks noChangeArrowheads="1"/>
            </p:cNvSpPr>
            <p:nvPr/>
          </p:nvSpPr>
          <p:spPr bwMode="auto">
            <a:xfrm>
              <a:off x="831850" y="4375150"/>
              <a:ext cx="7874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1400" b="1">
                  <a:ea typeface="ヒラギノ角ゴ Pro W3" pitchFamily="84" charset="-128"/>
                  <a:sym typeface="Symbol" pitchFamily="84" charset="2"/>
                </a:rPr>
                <a:t> </a:t>
              </a:r>
              <a:r>
                <a:rPr lang="en-US" altLang="en-US" sz="1400" b="1">
                  <a:ea typeface="ヒラギノ角ゴ Pro W3" pitchFamily="84" charset="-128"/>
                </a:rPr>
                <a:t>2 ATP</a:t>
              </a:r>
            </a:p>
          </p:txBody>
        </p:sp>
        <p:sp>
          <p:nvSpPr>
            <p:cNvPr id="22551" name="Text Box 31"/>
            <p:cNvSpPr txBox="1">
              <a:spLocks noChangeArrowheads="1"/>
            </p:cNvSpPr>
            <p:nvPr/>
          </p:nvSpPr>
          <p:spPr bwMode="auto">
            <a:xfrm>
              <a:off x="4318000" y="4370388"/>
              <a:ext cx="7874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1400" b="1">
                  <a:ea typeface="ヒラギノ角ゴ Pro W3" pitchFamily="84" charset="-128"/>
                  <a:sym typeface="Symbol" pitchFamily="84" charset="2"/>
                </a:rPr>
                <a:t> </a:t>
              </a:r>
              <a:r>
                <a:rPr lang="en-US" altLang="en-US" sz="1400" b="1">
                  <a:ea typeface="ヒラギノ角ゴ Pro W3" pitchFamily="84" charset="-128"/>
                </a:rPr>
                <a:t>2 ATP</a:t>
              </a:r>
            </a:p>
          </p:txBody>
        </p:sp>
        <p:sp>
          <p:nvSpPr>
            <p:cNvPr id="22552" name="Text Box 31"/>
            <p:cNvSpPr txBox="1">
              <a:spLocks noChangeArrowheads="1"/>
            </p:cNvSpPr>
            <p:nvPr/>
          </p:nvSpPr>
          <p:spPr bwMode="auto">
            <a:xfrm>
              <a:off x="4241800" y="5019675"/>
              <a:ext cx="1111250" cy="395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1400" b="1">
                  <a:ea typeface="ヒラギノ角ゴ Pro W3" pitchFamily="84" charset="-128"/>
                  <a:sym typeface="Symbol" pitchFamily="84" charset="2"/>
                </a:rPr>
                <a:t>About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400" b="1">
                  <a:ea typeface="ヒラギノ角ゴ Pro W3" pitchFamily="84" charset="-128"/>
                  <a:sym typeface="Symbol" pitchFamily="84" charset="2"/>
                </a:rPr>
                <a:t>30 or 32 ATP</a:t>
              </a:r>
              <a:endParaRPr lang="en-US" altLang="en-US" sz="1400" b="1">
                <a:ea typeface="ヒラギノ角ゴ Pro W3" pitchFamily="84" charset="-128"/>
              </a:endParaRPr>
            </a:p>
          </p:txBody>
        </p:sp>
        <p:sp>
          <p:nvSpPr>
            <p:cNvPr id="22553" name="Text Box 31"/>
            <p:cNvSpPr txBox="1">
              <a:spLocks noChangeArrowheads="1"/>
            </p:cNvSpPr>
            <p:nvPr/>
          </p:nvSpPr>
          <p:spPr bwMode="auto">
            <a:xfrm>
              <a:off x="1870075" y="5121275"/>
              <a:ext cx="1965325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400" b="1">
                  <a:ea typeface="ヒラギノ角ゴ Pro W3" pitchFamily="84" charset="-128"/>
                  <a:sym typeface="Symbol" pitchFamily="84" charset="2"/>
                </a:rPr>
                <a:t>Maximum per glucose:</a:t>
              </a:r>
              <a:endParaRPr lang="en-US" altLang="en-US" sz="1400" b="1">
                <a:ea typeface="ヒラギノ角ゴ Pro W3" pitchFamily="84" charset="-128"/>
              </a:endParaRPr>
            </a:p>
          </p:txBody>
        </p:sp>
        <p:sp>
          <p:nvSpPr>
            <p:cNvPr id="22554" name="Text Box 31"/>
            <p:cNvSpPr txBox="1">
              <a:spLocks noChangeArrowheads="1"/>
            </p:cNvSpPr>
            <p:nvPr/>
          </p:nvSpPr>
          <p:spPr bwMode="auto">
            <a:xfrm>
              <a:off x="6189663" y="1225550"/>
              <a:ext cx="1574800" cy="220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400" b="1">
                  <a:ea typeface="ヒラギノ角ゴ Pro W3" pitchFamily="84" charset="-128"/>
                </a:rPr>
                <a:t>MITOCHONDRION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4989493"/>
            <a:ext cx="9677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indent="-292100"/>
            <a:r>
              <a:rPr lang="en-US" altLang="en-US" sz="2400" dirty="0"/>
              <a:t>During cellular respiration, most </a:t>
            </a:r>
            <a:r>
              <a:rPr lang="en-US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</a:t>
            </a:r>
            <a:r>
              <a:rPr lang="en-US" altLang="en-US" sz="2400" dirty="0"/>
              <a:t>flows in the following sequence: </a:t>
            </a:r>
          </a:p>
          <a:p>
            <a:pPr marL="292100" indent="-292100"/>
            <a:r>
              <a:rPr lang="en-US" altLang="en-US" sz="3200" dirty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385278"/>
            <a:ext cx="2211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dirty="0"/>
              <a:t>glucose </a:t>
            </a:r>
            <a:r>
              <a:rPr lang="en-US" altLang="en-US" sz="3600" dirty="0">
                <a:sym typeface="Symbol" pitchFamily="84" charset="2"/>
              </a:rPr>
              <a:t> </a:t>
            </a:r>
            <a:endParaRPr lang="en-US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2057400" y="5426838"/>
            <a:ext cx="222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dirty="0"/>
              <a:t>NADH </a:t>
            </a:r>
            <a:r>
              <a:rPr lang="en-US" altLang="en-US" sz="3600" dirty="0">
                <a:sym typeface="Symbol" pitchFamily="84" charset="2"/>
              </a:rPr>
              <a:t> </a:t>
            </a:r>
            <a:endParaRPr lang="en-US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3967954" y="5449669"/>
            <a:ext cx="5709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dirty="0"/>
              <a:t>electron transport chain </a:t>
            </a:r>
            <a:r>
              <a:rPr lang="en-US" altLang="en-US" sz="3600" dirty="0">
                <a:sym typeface="Symbol" pitchFamily="84" charset="2"/>
              </a:rPr>
              <a:t> </a:t>
            </a:r>
            <a:endParaRPr lang="en-US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26068" y="6096000"/>
            <a:ext cx="4653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dirty="0"/>
              <a:t>proton-motive force </a:t>
            </a:r>
            <a:r>
              <a:rPr lang="en-US" altLang="en-US" sz="3600" dirty="0">
                <a:sym typeface="Symbol" pitchFamily="84" charset="2"/>
              </a:rPr>
              <a:t> </a:t>
            </a:r>
            <a:endParaRPr lang="en-US" sz="3600" dirty="0"/>
          </a:p>
        </p:txBody>
      </p:sp>
      <p:sp>
        <p:nvSpPr>
          <p:cNvPr id="32" name="TextBox 31"/>
          <p:cNvSpPr txBox="1"/>
          <p:nvPr/>
        </p:nvSpPr>
        <p:spPr>
          <a:xfrm>
            <a:off x="4566442" y="6102021"/>
            <a:ext cx="2790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dirty="0"/>
              <a:t>ATP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2618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9" grpId="0"/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0" descr="07_18Catabolism_5-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1" r="38184" b="2844"/>
          <a:stretch/>
        </p:blipFill>
        <p:spPr bwMode="auto">
          <a:xfrm>
            <a:off x="3813174" y="136525"/>
            <a:ext cx="1631951" cy="63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31"/>
          <p:cNvSpPr txBox="1">
            <a:spLocks noChangeArrowheads="1"/>
          </p:cNvSpPr>
          <p:nvPr/>
        </p:nvSpPr>
        <p:spPr bwMode="auto">
          <a:xfrm>
            <a:off x="3813175" y="231775"/>
            <a:ext cx="16319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>
                <a:ea typeface="ヒラギノ角ゴ Pro W3" pitchFamily="84" charset="-128"/>
              </a:rPr>
              <a:t>Carbohydrates</a:t>
            </a:r>
          </a:p>
        </p:txBody>
      </p:sp>
      <p:sp>
        <p:nvSpPr>
          <p:cNvPr id="25607" name="Text Box 31"/>
          <p:cNvSpPr txBox="1">
            <a:spLocks noChangeArrowheads="1"/>
          </p:cNvSpPr>
          <p:nvPr/>
        </p:nvSpPr>
        <p:spPr bwMode="auto">
          <a:xfrm>
            <a:off x="4229100" y="911225"/>
            <a:ext cx="8032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>
                <a:ea typeface="ヒラギノ角ゴ Pro W3" pitchFamily="84" charset="-128"/>
              </a:rPr>
              <a:t>Sugars</a:t>
            </a:r>
          </a:p>
        </p:txBody>
      </p:sp>
      <p:sp>
        <p:nvSpPr>
          <p:cNvPr id="25608" name="Text Box 31"/>
          <p:cNvSpPr txBox="1">
            <a:spLocks noChangeArrowheads="1"/>
          </p:cNvSpPr>
          <p:nvPr/>
        </p:nvSpPr>
        <p:spPr bwMode="auto">
          <a:xfrm>
            <a:off x="4213225" y="2222500"/>
            <a:ext cx="869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>
                <a:ea typeface="ヒラギノ角ゴ Pro W3" pitchFamily="84" charset="-128"/>
              </a:rPr>
              <a:t>Glucose</a:t>
            </a:r>
          </a:p>
        </p:txBody>
      </p:sp>
      <p:sp>
        <p:nvSpPr>
          <p:cNvPr id="25609" name="Text Box 31"/>
          <p:cNvSpPr txBox="1">
            <a:spLocks noChangeArrowheads="1"/>
          </p:cNvSpPr>
          <p:nvPr/>
        </p:nvSpPr>
        <p:spPr bwMode="auto">
          <a:xfrm>
            <a:off x="4057650" y="1828800"/>
            <a:ext cx="1149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>
                <a:ea typeface="ヒラギノ角ゴ Pro W3" pitchFamily="84" charset="-128"/>
              </a:rPr>
              <a:t>Glycolysis</a:t>
            </a:r>
          </a:p>
        </p:txBody>
      </p:sp>
      <p:sp>
        <p:nvSpPr>
          <p:cNvPr id="25611" name="Text Box 31"/>
          <p:cNvSpPr txBox="1">
            <a:spLocks noChangeArrowheads="1"/>
          </p:cNvSpPr>
          <p:nvPr/>
        </p:nvSpPr>
        <p:spPr bwMode="auto">
          <a:xfrm>
            <a:off x="4133850" y="3540125"/>
            <a:ext cx="10064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>
                <a:ea typeface="ヒラギノ角ゴ Pro W3" pitchFamily="84" charset="-128"/>
              </a:rPr>
              <a:t>Pyruvate</a:t>
            </a:r>
          </a:p>
        </p:txBody>
      </p:sp>
      <p:sp>
        <p:nvSpPr>
          <p:cNvPr id="25612" name="Text Box 31"/>
          <p:cNvSpPr txBox="1">
            <a:spLocks noChangeArrowheads="1"/>
          </p:cNvSpPr>
          <p:nvPr/>
        </p:nvSpPr>
        <p:spPr bwMode="auto">
          <a:xfrm>
            <a:off x="5546725" y="2933700"/>
            <a:ext cx="1746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700" b="1" dirty="0">
              <a:ea typeface="ヒラギノ角ゴ Pro W3" pitchFamily="84" charset="-128"/>
            </a:endParaRPr>
          </a:p>
        </p:txBody>
      </p:sp>
      <p:sp>
        <p:nvSpPr>
          <p:cNvPr id="25613" name="Text Box 31"/>
          <p:cNvSpPr txBox="1">
            <a:spLocks noChangeArrowheads="1"/>
          </p:cNvSpPr>
          <p:nvPr/>
        </p:nvSpPr>
        <p:spPr bwMode="auto">
          <a:xfrm>
            <a:off x="4006850" y="4311650"/>
            <a:ext cx="12636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>
                <a:ea typeface="ヒラギノ角ゴ Pro W3" pitchFamily="84" charset="-128"/>
              </a:rPr>
              <a:t>Acetyl CoA</a:t>
            </a:r>
          </a:p>
        </p:txBody>
      </p:sp>
      <p:sp>
        <p:nvSpPr>
          <p:cNvPr id="25614" name="Text Box 31"/>
          <p:cNvSpPr txBox="1">
            <a:spLocks noChangeArrowheads="1"/>
          </p:cNvSpPr>
          <p:nvPr/>
        </p:nvSpPr>
        <p:spPr bwMode="auto">
          <a:xfrm>
            <a:off x="4327525" y="5397500"/>
            <a:ext cx="6254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>
                <a:ea typeface="ヒラギノ角ゴ Pro W3" pitchFamily="84" charset="-128"/>
              </a:rPr>
              <a:t>Citric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>
                <a:ea typeface="ヒラギノ角ゴ Pro W3" pitchFamily="84" charset="-128"/>
              </a:rPr>
              <a:t>acid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>
                <a:ea typeface="ヒラギノ角ゴ Pro W3" pitchFamily="84" charset="-128"/>
              </a:rPr>
              <a:t>cycle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813175" y="4976037"/>
            <a:ext cx="4456113" cy="1558113"/>
            <a:chOff x="3813175" y="4976037"/>
            <a:chExt cx="4456113" cy="1558113"/>
          </a:xfrm>
        </p:grpSpPr>
        <p:pic>
          <p:nvPicPr>
            <p:cNvPr id="21" name="Picture 20" descr="07_18Catabolism_5-U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51" t="73494" b="2845"/>
            <a:stretch/>
          </p:blipFill>
          <p:spPr bwMode="auto">
            <a:xfrm>
              <a:off x="3813175" y="4976037"/>
              <a:ext cx="4456113" cy="155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31"/>
            <p:cNvSpPr txBox="1">
              <a:spLocks noChangeArrowheads="1"/>
            </p:cNvSpPr>
            <p:nvPr/>
          </p:nvSpPr>
          <p:spPr bwMode="auto">
            <a:xfrm>
              <a:off x="4327525" y="5397500"/>
              <a:ext cx="625475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1800" b="1" dirty="0">
                  <a:ea typeface="ヒラギノ角ゴ Pro W3" pitchFamily="84" charset="-128"/>
                </a:rPr>
                <a:t>Citric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800" b="1" dirty="0">
                  <a:ea typeface="ヒラギノ角ゴ Pro W3" pitchFamily="84" charset="-128"/>
                </a:rPr>
                <a:t>acid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800" b="1" dirty="0">
                  <a:ea typeface="ヒラギノ角ゴ Pro W3" pitchFamily="84" charset="-128"/>
                </a:rPr>
                <a:t>cycle</a:t>
              </a:r>
            </a:p>
          </p:txBody>
        </p:sp>
        <p:sp>
          <p:nvSpPr>
            <p:cNvPr id="23" name="Text Box 31"/>
            <p:cNvSpPr txBox="1">
              <a:spLocks noChangeArrowheads="1"/>
            </p:cNvSpPr>
            <p:nvPr/>
          </p:nvSpPr>
          <p:spPr bwMode="auto">
            <a:xfrm>
              <a:off x="6202363" y="5507038"/>
              <a:ext cx="1971675" cy="50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1800" b="1">
                  <a:ea typeface="ヒラギノ角ゴ Pro W3" pitchFamily="84" charset="-128"/>
                </a:rPr>
                <a:t>Oxidative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800" b="1">
                  <a:ea typeface="ヒラギノ角ゴ Pro W3" pitchFamily="84" charset="-128"/>
                </a:rPr>
                <a:t>phosphorylation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3581400" y="911225"/>
            <a:ext cx="631825" cy="269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873125" y="136525"/>
            <a:ext cx="7396163" cy="6397625"/>
            <a:chOff x="873125" y="136525"/>
            <a:chExt cx="7396163" cy="6397625"/>
          </a:xfrm>
        </p:grpSpPr>
        <p:pic>
          <p:nvPicPr>
            <p:cNvPr id="44" name="Picture 20" descr="07_18Catabolism_5-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44"/>
            <a:stretch>
              <a:fillRect/>
            </a:stretch>
          </p:blipFill>
          <p:spPr bwMode="auto">
            <a:xfrm>
              <a:off x="873125" y="136525"/>
              <a:ext cx="7396163" cy="639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 Box 31"/>
            <p:cNvSpPr txBox="1">
              <a:spLocks noChangeArrowheads="1"/>
            </p:cNvSpPr>
            <p:nvPr/>
          </p:nvSpPr>
          <p:spPr bwMode="auto">
            <a:xfrm>
              <a:off x="1797050" y="219075"/>
              <a:ext cx="946150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800" b="1">
                  <a:ea typeface="ヒラギノ角ゴ Pro W3" pitchFamily="84" charset="-128"/>
                </a:rPr>
                <a:t>Proteins</a:t>
              </a:r>
            </a:p>
          </p:txBody>
        </p:sp>
        <p:sp>
          <p:nvSpPr>
            <p:cNvPr id="46" name="Text Box 31"/>
            <p:cNvSpPr txBox="1">
              <a:spLocks noChangeArrowheads="1"/>
            </p:cNvSpPr>
            <p:nvPr/>
          </p:nvSpPr>
          <p:spPr bwMode="auto">
            <a:xfrm>
              <a:off x="1797050" y="930275"/>
              <a:ext cx="892175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1800" b="1">
                  <a:ea typeface="ヒラギノ角ゴ Pro W3" pitchFamily="84" charset="-128"/>
                </a:rPr>
                <a:t>Amino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1800" b="1">
                  <a:ea typeface="ヒラギノ角ゴ Pro W3" pitchFamily="84" charset="-128"/>
                </a:rPr>
                <a:t>acids</a:t>
              </a:r>
            </a:p>
          </p:txBody>
        </p:sp>
        <p:sp>
          <p:nvSpPr>
            <p:cNvPr id="47" name="Text Box 31"/>
            <p:cNvSpPr txBox="1">
              <a:spLocks noChangeArrowheads="1"/>
            </p:cNvSpPr>
            <p:nvPr/>
          </p:nvSpPr>
          <p:spPr bwMode="auto">
            <a:xfrm>
              <a:off x="3813175" y="231775"/>
              <a:ext cx="1631950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800" b="1">
                  <a:ea typeface="ヒラギノ角ゴ Pro W3" pitchFamily="84" charset="-128"/>
                </a:rPr>
                <a:t>Carbohydrates</a:t>
              </a:r>
            </a:p>
          </p:txBody>
        </p:sp>
        <p:sp>
          <p:nvSpPr>
            <p:cNvPr id="48" name="Text Box 31"/>
            <p:cNvSpPr txBox="1">
              <a:spLocks noChangeArrowheads="1"/>
            </p:cNvSpPr>
            <p:nvPr/>
          </p:nvSpPr>
          <p:spPr bwMode="auto">
            <a:xfrm>
              <a:off x="4229100" y="911225"/>
              <a:ext cx="803275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800" b="1">
                  <a:ea typeface="ヒラギノ角ゴ Pro W3" pitchFamily="84" charset="-128"/>
                </a:rPr>
                <a:t>Sugars</a:t>
              </a:r>
            </a:p>
          </p:txBody>
        </p:sp>
        <p:sp>
          <p:nvSpPr>
            <p:cNvPr id="49" name="Text Box 31"/>
            <p:cNvSpPr txBox="1">
              <a:spLocks noChangeArrowheads="1"/>
            </p:cNvSpPr>
            <p:nvPr/>
          </p:nvSpPr>
          <p:spPr bwMode="auto">
            <a:xfrm>
              <a:off x="4213225" y="2222500"/>
              <a:ext cx="8699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800" b="1">
                  <a:ea typeface="ヒラギノ角ゴ Pro W3" pitchFamily="84" charset="-128"/>
                </a:rPr>
                <a:t>Glucose</a:t>
              </a:r>
            </a:p>
          </p:txBody>
        </p:sp>
        <p:sp>
          <p:nvSpPr>
            <p:cNvPr id="50" name="Text Box 31"/>
            <p:cNvSpPr txBox="1">
              <a:spLocks noChangeArrowheads="1"/>
            </p:cNvSpPr>
            <p:nvPr/>
          </p:nvSpPr>
          <p:spPr bwMode="auto">
            <a:xfrm>
              <a:off x="4057650" y="1828800"/>
              <a:ext cx="11493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800" b="1">
                  <a:ea typeface="ヒラギノ角ゴ Pro W3" pitchFamily="84" charset="-128"/>
                </a:rPr>
                <a:t>Glycolysis</a:t>
              </a:r>
            </a:p>
          </p:txBody>
        </p:sp>
        <p:sp>
          <p:nvSpPr>
            <p:cNvPr id="52" name="Text Box 31"/>
            <p:cNvSpPr txBox="1">
              <a:spLocks noChangeArrowheads="1"/>
            </p:cNvSpPr>
            <p:nvPr/>
          </p:nvSpPr>
          <p:spPr bwMode="auto">
            <a:xfrm>
              <a:off x="4133850" y="3540125"/>
              <a:ext cx="100647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800" b="1">
                  <a:ea typeface="ヒラギノ角ゴ Pro W3" pitchFamily="84" charset="-128"/>
                </a:rPr>
                <a:t>Pyruvate</a:t>
              </a:r>
            </a:p>
          </p:txBody>
        </p:sp>
        <p:sp>
          <p:nvSpPr>
            <p:cNvPr id="54" name="Text Box 31"/>
            <p:cNvSpPr txBox="1">
              <a:spLocks noChangeArrowheads="1"/>
            </p:cNvSpPr>
            <p:nvPr/>
          </p:nvSpPr>
          <p:spPr bwMode="auto">
            <a:xfrm>
              <a:off x="4006850" y="4311650"/>
              <a:ext cx="126365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800" b="1">
                  <a:ea typeface="ヒラギノ角ゴ Pro W3" pitchFamily="84" charset="-128"/>
                </a:rPr>
                <a:t>Acetyl CoA</a:t>
              </a:r>
            </a:p>
          </p:txBody>
        </p:sp>
        <p:sp>
          <p:nvSpPr>
            <p:cNvPr id="55" name="Text Box 31"/>
            <p:cNvSpPr txBox="1">
              <a:spLocks noChangeArrowheads="1"/>
            </p:cNvSpPr>
            <p:nvPr/>
          </p:nvSpPr>
          <p:spPr bwMode="auto">
            <a:xfrm>
              <a:off x="4327525" y="5397500"/>
              <a:ext cx="625475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1800" b="1">
                  <a:ea typeface="ヒラギノ角ゴ Pro W3" pitchFamily="84" charset="-128"/>
                </a:rPr>
                <a:t>Citric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800" b="1">
                  <a:ea typeface="ヒラギノ角ゴ Pro W3" pitchFamily="84" charset="-128"/>
                </a:rPr>
                <a:t>acid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800" b="1">
                  <a:ea typeface="ヒラギノ角ゴ Pro W3" pitchFamily="84" charset="-128"/>
                </a:rPr>
                <a:t>cycle</a:t>
              </a:r>
            </a:p>
          </p:txBody>
        </p:sp>
        <p:sp>
          <p:nvSpPr>
            <p:cNvPr id="56" name="Text Box 31"/>
            <p:cNvSpPr txBox="1">
              <a:spLocks noChangeArrowheads="1"/>
            </p:cNvSpPr>
            <p:nvPr/>
          </p:nvSpPr>
          <p:spPr bwMode="auto">
            <a:xfrm>
              <a:off x="919163" y="3487738"/>
              <a:ext cx="463550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800" b="1">
                  <a:ea typeface="ヒラギノ角ゴ Pro W3" pitchFamily="84" charset="-128"/>
                </a:rPr>
                <a:t>NH</a:t>
              </a:r>
              <a:r>
                <a:rPr lang="en-US" altLang="en-US" sz="1800" b="1" baseline="-25000">
                  <a:ea typeface="ヒラギノ角ゴ Pro W3" pitchFamily="84" charset="-128"/>
                </a:rPr>
                <a:t>3</a:t>
              </a:r>
              <a:endParaRPr lang="en-US" altLang="en-US" sz="1800" b="1">
                <a:ea typeface="ヒラギノ角ゴ Pro W3" pitchFamily="84" charset="-128"/>
              </a:endParaRPr>
            </a:p>
          </p:txBody>
        </p:sp>
        <p:sp>
          <p:nvSpPr>
            <p:cNvPr id="57" name="Text Box 31"/>
            <p:cNvSpPr txBox="1">
              <a:spLocks noChangeArrowheads="1"/>
            </p:cNvSpPr>
            <p:nvPr/>
          </p:nvSpPr>
          <p:spPr bwMode="auto">
            <a:xfrm>
              <a:off x="6708775" y="219075"/>
              <a:ext cx="514350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800" b="1">
                  <a:ea typeface="ヒラギノ角ゴ Pro W3" pitchFamily="84" charset="-128"/>
                </a:rPr>
                <a:t>Fats</a:t>
              </a:r>
            </a:p>
          </p:txBody>
        </p:sp>
        <p:sp>
          <p:nvSpPr>
            <p:cNvPr id="58" name="Text Box 31"/>
            <p:cNvSpPr txBox="1">
              <a:spLocks noChangeArrowheads="1"/>
            </p:cNvSpPr>
            <p:nvPr/>
          </p:nvSpPr>
          <p:spPr bwMode="auto">
            <a:xfrm>
              <a:off x="6054725" y="914400"/>
              <a:ext cx="9271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800" b="1">
                  <a:ea typeface="ヒラギノ角ゴ Pro W3" pitchFamily="84" charset="-128"/>
                </a:rPr>
                <a:t>Glycerol</a:t>
              </a:r>
            </a:p>
          </p:txBody>
        </p:sp>
        <p:sp>
          <p:nvSpPr>
            <p:cNvPr id="59" name="Text Box 31"/>
            <p:cNvSpPr txBox="1">
              <a:spLocks noChangeArrowheads="1"/>
            </p:cNvSpPr>
            <p:nvPr/>
          </p:nvSpPr>
          <p:spPr bwMode="auto">
            <a:xfrm>
              <a:off x="7016750" y="911225"/>
              <a:ext cx="701675" cy="49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1800" b="1">
                  <a:ea typeface="ヒラギノ角ゴ Pro W3" pitchFamily="84" charset="-128"/>
                </a:rPr>
                <a:t>Fatty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800" b="1">
                  <a:ea typeface="ヒラギノ角ゴ Pro W3" pitchFamily="84" charset="-128"/>
                </a:rPr>
                <a:t>acids</a:t>
              </a:r>
            </a:p>
          </p:txBody>
        </p:sp>
        <p:sp>
          <p:nvSpPr>
            <p:cNvPr id="60" name="Text Box 31"/>
            <p:cNvSpPr txBox="1">
              <a:spLocks noChangeArrowheads="1"/>
            </p:cNvSpPr>
            <p:nvPr/>
          </p:nvSpPr>
          <p:spPr bwMode="auto">
            <a:xfrm>
              <a:off x="6202363" y="5507038"/>
              <a:ext cx="1971675" cy="50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1800" b="1">
                  <a:ea typeface="ヒラギノ角ゴ Pro W3" pitchFamily="84" charset="-128"/>
                </a:rPr>
                <a:t>Oxidative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800" b="1">
                  <a:ea typeface="ヒラギノ角ゴ Pro W3" pitchFamily="84" charset="-128"/>
                </a:rPr>
                <a:t>phosphorylation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517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43000"/>
            <a:ext cx="7772400" cy="1470025"/>
          </a:xfrm>
        </p:spPr>
        <p:txBody>
          <a:bodyPr/>
          <a:lstStyle/>
          <a:p>
            <a:r>
              <a:rPr lang="en-US" dirty="0"/>
              <a:t>Fun Fact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362200"/>
            <a:ext cx="6400800" cy="1752600"/>
          </a:xfrm>
        </p:spPr>
        <p:txBody>
          <a:bodyPr/>
          <a:lstStyle/>
          <a:p>
            <a:r>
              <a:rPr lang="en-US" dirty="0"/>
              <a:t>If ATP could not be regenerated from ADP, humans would use up nearly their body weight in ATP each day.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44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DE04A-DCF6-490F-887C-C8B3C4C52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/>
              <a:t>Model Mitochondria 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A0FB1845-9C91-453A-AADD-3EEB31BEE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601" y="3987691"/>
            <a:ext cx="3111459" cy="203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6C688-3BEC-4154-AEFD-73BAC5247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" y="462280"/>
            <a:ext cx="6499210" cy="5257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Roll one sheet of paper into a tube and tape it closed. Make the tube as wide as you can.  This represents the outer membrane of the mitochondrion.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Take another sheet of paper and fold it into a fan. (</a:t>
            </a:r>
            <a:r>
              <a:rPr lang="en-US" b="1" dirty="0"/>
              <a:t>For best results</a:t>
            </a:r>
            <a:r>
              <a:rPr lang="en-US" dirty="0"/>
              <a:t>, make each fold a little less than a centimeter.) Roll the fan-shaped paper into a tube to place it in the tube created in step one.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B371D7-6C09-4050-B006-71C4B6E28C61}"/>
              </a:ext>
            </a:extLst>
          </p:cNvPr>
          <p:cNvSpPr/>
          <p:nvPr/>
        </p:nvSpPr>
        <p:spPr>
          <a:xfrm>
            <a:off x="6630100" y="647525"/>
            <a:ext cx="2292300" cy="290008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7B3742-CF19-4AD0-B368-CDB70C7D38C5}"/>
              </a:ext>
            </a:extLst>
          </p:cNvPr>
          <p:cNvCxnSpPr>
            <a:stCxn id="5" idx="0"/>
            <a:endCxn id="5" idx="2"/>
          </p:cNvCxnSpPr>
          <p:nvPr/>
        </p:nvCxnSpPr>
        <p:spPr>
          <a:xfrm>
            <a:off x="7776250" y="647525"/>
            <a:ext cx="0" cy="29000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9280A5-0A8B-4E9E-838B-B02ECE2D8A3A}"/>
              </a:ext>
            </a:extLst>
          </p:cNvPr>
          <p:cNvCxnSpPr/>
          <p:nvPr/>
        </p:nvCxnSpPr>
        <p:spPr>
          <a:xfrm>
            <a:off x="7776250" y="2057400"/>
            <a:ext cx="11461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45A8D26-4C5D-452E-81A3-80BA809C4808}"/>
              </a:ext>
            </a:extLst>
          </p:cNvPr>
          <p:cNvSpPr txBox="1"/>
          <p:nvPr/>
        </p:nvSpPr>
        <p:spPr>
          <a:xfrm rot="16200000">
            <a:off x="6178595" y="1620673"/>
            <a:ext cx="2241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Inner membrane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EB7BCF-F16A-4F1A-880A-E4C0CEA00FD1}"/>
              </a:ext>
            </a:extLst>
          </p:cNvPr>
          <p:cNvSpPr txBox="1"/>
          <p:nvPr/>
        </p:nvSpPr>
        <p:spPr>
          <a:xfrm rot="16200000">
            <a:off x="7283705" y="338748"/>
            <a:ext cx="2241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Outer  </a:t>
            </a:r>
            <a:r>
              <a:rPr lang="en-US" sz="2800" b="1" dirty="0" err="1"/>
              <a:t>memb</a:t>
            </a:r>
            <a:r>
              <a:rPr lang="en-US" sz="2800" b="1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229FCE-ED84-49D1-B814-3C5D2D6822D3}"/>
              </a:ext>
            </a:extLst>
          </p:cNvPr>
          <p:cNvSpPr txBox="1"/>
          <p:nvPr/>
        </p:nvSpPr>
        <p:spPr>
          <a:xfrm>
            <a:off x="7927252" y="2294672"/>
            <a:ext cx="1034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Not used.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2910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b="1">
                <a:latin typeface="Tahoma" pitchFamily="84" charset="0"/>
              </a:rPr>
              <a:t>0</a:t>
            </a:r>
          </a:p>
        </p:txBody>
      </p:sp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528638" y="1098550"/>
            <a:ext cx="7396162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D001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7474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Font typeface="Wingdings" pitchFamily="84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0">
                <a:solidFill>
                  <a:srgbClr val="9D0016"/>
                </a:solidFill>
              </a:rPr>
              <a:t> Chapter 7</a:t>
            </a:r>
          </a:p>
        </p:txBody>
      </p:sp>
      <p:sp>
        <p:nvSpPr>
          <p:cNvPr id="4100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pitchFamily="84" charset="2"/>
              <a:buNone/>
            </a:pPr>
            <a:r>
              <a:rPr lang="en-US" altLang="en-US" dirty="0">
                <a:latin typeface="Times New Roman" pitchFamily="84" charset="0"/>
              </a:rPr>
              <a:t>Oxidative Phosphorylation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8848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Must Know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electrons from NADH and FADH</a:t>
            </a:r>
            <a:r>
              <a:rPr lang="en-US" baseline="-25000" dirty="0"/>
              <a:t>2</a:t>
            </a:r>
            <a:r>
              <a:rPr lang="en-US" dirty="0"/>
              <a:t> are passed to a series of electron acceptors to produce ATP by chemiosmosis.</a:t>
            </a:r>
          </a:p>
          <a:p>
            <a:endParaRPr lang="en-US" dirty="0"/>
          </a:p>
          <a:p>
            <a:r>
              <a:rPr lang="en-US" dirty="0"/>
              <a:t>The roles of the mitochondrial membrane, proton (H</a:t>
            </a:r>
            <a:r>
              <a:rPr lang="en-US" baseline="30000" dirty="0"/>
              <a:t>+</a:t>
            </a:r>
            <a:r>
              <a:rPr lang="en-US" dirty="0"/>
              <a:t>) gradient, and ATP synthase in generating ATP.</a:t>
            </a:r>
          </a:p>
        </p:txBody>
      </p:sp>
    </p:spTree>
    <p:extLst>
      <p:ext uri="{BB962C8B-B14F-4D97-AF65-F5344CB8AC3E}">
        <p14:creationId xmlns:p14="http://schemas.microsoft.com/office/powerpoint/2010/main" val="26538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7" descr="07_06CellRespOverview_3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0"/>
          <a:stretch>
            <a:fillRect/>
          </a:stretch>
        </p:blipFill>
        <p:spPr bwMode="auto">
          <a:xfrm>
            <a:off x="291071" y="419273"/>
            <a:ext cx="8548687" cy="572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1200">
                <a:latin typeface="Arial" charset="0"/>
              </a:rPr>
              <a:t>Figure 7.6-3</a:t>
            </a:r>
          </a:p>
        </p:txBody>
      </p:sp>
      <p:sp>
        <p:nvSpPr>
          <p:cNvPr id="10244" name="Text Box 31"/>
          <p:cNvSpPr txBox="1">
            <a:spLocks noChangeArrowheads="1"/>
          </p:cNvSpPr>
          <p:nvPr/>
        </p:nvSpPr>
        <p:spPr bwMode="auto">
          <a:xfrm>
            <a:off x="1011238" y="1239838"/>
            <a:ext cx="12319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Electrons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/>
              <a:t>via NADH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10245" name="Text Box 31"/>
          <p:cNvSpPr txBox="1">
            <a:spLocks noChangeArrowheads="1"/>
          </p:cNvSpPr>
          <p:nvPr/>
        </p:nvSpPr>
        <p:spPr bwMode="auto">
          <a:xfrm>
            <a:off x="1004888" y="2643188"/>
            <a:ext cx="12319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Glycolysis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10246" name="Text Box 31"/>
          <p:cNvSpPr txBox="1">
            <a:spLocks noChangeArrowheads="1"/>
          </p:cNvSpPr>
          <p:nvPr/>
        </p:nvSpPr>
        <p:spPr bwMode="auto">
          <a:xfrm>
            <a:off x="446088" y="3090863"/>
            <a:ext cx="9779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Glucose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10247" name="Text Box 31"/>
          <p:cNvSpPr txBox="1">
            <a:spLocks noChangeArrowheads="1"/>
          </p:cNvSpPr>
          <p:nvPr/>
        </p:nvSpPr>
        <p:spPr bwMode="auto">
          <a:xfrm>
            <a:off x="1741488" y="3090863"/>
            <a:ext cx="9779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Pyruvate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10248" name="Text Box 31"/>
          <p:cNvSpPr txBox="1">
            <a:spLocks noChangeArrowheads="1"/>
          </p:cNvSpPr>
          <p:nvPr/>
        </p:nvSpPr>
        <p:spPr bwMode="auto">
          <a:xfrm>
            <a:off x="3138488" y="2487613"/>
            <a:ext cx="10414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Pyruvate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/>
              <a:t>oxidation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10249" name="Text Box 31"/>
          <p:cNvSpPr txBox="1">
            <a:spLocks noChangeArrowheads="1"/>
          </p:cNvSpPr>
          <p:nvPr/>
        </p:nvSpPr>
        <p:spPr bwMode="auto">
          <a:xfrm>
            <a:off x="3036888" y="3078163"/>
            <a:ext cx="12446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Acetyl CoA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10250" name="Text Box 31"/>
          <p:cNvSpPr txBox="1">
            <a:spLocks noChangeArrowheads="1"/>
          </p:cNvSpPr>
          <p:nvPr/>
        </p:nvSpPr>
        <p:spPr bwMode="auto">
          <a:xfrm>
            <a:off x="5030788" y="2652713"/>
            <a:ext cx="76200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Citric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/>
              <a:t>acid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>
                <a:sym typeface="Symbol" pitchFamily="84" charset="2"/>
              </a:rPr>
              <a:t>cycle</a:t>
            </a:r>
            <a:endParaRPr lang="en-US" altLang="en-US" sz="1800" b="1" baseline="30000">
              <a:sym typeface="Symbol" pitchFamily="84" charset="2"/>
            </a:endParaRPr>
          </a:p>
        </p:txBody>
      </p:sp>
      <p:sp>
        <p:nvSpPr>
          <p:cNvPr id="10251" name="Text Box 31"/>
          <p:cNvSpPr txBox="1">
            <a:spLocks noChangeArrowheads="1"/>
          </p:cNvSpPr>
          <p:nvPr/>
        </p:nvSpPr>
        <p:spPr bwMode="auto">
          <a:xfrm>
            <a:off x="5551488" y="1090613"/>
            <a:ext cx="159385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Electrons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/>
              <a:t>via NADH and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/>
              <a:t>FADH</a:t>
            </a:r>
            <a:r>
              <a:rPr lang="en-US" altLang="en-US" sz="1800" b="1" baseline="-25000"/>
              <a:t>2</a:t>
            </a:r>
            <a:endParaRPr lang="en-US" altLang="en-US" sz="1800" b="1" baseline="30000">
              <a:sym typeface="Symbol" pitchFamily="84" charset="2"/>
            </a:endParaRPr>
          </a:p>
        </p:txBody>
      </p:sp>
      <p:sp>
        <p:nvSpPr>
          <p:cNvPr id="10252" name="Text Box 31"/>
          <p:cNvSpPr txBox="1">
            <a:spLocks noChangeArrowheads="1"/>
          </p:cNvSpPr>
          <p:nvPr/>
        </p:nvSpPr>
        <p:spPr bwMode="auto">
          <a:xfrm>
            <a:off x="6599238" y="2405063"/>
            <a:ext cx="202565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 dirty="0"/>
              <a:t>Oxidative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 dirty="0"/>
              <a:t>phosphorylation: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 dirty="0"/>
              <a:t>electron transport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 dirty="0"/>
              <a:t>and</a:t>
            </a:r>
          </a:p>
          <a:p>
            <a:pPr algn="ctr">
              <a:lnSpc>
                <a:spcPct val="90000"/>
              </a:lnSpc>
            </a:pPr>
            <a:r>
              <a:rPr lang="en-US" altLang="en-US" sz="1800" b="1" dirty="0"/>
              <a:t>chemiosmosis</a:t>
            </a:r>
            <a:endParaRPr lang="en-US" altLang="en-US" sz="1800" b="1" baseline="30000" dirty="0">
              <a:sym typeface="Symbol" pitchFamily="84" charset="2"/>
            </a:endParaRPr>
          </a:p>
        </p:txBody>
      </p:sp>
      <p:sp>
        <p:nvSpPr>
          <p:cNvPr id="10253" name="Text Box 31"/>
          <p:cNvSpPr txBox="1">
            <a:spLocks noChangeArrowheads="1"/>
          </p:cNvSpPr>
          <p:nvPr/>
        </p:nvSpPr>
        <p:spPr bwMode="auto">
          <a:xfrm>
            <a:off x="369888" y="4211638"/>
            <a:ext cx="1173162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CYTOSOL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10254" name="Text Box 31"/>
          <p:cNvSpPr txBox="1">
            <a:spLocks noChangeArrowheads="1"/>
          </p:cNvSpPr>
          <p:nvPr/>
        </p:nvSpPr>
        <p:spPr bwMode="auto">
          <a:xfrm>
            <a:off x="1298575" y="5183188"/>
            <a:ext cx="6477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ATP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10255" name="Text Box 31"/>
          <p:cNvSpPr txBox="1">
            <a:spLocks noChangeArrowheads="1"/>
          </p:cNvSpPr>
          <p:nvPr/>
        </p:nvSpPr>
        <p:spPr bwMode="auto">
          <a:xfrm>
            <a:off x="741363" y="5691188"/>
            <a:ext cx="1762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Substrate-level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10256" name="Text Box 31"/>
          <p:cNvSpPr txBox="1">
            <a:spLocks noChangeArrowheads="1"/>
          </p:cNvSpPr>
          <p:nvPr/>
        </p:nvSpPr>
        <p:spPr bwMode="auto">
          <a:xfrm>
            <a:off x="5099050" y="5184775"/>
            <a:ext cx="6477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ATP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10257" name="Text Box 31"/>
          <p:cNvSpPr txBox="1">
            <a:spLocks noChangeArrowheads="1"/>
          </p:cNvSpPr>
          <p:nvPr/>
        </p:nvSpPr>
        <p:spPr bwMode="auto">
          <a:xfrm>
            <a:off x="4541838" y="5692775"/>
            <a:ext cx="1762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Substrate-level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10258" name="Text Box 31"/>
          <p:cNvSpPr txBox="1">
            <a:spLocks noChangeArrowheads="1"/>
          </p:cNvSpPr>
          <p:nvPr/>
        </p:nvSpPr>
        <p:spPr bwMode="auto">
          <a:xfrm>
            <a:off x="3190875" y="4194175"/>
            <a:ext cx="20701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MITOCHONDRION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10259" name="Text Box 31"/>
          <p:cNvSpPr txBox="1">
            <a:spLocks noChangeArrowheads="1"/>
          </p:cNvSpPr>
          <p:nvPr/>
        </p:nvSpPr>
        <p:spPr bwMode="auto">
          <a:xfrm>
            <a:off x="7639050" y="5160963"/>
            <a:ext cx="6477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 dirty="0"/>
              <a:t>ATP</a:t>
            </a:r>
            <a:endParaRPr lang="en-US" altLang="en-US" sz="1800" b="1" i="1" baseline="30000" dirty="0">
              <a:sym typeface="Symbol" pitchFamily="84" charset="2"/>
            </a:endParaRPr>
          </a:p>
        </p:txBody>
      </p:sp>
      <p:sp>
        <p:nvSpPr>
          <p:cNvPr id="10260" name="Text Box 31"/>
          <p:cNvSpPr txBox="1">
            <a:spLocks noChangeArrowheads="1"/>
          </p:cNvSpPr>
          <p:nvPr/>
        </p:nvSpPr>
        <p:spPr bwMode="auto">
          <a:xfrm>
            <a:off x="7432675" y="5691188"/>
            <a:ext cx="1136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800" b="1"/>
              <a:t>Oxidative</a:t>
            </a:r>
            <a:endParaRPr lang="en-US" altLang="en-US" sz="1800" b="1" i="1" baseline="30000">
              <a:sym typeface="Symbol" pitchFamily="84" charset="2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4541838" y="-152400"/>
            <a:ext cx="3459161" cy="2640013"/>
          </a:xfrm>
          <a:prstGeom prst="star5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152400" y="193633"/>
            <a:ext cx="3038475" cy="2335213"/>
          </a:xfrm>
          <a:prstGeom prst="star5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489141" y="5965825"/>
            <a:ext cx="2138128" cy="875506"/>
            <a:chOff x="6489141" y="5965825"/>
            <a:chExt cx="2138128" cy="875506"/>
          </a:xfrm>
        </p:grpSpPr>
        <p:sp>
          <p:nvSpPr>
            <p:cNvPr id="3" name="Smiley Face 2"/>
            <p:cNvSpPr/>
            <p:nvPr/>
          </p:nvSpPr>
          <p:spPr>
            <a:xfrm>
              <a:off x="7435056" y="5965825"/>
              <a:ext cx="1192213" cy="875506"/>
            </a:xfrm>
            <a:prstGeom prst="smileyFace">
              <a:avLst/>
            </a:prstGeom>
            <a:noFill/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489141" y="6318111"/>
              <a:ext cx="9196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90%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D0DC808-3980-4B31-BED0-1BC7504A824D}"/>
              </a:ext>
            </a:extLst>
          </p:cNvPr>
          <p:cNvSpPr/>
          <p:nvPr/>
        </p:nvSpPr>
        <p:spPr>
          <a:xfrm rot="5400000">
            <a:off x="8066174" y="2926798"/>
            <a:ext cx="17068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hlinkClick r:id="rId4"/>
              </a:rPr>
              <a:t>Video Overview 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5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/>
      <p:bldP spid="10259" grpId="0"/>
      <p:bldP spid="2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mitochondria et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7243902" cy="407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958167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66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6" y="-76200"/>
            <a:ext cx="9501185" cy="698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699189" y="5353048"/>
            <a:ext cx="2626521" cy="1428752"/>
            <a:chOff x="5283992" y="5429248"/>
            <a:chExt cx="2626521" cy="1428752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5283992" y="6553200"/>
              <a:ext cx="888208" cy="30480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8" name="Picture 4" descr="http://www.discoveringalcoholic.com/files/images/holdingbreath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5429248"/>
              <a:ext cx="671513" cy="714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" name="Straight Connector 4"/>
          <p:cNvCxnSpPr/>
          <p:nvPr/>
        </p:nvCxnSpPr>
        <p:spPr>
          <a:xfrm>
            <a:off x="8039100" y="1371600"/>
            <a:ext cx="838200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039100" y="2992821"/>
            <a:ext cx="838200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039100" y="5181600"/>
            <a:ext cx="838200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039100" y="6445470"/>
            <a:ext cx="838200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0" y="4462955"/>
            <a:ext cx="2406869" cy="56624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0" y="4462955"/>
            <a:ext cx="3649717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http://www.motherearthnews.com/%7E/media/Images/MEN/Editorial/Articles/Magazine%20Articles/2012/12-01/Global%20Water%20Supply/Water-Drople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873" y="6239257"/>
            <a:ext cx="309581" cy="41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69580CA-1311-4E2F-A415-36FF82206244}"/>
              </a:ext>
            </a:extLst>
          </p:cNvPr>
          <p:cNvGrpSpPr/>
          <p:nvPr/>
        </p:nvGrpSpPr>
        <p:grpSpPr>
          <a:xfrm>
            <a:off x="893336" y="6048422"/>
            <a:ext cx="2177318" cy="428578"/>
            <a:chOff x="893336" y="6048422"/>
            <a:chExt cx="2177318" cy="428578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893336" y="6048422"/>
              <a:ext cx="838200" cy="0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232454" y="6477000"/>
              <a:ext cx="838200" cy="0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685800" y="1600200"/>
            <a:ext cx="6858000" cy="181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6" r="21411" b="45184"/>
          <a:stretch/>
        </p:blipFill>
        <p:spPr bwMode="auto">
          <a:xfrm>
            <a:off x="112986" y="1564105"/>
            <a:ext cx="7466909" cy="218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57200" y="1828800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proton-motive force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50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19050"/>
            <a:ext cx="9029700" cy="706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" y="5715000"/>
            <a:ext cx="2971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indent="-292100"/>
            <a:r>
              <a:rPr lang="en-US" altLang="en-US" dirty="0"/>
              <a:t>ATP synthase uses the exergonic flow of H</a:t>
            </a:r>
            <a:r>
              <a:rPr lang="en-US" altLang="en-US" b="1" baseline="30000" dirty="0">
                <a:sym typeface="Symbol" pitchFamily="84" charset="2"/>
              </a:rPr>
              <a:t></a:t>
            </a:r>
            <a:r>
              <a:rPr lang="en-US" altLang="en-US" dirty="0"/>
              <a:t> to drive phosphorylation of ATP.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828800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proton-motive force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873</Words>
  <Application>Microsoft Office PowerPoint</Application>
  <PresentationFormat>On-screen Show (4:3)</PresentationFormat>
  <Paragraphs>208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Tahoma</vt:lpstr>
      <vt:lpstr>Times</vt:lpstr>
      <vt:lpstr>Times New Roman</vt:lpstr>
      <vt:lpstr>Wingdings</vt:lpstr>
      <vt:lpstr>Office Theme</vt:lpstr>
      <vt:lpstr>PowerPoint Presentation</vt:lpstr>
      <vt:lpstr>Fun Fact</vt:lpstr>
      <vt:lpstr>Model Mitochondria </vt:lpstr>
      <vt:lpstr>PowerPoint Presentation</vt:lpstr>
      <vt:lpstr>You Must Know</vt:lpstr>
      <vt:lpstr>Figure 7.6-3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Figure 7.14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lauren.wingard</dc:creator>
  <cp:lastModifiedBy>Lauren Wingard</cp:lastModifiedBy>
  <cp:revision>64</cp:revision>
  <cp:lastPrinted>2019-10-25T15:22:42Z</cp:lastPrinted>
  <dcterms:created xsi:type="dcterms:W3CDTF">2014-11-04T12:00:49Z</dcterms:created>
  <dcterms:modified xsi:type="dcterms:W3CDTF">2019-10-25T20:06:42Z</dcterms:modified>
</cp:coreProperties>
</file>