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4" r:id="rId3"/>
    <p:sldId id="259" r:id="rId4"/>
    <p:sldId id="262" r:id="rId5"/>
    <p:sldId id="283" r:id="rId6"/>
    <p:sldId id="266" r:id="rId7"/>
    <p:sldId id="277" r:id="rId8"/>
    <p:sldId id="278" r:id="rId9"/>
    <p:sldId id="281" r:id="rId10"/>
    <p:sldId id="280" r:id="rId11"/>
    <p:sldId id="279" r:id="rId12"/>
    <p:sldId id="28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29" autoAdjust="0"/>
  </p:normalViewPr>
  <p:slideViewPr>
    <p:cSldViewPr>
      <p:cViewPr varScale="1">
        <p:scale>
          <a:sx n="51" d="100"/>
          <a:sy n="51" d="100"/>
        </p:scale>
        <p:origin x="23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418B1-D8CD-47CE-A217-012F65DB09B3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8B2A-4494-4CE5-B5B1-66849BD09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41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4CCF0-4350-46C6-83A6-601FAF48FC55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66C2-ABAB-4CE4-821E-325A86C5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C6ADC2B7-F1FB-408D-84AC-070B87165B0A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C242E44-8BA3-479D-A3A5-241E7F668045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Some animals obtain energy by eating plants, and some animals feed on other organisms that eat plants.</a:t>
            </a:r>
          </a:p>
          <a:p>
            <a:pPr marL="292100" indent="-292100" eaLnBrk="1" hangingPunct="1"/>
            <a:endParaRPr lang="en-US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F0B34FE-C94B-406D-979E-C0C80D97B53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itchFamily="84" charset="0"/>
                <a:ea typeface="ＭＳ Ｐゴシック" pitchFamily="84" charset="-128"/>
              </a:rPr>
              <a:t>Matter is </a:t>
            </a:r>
            <a:r>
              <a:rPr lang="en-US" altLang="en-US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recycled in ecosystems</a:t>
            </a:r>
          </a:p>
          <a:p>
            <a:pPr eaLnBrk="1" hangingPunct="1"/>
            <a:r>
              <a:rPr lang="en-US" altLang="en-US" dirty="0"/>
              <a:t>Energy flows into an ecosystem as sunlight and leaves as heat</a:t>
            </a:r>
          </a:p>
          <a:p>
            <a:pPr eaLnBrk="1" hangingPunct="1"/>
            <a:r>
              <a:rPr lang="en-US" altLang="en-US" dirty="0"/>
              <a:t>Photosynthesis generates O</a:t>
            </a:r>
            <a:r>
              <a:rPr lang="en-US" altLang="en-US" baseline="-25000" dirty="0"/>
              <a:t>2</a:t>
            </a:r>
            <a:r>
              <a:rPr lang="en-US" altLang="en-US" dirty="0"/>
              <a:t> and organic molecules, which are used as fuel for cellular respiration.</a:t>
            </a: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2B43609-4FB5-4CB3-8E74-F5D02A1873E5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972560" y="8831582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A2441BE-87E0-47A2-B85C-CDCA75B63155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972560" y="8831582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C9F247B-E196-4E33-9C1A-141511A298F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972560" y="8831582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1428036-249B-47C5-BED5-7F9E1AFF7419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972560" y="8831582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EA2E920-0564-467B-9BF3-7F72FD20BE46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altLang="en-US" dirty="0"/>
              <a:t>An example is the reaction between methane and O</a:t>
            </a:r>
            <a:r>
              <a:rPr lang="en-US" altLang="en-US" baseline="-25000" dirty="0"/>
              <a:t>2.</a:t>
            </a:r>
          </a:p>
          <a:p>
            <a:pPr marL="350838" indent="-350838" eaLnBrk="1" hangingPunct="1">
              <a:lnSpc>
                <a:spcPct val="90000"/>
              </a:lnSpc>
            </a:pPr>
            <a:endParaRPr lang="en-US" altLang="en-US" baseline="-25000" dirty="0"/>
          </a:p>
          <a:p>
            <a:pPr marL="350838" marR="0" indent="-3508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Redox reactions that move electrons closer to electronegative atoms, like oxygen, release chemical energy that</a:t>
            </a:r>
            <a:r>
              <a:rPr lang="en-US" altLang="en-US" baseline="0" dirty="0"/>
              <a:t> </a:t>
            </a:r>
            <a:r>
              <a:rPr lang="en-US" altLang="en-US" dirty="0"/>
              <a:t>can be put to work.</a:t>
            </a:r>
          </a:p>
          <a:p>
            <a:pPr marL="350838" marR="0" indent="-3508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“Energy must be added to pull</a:t>
            </a:r>
            <a:r>
              <a:rPr lang="en-US" altLang="en-US" baseline="0" dirty="0"/>
              <a:t> an electron away from an atom, just as energy is required to push a ball uphill.  The more electronegative the atom, the more energy is required to take an electron away from it.  An electron loses potential energy when it shifts from a less electronegative atom toward amore electronegative one, just as a ball loses potential energy when it rolls downhill.  A redox reaction that moves electrons closer to oxygen, such as the burning (oxidation) of methane, therefore releases chemical energy that can be put to work. “ Textbook p. 137</a:t>
            </a:r>
            <a:endParaRPr lang="en-US" altLang="en-US" dirty="0"/>
          </a:p>
          <a:p>
            <a:pPr marL="350838" marR="0" indent="-3508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350838" indent="-350838"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7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0DBF-E71F-46D8-A2BE-7F003A1902E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51B0-BB4F-4B33-8E99-4FB06CF3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73961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Chapter 7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Oxidation </a:t>
            </a:r>
            <a:r>
              <a:rPr lang="en-US" dirty="0"/>
              <a:t>and Reduction</a:t>
            </a:r>
          </a:p>
          <a:p>
            <a:r>
              <a:rPr lang="en-US" dirty="0"/>
              <a:t>Energy transfers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26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 descr="07_UN02RedoxGe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5"/>
          <a:stretch>
            <a:fillRect/>
          </a:stretch>
        </p:blipFill>
        <p:spPr bwMode="auto">
          <a:xfrm>
            <a:off x="1492250" y="2752725"/>
            <a:ext cx="615791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7.UN02</a:t>
            </a:r>
          </a:p>
        </p:txBody>
      </p:sp>
      <p:sp>
        <p:nvSpPr>
          <p:cNvPr id="16388" name="Text Box 31"/>
          <p:cNvSpPr txBox="1">
            <a:spLocks noChangeArrowheads="1"/>
          </p:cNvSpPr>
          <p:nvPr/>
        </p:nvSpPr>
        <p:spPr bwMode="auto">
          <a:xfrm>
            <a:off x="2422525" y="2752725"/>
            <a:ext cx="1367631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rgbClr val="0093C5"/>
                </a:solidFill>
                <a:ea typeface="ヒラギノ角ゴ Pro W3" pitchFamily="84" charset="-128"/>
              </a:rPr>
              <a:t>becomes</a:t>
            </a:r>
          </a:p>
        </p:txBody>
      </p:sp>
      <p:sp>
        <p:nvSpPr>
          <p:cNvPr id="16389" name="Text Box 31"/>
          <p:cNvSpPr txBox="1">
            <a:spLocks noChangeArrowheads="1"/>
          </p:cNvSpPr>
          <p:nvPr/>
        </p:nvSpPr>
        <p:spPr bwMode="auto">
          <a:xfrm>
            <a:off x="3983038" y="3633788"/>
            <a:ext cx="152003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rgbClr val="0093C5"/>
                </a:solidFill>
                <a:ea typeface="ヒラギノ角ゴ Pro W3" pitchFamily="84" charset="-128"/>
              </a:rPr>
              <a:t>becomes</a:t>
            </a: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 flipH="1">
            <a:off x="1800225" y="2914650"/>
            <a:ext cx="625475" cy="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 flipV="1">
            <a:off x="1806575" y="2914650"/>
            <a:ext cx="0" cy="20955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>
            <a:off x="5162550" y="2914650"/>
            <a:ext cx="682625" cy="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8"/>
          <p:cNvSpPr>
            <a:spLocks noChangeShapeType="1"/>
          </p:cNvSpPr>
          <p:nvPr/>
        </p:nvSpPr>
        <p:spPr bwMode="auto">
          <a:xfrm>
            <a:off x="5848350" y="2908300"/>
            <a:ext cx="0" cy="257175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9"/>
          <p:cNvSpPr>
            <a:spLocks noChangeShapeType="1"/>
          </p:cNvSpPr>
          <p:nvPr/>
        </p:nvSpPr>
        <p:spPr bwMode="auto">
          <a:xfrm>
            <a:off x="6721475" y="3825875"/>
            <a:ext cx="533400" cy="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20"/>
          <p:cNvSpPr>
            <a:spLocks noChangeShapeType="1"/>
          </p:cNvSpPr>
          <p:nvPr/>
        </p:nvSpPr>
        <p:spPr bwMode="auto">
          <a:xfrm flipV="1">
            <a:off x="7251700" y="3543300"/>
            <a:ext cx="0" cy="282575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21"/>
          <p:cNvSpPr>
            <a:spLocks noChangeShapeType="1"/>
          </p:cNvSpPr>
          <p:nvPr/>
        </p:nvSpPr>
        <p:spPr bwMode="auto">
          <a:xfrm>
            <a:off x="3425825" y="3590925"/>
            <a:ext cx="0" cy="24130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22"/>
          <p:cNvSpPr>
            <a:spLocks noChangeShapeType="1"/>
          </p:cNvSpPr>
          <p:nvPr/>
        </p:nvSpPr>
        <p:spPr bwMode="auto">
          <a:xfrm flipH="1">
            <a:off x="3429000" y="3825875"/>
            <a:ext cx="571500" cy="0"/>
          </a:xfrm>
          <a:prstGeom prst="line">
            <a:avLst/>
          </a:prstGeom>
          <a:noFill/>
          <a:ln w="12700">
            <a:solidFill>
              <a:srgbClr val="0093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228600" y="4648200"/>
            <a:ext cx="89154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90000"/>
              </a:lnSpc>
            </a:pPr>
            <a:r>
              <a:rPr lang="en-US" altLang="en-US" sz="2800" dirty="0"/>
              <a:t>The electron donor is called the </a:t>
            </a:r>
            <a:r>
              <a:rPr lang="en-US" altLang="en-US" sz="2800" b="1" dirty="0"/>
              <a:t>reducing agent. (X)</a:t>
            </a:r>
          </a:p>
          <a:p>
            <a:pPr marL="350838" indent="-350838">
              <a:lnSpc>
                <a:spcPct val="90000"/>
              </a:lnSpc>
            </a:pPr>
            <a:endParaRPr lang="en-US" altLang="en-US" sz="2800" b="1" dirty="0"/>
          </a:p>
          <a:p>
            <a:pPr marL="350838" indent="-350838">
              <a:lnSpc>
                <a:spcPct val="90000"/>
              </a:lnSpc>
            </a:pPr>
            <a:r>
              <a:rPr lang="en-US" altLang="en-US" sz="2800" dirty="0"/>
              <a:t>The electron acceptor is called the </a:t>
            </a:r>
            <a:r>
              <a:rPr lang="en-US" altLang="en-US" sz="2800" b="1" dirty="0"/>
              <a:t>oxidizing agent. (Y)</a:t>
            </a:r>
          </a:p>
          <a:p>
            <a:endParaRPr lang="en-US" dirty="0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94931" y="2770187"/>
            <a:ext cx="1362869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rgbClr val="0093C5"/>
                </a:solidFill>
                <a:ea typeface="ヒラギノ角ゴ Pro W3" pitchFamily="84" charset="-128"/>
              </a:rPr>
              <a:t>oxidized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414169" y="3657600"/>
            <a:ext cx="136763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rgbClr val="0093C5"/>
                </a:solidFill>
                <a:ea typeface="ヒラギノ角ゴ Pro W3" pitchFamily="84" charset="-128"/>
              </a:rPr>
              <a:t>reduced</a:t>
            </a:r>
          </a:p>
        </p:txBody>
      </p:sp>
    </p:spTree>
    <p:extLst>
      <p:ext uri="{BB962C8B-B14F-4D97-AF65-F5344CB8AC3E}">
        <p14:creationId xmlns:p14="http://schemas.microsoft.com/office/powerpoint/2010/main" val="15562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4" descr="07_UN01RedoxNaC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>
            <a:fillRect/>
          </a:stretch>
        </p:blipFill>
        <p:spPr bwMode="auto">
          <a:xfrm>
            <a:off x="1303338" y="2359025"/>
            <a:ext cx="653573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0"/>
            <a:ext cx="8915400" cy="1676400"/>
          </a:xfrm>
        </p:spPr>
        <p:txBody>
          <a:bodyPr>
            <a:normAutofit/>
          </a:bodyPr>
          <a:lstStyle/>
          <a:p>
            <a:pPr marL="350838" indent="-350838">
              <a:lnSpc>
                <a:spcPct val="90000"/>
              </a:lnSpc>
            </a:pPr>
            <a:r>
              <a:rPr lang="en-US" altLang="en-US" sz="2800" dirty="0"/>
              <a:t>The electron donor AKA the </a:t>
            </a:r>
            <a:r>
              <a:rPr lang="en-US" altLang="en-US" sz="2800" b="1" dirty="0"/>
              <a:t>reducing agent. _____</a:t>
            </a:r>
          </a:p>
          <a:p>
            <a:pPr marL="350838" indent="-350838">
              <a:lnSpc>
                <a:spcPct val="90000"/>
              </a:lnSpc>
            </a:pPr>
            <a:endParaRPr lang="en-US" altLang="en-US" sz="2800" b="1" dirty="0"/>
          </a:p>
          <a:p>
            <a:pPr marL="350838" indent="-350838">
              <a:lnSpc>
                <a:spcPct val="90000"/>
              </a:lnSpc>
            </a:pPr>
            <a:r>
              <a:rPr lang="en-US" altLang="en-US" sz="2800" dirty="0"/>
              <a:t>The electron acceptor AKA the </a:t>
            </a:r>
            <a:r>
              <a:rPr lang="en-US" altLang="en-US" sz="2800" b="1" dirty="0"/>
              <a:t>oxidizing agent. _____</a:t>
            </a:r>
          </a:p>
          <a:p>
            <a:endParaRPr lang="en-US" dirty="0"/>
          </a:p>
        </p:txBody>
      </p:sp>
      <p:sp>
        <p:nvSpPr>
          <p:cNvPr id="15364" name="Text Box 31"/>
          <p:cNvSpPr txBox="1">
            <a:spLocks noChangeArrowheads="1"/>
          </p:cNvSpPr>
          <p:nvPr/>
        </p:nvSpPr>
        <p:spPr bwMode="auto">
          <a:xfrm>
            <a:off x="2287588" y="2359025"/>
            <a:ext cx="27352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b="1" dirty="0">
                <a:solidFill>
                  <a:srgbClr val="0093C5"/>
                </a:solidFill>
                <a:ea typeface="ヒラギノ角ゴ Pro W3" pitchFamily="84" charset="-128"/>
              </a:rPr>
              <a:t>becomes oxidized</a:t>
            </a:r>
          </a:p>
          <a:p>
            <a:pPr algn="ctr">
              <a:lnSpc>
                <a:spcPct val="95000"/>
              </a:lnSpc>
            </a:pPr>
            <a:r>
              <a:rPr lang="en-US" altLang="en-US" b="1" dirty="0">
                <a:solidFill>
                  <a:srgbClr val="0093C5"/>
                </a:solidFill>
                <a:ea typeface="ヒラギノ角ゴ Pro W3" pitchFamily="84" charset="-128"/>
              </a:rPr>
              <a:t>(loses electron)</a:t>
            </a:r>
          </a:p>
        </p:txBody>
      </p:sp>
      <p:sp>
        <p:nvSpPr>
          <p:cNvPr id="15365" name="Text Box 31"/>
          <p:cNvSpPr txBox="1">
            <a:spLocks noChangeArrowheads="1"/>
          </p:cNvSpPr>
          <p:nvPr/>
        </p:nvSpPr>
        <p:spPr bwMode="auto">
          <a:xfrm>
            <a:off x="3951288" y="3621088"/>
            <a:ext cx="27860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b="1" dirty="0">
                <a:solidFill>
                  <a:srgbClr val="0093C5"/>
                </a:solidFill>
                <a:ea typeface="ヒラギノ角ゴ Pro W3" pitchFamily="84" charset="-128"/>
              </a:rPr>
              <a:t>becomes reduced</a:t>
            </a:r>
          </a:p>
          <a:p>
            <a:pPr algn="ctr">
              <a:lnSpc>
                <a:spcPct val="95000"/>
              </a:lnSpc>
            </a:pPr>
            <a:r>
              <a:rPr lang="en-US" altLang="en-US" b="1" dirty="0">
                <a:solidFill>
                  <a:srgbClr val="0093C5"/>
                </a:solidFill>
                <a:ea typeface="ヒラギノ角ゴ Pro W3" pitchFamily="84" charset="-128"/>
              </a:rPr>
              <a:t>(gains electron)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255C9-40C3-4AD5-B26D-A2606040523A}"/>
              </a:ext>
            </a:extLst>
          </p:cNvPr>
          <p:cNvGrpSpPr/>
          <p:nvPr/>
        </p:nvGrpSpPr>
        <p:grpSpPr>
          <a:xfrm>
            <a:off x="1549400" y="2551113"/>
            <a:ext cx="5943600" cy="1241425"/>
            <a:chOff x="1549400" y="2551113"/>
            <a:chExt cx="5943600" cy="1241425"/>
          </a:xfrm>
        </p:grpSpPr>
        <p:sp>
          <p:nvSpPr>
            <p:cNvPr id="15366" name="Line 23"/>
            <p:cNvSpPr>
              <a:spLocks noChangeShapeType="1"/>
            </p:cNvSpPr>
            <p:nvPr/>
          </p:nvSpPr>
          <p:spPr bwMode="auto">
            <a:xfrm flipV="1">
              <a:off x="1552575" y="2551113"/>
              <a:ext cx="0" cy="527050"/>
            </a:xfrm>
            <a:prstGeom prst="line">
              <a:avLst/>
            </a:prstGeom>
            <a:noFill/>
            <a:ln w="12700">
              <a:solidFill>
                <a:srgbClr val="0093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Line 24"/>
            <p:cNvSpPr>
              <a:spLocks noChangeShapeType="1"/>
            </p:cNvSpPr>
            <p:nvPr/>
          </p:nvSpPr>
          <p:spPr bwMode="auto">
            <a:xfrm flipH="1">
              <a:off x="1549400" y="2554288"/>
              <a:ext cx="727075" cy="0"/>
            </a:xfrm>
            <a:prstGeom prst="line">
              <a:avLst/>
            </a:prstGeom>
            <a:noFill/>
            <a:ln w="12700">
              <a:solidFill>
                <a:srgbClr val="0093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Line 25"/>
            <p:cNvSpPr>
              <a:spLocks noChangeShapeType="1"/>
            </p:cNvSpPr>
            <p:nvPr/>
          </p:nvSpPr>
          <p:spPr bwMode="auto">
            <a:xfrm>
              <a:off x="5022850" y="2555875"/>
              <a:ext cx="749300" cy="0"/>
            </a:xfrm>
            <a:prstGeom prst="line">
              <a:avLst/>
            </a:prstGeom>
            <a:noFill/>
            <a:ln w="12700">
              <a:solidFill>
                <a:srgbClr val="0093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Line 26"/>
            <p:cNvSpPr>
              <a:spLocks noChangeShapeType="1"/>
            </p:cNvSpPr>
            <p:nvPr/>
          </p:nvSpPr>
          <p:spPr bwMode="auto">
            <a:xfrm flipH="1">
              <a:off x="5765800" y="2551113"/>
              <a:ext cx="3175" cy="587375"/>
            </a:xfrm>
            <a:prstGeom prst="line">
              <a:avLst/>
            </a:prstGeom>
            <a:noFill/>
            <a:ln w="12700">
              <a:solidFill>
                <a:srgbClr val="0093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29"/>
            <p:cNvSpPr>
              <a:spLocks noChangeShapeType="1"/>
            </p:cNvSpPr>
            <p:nvPr/>
          </p:nvSpPr>
          <p:spPr bwMode="auto">
            <a:xfrm>
              <a:off x="3390900" y="3556000"/>
              <a:ext cx="0" cy="231775"/>
            </a:xfrm>
            <a:prstGeom prst="line">
              <a:avLst/>
            </a:prstGeom>
            <a:noFill/>
            <a:ln w="12700">
              <a:solidFill>
                <a:srgbClr val="0093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31"/>
            <p:cNvSpPr>
              <a:spLocks noChangeShapeType="1"/>
            </p:cNvSpPr>
            <p:nvPr/>
          </p:nvSpPr>
          <p:spPr bwMode="auto">
            <a:xfrm>
              <a:off x="3384550" y="3783013"/>
              <a:ext cx="590550" cy="0"/>
            </a:xfrm>
            <a:prstGeom prst="line">
              <a:avLst/>
            </a:prstGeom>
            <a:noFill/>
            <a:ln w="12700">
              <a:solidFill>
                <a:srgbClr val="0093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32"/>
            <p:cNvSpPr>
              <a:spLocks noChangeShapeType="1"/>
            </p:cNvSpPr>
            <p:nvPr/>
          </p:nvSpPr>
          <p:spPr bwMode="auto">
            <a:xfrm>
              <a:off x="6697663" y="3787775"/>
              <a:ext cx="793750" cy="0"/>
            </a:xfrm>
            <a:prstGeom prst="line">
              <a:avLst/>
            </a:prstGeom>
            <a:noFill/>
            <a:ln w="12700">
              <a:solidFill>
                <a:srgbClr val="0093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33"/>
            <p:cNvSpPr>
              <a:spLocks noChangeShapeType="1"/>
            </p:cNvSpPr>
            <p:nvPr/>
          </p:nvSpPr>
          <p:spPr bwMode="auto">
            <a:xfrm flipV="1">
              <a:off x="7493000" y="3513138"/>
              <a:ext cx="0" cy="279400"/>
            </a:xfrm>
            <a:prstGeom prst="line">
              <a:avLst/>
            </a:prstGeom>
            <a:noFill/>
            <a:ln w="12700">
              <a:solidFill>
                <a:srgbClr val="0093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0" name="Picture 2" descr="http://cs.stanford.edu/people/eroberts/courses/ww2/projects/chemical-biological-warfare/chlorine_files/image00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67" y="228600"/>
            <a:ext cx="2412769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4419600"/>
            <a:ext cx="9654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(Na)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45151" y="5371981"/>
            <a:ext cx="9654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(Cl)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5364" grpId="0"/>
      <p:bldP spid="15365" grpId="0"/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www.teachengineering.org/collection/cub_/lessons/cub_images/cub_intro_lesson04_fig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3" b="44556"/>
          <a:stretch/>
        </p:blipFill>
        <p:spPr bwMode="auto">
          <a:xfrm>
            <a:off x="1676400" y="5867400"/>
            <a:ext cx="1377156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teachengineering.org/collection/cub_/lessons/cub_images/cub_intro_lesson04_fig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7" r="41802" b="44556"/>
          <a:stretch/>
        </p:blipFill>
        <p:spPr bwMode="auto">
          <a:xfrm>
            <a:off x="3733800" y="5883275"/>
            <a:ext cx="1350169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96863" y="2789238"/>
            <a:ext cx="4112021" cy="3155950"/>
            <a:chOff x="296863" y="2789238"/>
            <a:chExt cx="4112021" cy="3155950"/>
          </a:xfrm>
        </p:grpSpPr>
        <p:pic>
          <p:nvPicPr>
            <p:cNvPr id="16" name="Picture 43" descr="07_03MethaneCombustion-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91" r="51899" b="3162"/>
            <a:stretch/>
          </p:blipFill>
          <p:spPr bwMode="auto">
            <a:xfrm>
              <a:off x="296863" y="2789238"/>
              <a:ext cx="4112021" cy="315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669925" y="4803775"/>
              <a:ext cx="1338263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2200" b="1" dirty="0"/>
                <a:t>Methane</a:t>
              </a: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2682875" y="4808538"/>
              <a:ext cx="1338263" cy="99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2200" b="1" dirty="0"/>
                <a:t>Oxygen</a:t>
              </a:r>
            </a:p>
            <a:p>
              <a:pPr algn="ctr">
                <a:lnSpc>
                  <a:spcPct val="95000"/>
                </a:lnSpc>
              </a:pPr>
              <a:endParaRPr lang="en-US" altLang="en-US" sz="2200" b="1" dirty="0"/>
            </a:p>
          </p:txBody>
        </p:sp>
      </p:grpSp>
      <p:pic>
        <p:nvPicPr>
          <p:cNvPr id="18434" name="Picture 43" descr="07_03MethaneCombustion-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1899" b="57743"/>
          <a:stretch/>
        </p:blipFill>
        <p:spPr bwMode="auto">
          <a:xfrm>
            <a:off x="296863" y="742950"/>
            <a:ext cx="4112021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1"/>
          <p:cNvSpPr txBox="1">
            <a:spLocks noChangeArrowheads="1"/>
          </p:cNvSpPr>
          <p:nvPr/>
        </p:nvSpPr>
        <p:spPr bwMode="auto">
          <a:xfrm>
            <a:off x="1617663" y="901700"/>
            <a:ext cx="1338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 dirty="0"/>
              <a:t>Reactants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92904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350838">
              <a:lnSpc>
                <a:spcPct val="90000"/>
              </a:lnSpc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</a:rPr>
              <a:t>Some redox reactions do not transfer electrons but change the electron sharing in covalent bonds.</a:t>
            </a:r>
          </a:p>
        </p:txBody>
      </p:sp>
      <p:pic>
        <p:nvPicPr>
          <p:cNvPr id="24" name="Picture 2" descr="https://www.teachengineering.org/collection/cub_/lessons/cub_images/cub_intro_lesson04_fig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0" b="44556"/>
          <a:stretch/>
        </p:blipFill>
        <p:spPr bwMode="auto">
          <a:xfrm>
            <a:off x="6750050" y="5807075"/>
            <a:ext cx="56515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3" descr="07_03MethaneCombustion-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1" t="-1" b="57743"/>
          <a:stretch/>
        </p:blipFill>
        <p:spPr bwMode="auto">
          <a:xfrm>
            <a:off x="4408884" y="742950"/>
            <a:ext cx="4436666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408884" y="2789238"/>
            <a:ext cx="4436666" cy="3155950"/>
            <a:chOff x="4408884" y="2789238"/>
            <a:chExt cx="4436666" cy="3155950"/>
          </a:xfrm>
        </p:grpSpPr>
        <p:pic>
          <p:nvPicPr>
            <p:cNvPr id="28" name="Picture 43" descr="07_03MethaneCombustion-U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01" t="38091" b="3162"/>
            <a:stretch/>
          </p:blipFill>
          <p:spPr bwMode="auto">
            <a:xfrm>
              <a:off x="4408884" y="2789238"/>
              <a:ext cx="4436666" cy="315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419600" y="4805363"/>
              <a:ext cx="219551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2200" b="1" dirty="0"/>
                <a:t>Carbon dioxide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7080250" y="4800600"/>
              <a:ext cx="1300163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2200" b="1"/>
                <a:t>Water</a:t>
              </a:r>
            </a:p>
          </p:txBody>
        </p:sp>
      </p:grp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888038" y="885825"/>
            <a:ext cx="1338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 dirty="0"/>
              <a:t>Products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65238" y="1393825"/>
            <a:ext cx="7097712" cy="1752600"/>
            <a:chOff x="1265238" y="1393825"/>
            <a:chExt cx="7097712" cy="1752600"/>
          </a:xfrm>
        </p:grpSpPr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4702175" y="2789238"/>
              <a:ext cx="2508250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2200" b="1">
                  <a:solidFill>
                    <a:srgbClr val="0093C5"/>
                  </a:solidFill>
                </a:rPr>
                <a:t>becomes reduced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722438" y="1393825"/>
              <a:ext cx="25082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en-US" altLang="en-US" sz="2200" b="1" dirty="0">
                  <a:solidFill>
                    <a:srgbClr val="0093C5"/>
                  </a:solidFill>
                </a:rPr>
                <a:t>becomes oxidized</a:t>
              </a:r>
            </a:p>
          </p:txBody>
        </p:sp>
        <p:pic>
          <p:nvPicPr>
            <p:cNvPr id="35" name="Picture 42" descr="07_03_blue_arrow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238" y="1519238"/>
              <a:ext cx="7097712" cy="14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85800" y="4800600"/>
            <a:ext cx="3351213" cy="1003300"/>
            <a:chOff x="685800" y="4800600"/>
            <a:chExt cx="3351213" cy="1003300"/>
          </a:xfrm>
        </p:grpSpPr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1338263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endParaRPr lang="en-US" altLang="en-US" sz="2200" b="1" dirty="0">
                <a:solidFill>
                  <a:srgbClr val="0093C5"/>
                </a:solidFill>
              </a:endParaRPr>
            </a:p>
            <a:p>
              <a:pPr algn="ctr">
                <a:lnSpc>
                  <a:spcPct val="95000"/>
                </a:lnSpc>
              </a:pPr>
              <a:r>
                <a:rPr lang="en-US" altLang="en-US" sz="2200" b="1" dirty="0">
                  <a:solidFill>
                    <a:srgbClr val="0093C5"/>
                  </a:solidFill>
                </a:rPr>
                <a:t>(reducing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2200" b="1" dirty="0">
                  <a:solidFill>
                    <a:srgbClr val="0093C5"/>
                  </a:solidFill>
                </a:rPr>
                <a:t>agent)</a:t>
              </a:r>
              <a:endParaRPr lang="en-US" altLang="en-US" sz="2200" b="1" dirty="0"/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2698750" y="4805363"/>
              <a:ext cx="1338263" cy="99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endParaRPr lang="en-US" altLang="en-US" sz="2200" b="1" dirty="0">
                <a:solidFill>
                  <a:srgbClr val="0093C5"/>
                </a:solidFill>
              </a:endParaRPr>
            </a:p>
            <a:p>
              <a:pPr algn="ctr">
                <a:lnSpc>
                  <a:spcPct val="95000"/>
                </a:lnSpc>
              </a:pPr>
              <a:r>
                <a:rPr lang="en-US" altLang="en-US" sz="2200" b="1" dirty="0">
                  <a:solidFill>
                    <a:srgbClr val="0093C5"/>
                  </a:solidFill>
                </a:rPr>
                <a:t>(oxidizing</a:t>
              </a:r>
            </a:p>
            <a:p>
              <a:pPr algn="ctr">
                <a:lnSpc>
                  <a:spcPct val="95000"/>
                </a:lnSpc>
              </a:pPr>
              <a:r>
                <a:rPr lang="en-US" altLang="en-US" sz="2200" b="1" dirty="0">
                  <a:solidFill>
                    <a:srgbClr val="0093C5"/>
                  </a:solidFill>
                </a:rPr>
                <a:t>agent)</a:t>
              </a:r>
              <a:endParaRPr lang="en-US" alt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34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slidesharecdn.com/chapter8-111114102110-phpapp01/95/chapter-8-metabolism-and-enzymes-8-728.jpg?cb=13212672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9" t="21243" b="9093"/>
          <a:stretch/>
        </p:blipFill>
        <p:spPr bwMode="auto">
          <a:xfrm>
            <a:off x="5214550" y="457200"/>
            <a:ext cx="3548449" cy="42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4328641"/>
            <a:ext cx="102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713362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Your lunch</a:t>
            </a:r>
          </a:p>
        </p:txBody>
      </p:sp>
      <p:pic>
        <p:nvPicPr>
          <p:cNvPr id="7" name="Picture 2" descr="http://image.slidesharecdn.com/chapter8-111114102110-phpapp01/95/chapter-8-metabolism-and-enzymes-8-728.jpg?cb=13212672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3" r="42309" b="9093"/>
          <a:stretch/>
        </p:blipFill>
        <p:spPr bwMode="auto">
          <a:xfrm>
            <a:off x="609600" y="457200"/>
            <a:ext cx="4703805" cy="42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7932002" y="3079922"/>
            <a:ext cx="685799" cy="6858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7163"/>
            <a:ext cx="8534400" cy="503237"/>
          </a:xfrm>
        </p:spPr>
        <p:txBody>
          <a:bodyPr lIns="91440" tIns="45720" rIns="91440" bIns="45720" anchor="ctr">
            <a:noAutofit/>
          </a:bodyPr>
          <a:lstStyle/>
          <a:p>
            <a:pPr eaLnBrk="1" hangingPunct="1"/>
            <a:r>
              <a:rPr lang="en-US" altLang="en-US" sz="4800" dirty="0"/>
              <a:t>Overview: Life Is Work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9" name="Group 9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6150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pic>
        <p:nvPicPr>
          <p:cNvPr id="34818" name="Picture 2" descr="http://static6.depositphotos.com/1000888/621/v/950/depositphotos_6210863-Plant-with-drops-and-s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" y="3630613"/>
            <a:ext cx="2254614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solarnavigator.net/animal_kingdom/animal_images/insect_lubber_grasshopper_eating_gr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46" y="2938462"/>
            <a:ext cx="26289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s://c1.staticflickr.com/3/2669/3985861750_2c757271d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9119"/>
            <a:ext cx="46863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27458" y="4191000"/>
            <a:ext cx="426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2800" dirty="0"/>
              <a:t>Cells use chemical energy stored in organic molecules to regenerate ATP, which powers work.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4294967295"/>
          </p:nvPr>
        </p:nvSpPr>
        <p:spPr>
          <a:xfrm>
            <a:off x="55563" y="1257300"/>
            <a:ext cx="87884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indent="-292100"/>
            <a:r>
              <a:rPr lang="en-US" altLang="en-US" sz="3200" dirty="0"/>
              <a:t>Living cells require energy from outside sources.</a:t>
            </a:r>
          </a:p>
        </p:txBody>
      </p:sp>
    </p:spTree>
    <p:extLst>
      <p:ext uri="{BB962C8B-B14F-4D97-AF65-F5344CB8AC3E}">
        <p14:creationId xmlns:p14="http://schemas.microsoft.com/office/powerpoint/2010/main" val="41820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4" descr="07_02EcosystemRecycl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"/>
          <a:stretch>
            <a:fillRect/>
          </a:stretch>
        </p:blipFill>
        <p:spPr bwMode="auto">
          <a:xfrm>
            <a:off x="1604963" y="0"/>
            <a:ext cx="5932487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31"/>
          <p:cNvSpPr txBox="1">
            <a:spLocks noChangeArrowheads="1"/>
          </p:cNvSpPr>
          <p:nvPr/>
        </p:nvSpPr>
        <p:spPr bwMode="auto">
          <a:xfrm>
            <a:off x="2860675" y="55562"/>
            <a:ext cx="8778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Light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energy</a:t>
            </a:r>
          </a:p>
        </p:txBody>
      </p:sp>
      <p:sp>
        <p:nvSpPr>
          <p:cNvPr id="9221" name="Text Box 31"/>
          <p:cNvSpPr txBox="1">
            <a:spLocks noChangeArrowheads="1"/>
          </p:cNvSpPr>
          <p:nvPr/>
        </p:nvSpPr>
        <p:spPr bwMode="auto">
          <a:xfrm>
            <a:off x="1730375" y="693737"/>
            <a:ext cx="154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ECOSYSTEM</a:t>
            </a:r>
          </a:p>
        </p:txBody>
      </p: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3592513" y="1606550"/>
            <a:ext cx="16652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Photosynthesis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in chloroplasts</a:t>
            </a:r>
          </a:p>
        </p:txBody>
      </p: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1763713" y="2038350"/>
            <a:ext cx="14620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 dirty="0"/>
              <a:t>CO</a:t>
            </a:r>
            <a:r>
              <a:rPr lang="en-US" altLang="en-US" sz="1800" b="1" baseline="-25000" dirty="0"/>
              <a:t>2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ym typeface="Symbol" pitchFamily="84" charset="2"/>
              </a:rPr>
              <a:t></a:t>
            </a:r>
            <a:r>
              <a:rPr lang="en-US" altLang="en-US" sz="1800" b="1" dirty="0"/>
              <a:t> H</a:t>
            </a:r>
            <a:r>
              <a:rPr lang="en-US" altLang="en-US" sz="1800" b="1" baseline="-25000" dirty="0"/>
              <a:t>2</a:t>
            </a:r>
            <a:r>
              <a:rPr lang="en-US" altLang="en-US" sz="1800" b="1" dirty="0"/>
              <a:t>O</a:t>
            </a:r>
          </a:p>
        </p:txBody>
      </p:sp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3363913" y="2320925"/>
            <a:ext cx="2135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 dirty="0"/>
              <a:t>Cellular respiration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 dirty="0"/>
              <a:t>in mitochondria</a:t>
            </a:r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5599113" y="1939925"/>
            <a:ext cx="1316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 dirty="0"/>
              <a:t>Organic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 dirty="0"/>
              <a:t>molecules</a:t>
            </a:r>
          </a:p>
        </p:txBody>
      </p:sp>
      <p:sp>
        <p:nvSpPr>
          <p:cNvPr id="9226" name="Text Box 31"/>
          <p:cNvSpPr txBox="1">
            <a:spLocks noChangeArrowheads="1"/>
          </p:cNvSpPr>
          <p:nvPr/>
        </p:nvSpPr>
        <p:spPr bwMode="auto">
          <a:xfrm>
            <a:off x="6780213" y="2060575"/>
            <a:ext cx="6302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 dirty="0">
                <a:sym typeface="Symbol" pitchFamily="84" charset="2"/>
              </a:rPr>
              <a:t> </a:t>
            </a:r>
            <a:r>
              <a:rPr lang="en-US" altLang="en-US" sz="1800" b="1" dirty="0"/>
              <a:t>O</a:t>
            </a:r>
            <a:r>
              <a:rPr lang="en-US" altLang="en-US" sz="1800" b="1" baseline="-25000" dirty="0"/>
              <a:t>2</a:t>
            </a:r>
            <a:endParaRPr lang="en-US" altLang="en-US" sz="1800" b="1" dirty="0"/>
          </a:p>
        </p:txBody>
      </p:sp>
      <p:sp>
        <p:nvSpPr>
          <p:cNvPr id="9227" name="Text Box 31"/>
          <p:cNvSpPr txBox="1">
            <a:spLocks noChangeArrowheads="1"/>
          </p:cNvSpPr>
          <p:nvPr/>
        </p:nvSpPr>
        <p:spPr bwMode="auto">
          <a:xfrm>
            <a:off x="4081463" y="4340225"/>
            <a:ext cx="7000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ATP</a:t>
            </a:r>
          </a:p>
        </p:txBody>
      </p:sp>
      <p:sp>
        <p:nvSpPr>
          <p:cNvPr id="9228" name="Text Box 31"/>
          <p:cNvSpPr txBox="1">
            <a:spLocks noChangeArrowheads="1"/>
          </p:cNvSpPr>
          <p:nvPr/>
        </p:nvSpPr>
        <p:spPr bwMode="auto">
          <a:xfrm>
            <a:off x="4951413" y="4213225"/>
            <a:ext cx="2058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ATP powers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most cellular work</a:t>
            </a:r>
          </a:p>
        </p:txBody>
      </p:sp>
      <p:sp>
        <p:nvSpPr>
          <p:cNvPr id="9229" name="Text Box 31"/>
          <p:cNvSpPr txBox="1">
            <a:spLocks noChangeArrowheads="1"/>
          </p:cNvSpPr>
          <p:nvPr/>
        </p:nvSpPr>
        <p:spPr bwMode="auto">
          <a:xfrm>
            <a:off x="3124200" y="5043487"/>
            <a:ext cx="8778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Heat</a:t>
            </a:r>
          </a:p>
          <a:p>
            <a:pPr>
              <a:lnSpc>
                <a:spcPct val="95000"/>
              </a:lnSpc>
            </a:pPr>
            <a:r>
              <a:rPr lang="en-US" altLang="en-US" sz="1800" b="1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97524"/>
            <a:ext cx="8229600" cy="1260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plants have mitochondria?</a:t>
            </a:r>
          </a:p>
          <a:p>
            <a:r>
              <a:rPr lang="en-US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9693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  <p:bldP spid="9224" grpId="0"/>
      <p:bldP spid="9225" grpId="0"/>
      <p:bldP spid="9226" grpId="0"/>
      <p:bldP spid="9228" grpId="0"/>
      <p:bldP spid="9229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ciLL2BzlGNMDl9LnkFsbRakyINSsyqnRa9pyoyZIfD3mLVggG5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5"/>
          <a:stretch/>
        </p:blipFill>
        <p:spPr bwMode="auto">
          <a:xfrm>
            <a:off x="849610" y="1524000"/>
            <a:ext cx="7561304" cy="46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Electronegativity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7163"/>
            <a:ext cx="8864600" cy="503237"/>
          </a:xfrm>
        </p:spPr>
        <p:txBody>
          <a:bodyPr lIns="91440" tIns="45720" rIns="91440" bIns="45720" anchor="ctr">
            <a:noAutofit/>
          </a:bodyPr>
          <a:lstStyle/>
          <a:p>
            <a:pPr eaLnBrk="1" hangingPunct="1"/>
            <a:r>
              <a:rPr lang="en-US" altLang="en-US" sz="3600" dirty="0"/>
              <a:t>Redox Reactions: Oxidation and Reduction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836025" cy="4330700"/>
          </a:xfrm>
        </p:spPr>
        <p:txBody>
          <a:bodyPr lIns="91440" tIns="45720" rIns="91440" bIns="45720">
            <a:normAutofit/>
          </a:bodyPr>
          <a:lstStyle/>
          <a:p>
            <a:pPr marL="292100" indent="-292100" eaLnBrk="1" hangingPunct="1"/>
            <a:r>
              <a:rPr lang="en-US" altLang="en-US" dirty="0"/>
              <a:t>The </a:t>
            </a:r>
            <a:r>
              <a:rPr lang="en-US" altLang="en-US" b="1" u="sng" dirty="0"/>
              <a:t>transfer of electrons </a:t>
            </a:r>
            <a:r>
              <a:rPr lang="en-US" altLang="en-US" dirty="0"/>
              <a:t>during chemical reactions releases energy stored in organic molecules.  This released energy is ultimately used to synthesize ATP.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/>
            <a:r>
              <a:rPr lang="en-US" altLang="en-US" dirty="0"/>
              <a:t>Chemical reactions that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electrons </a:t>
            </a:r>
            <a:r>
              <a:rPr lang="en-US" altLang="en-US" dirty="0"/>
              <a:t>between reactants are called oxidation-reduction reactions, or </a:t>
            </a:r>
            <a:r>
              <a:rPr lang="en-US" altLang="en-US" b="1" dirty="0"/>
              <a:t>redox reactions.</a:t>
            </a:r>
          </a:p>
          <a:p>
            <a:pPr marL="292100" indent="-292100" eaLnBrk="1" hangingPunct="1"/>
            <a:endParaRPr lang="en-US" altLang="en-US" dirty="0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2" descr="Image result for sandwich clipart"/>
          <p:cNvSpPr>
            <a:spLocks noChangeAspect="1" noChangeArrowheads="1"/>
          </p:cNvSpPr>
          <p:nvPr/>
        </p:nvSpPr>
        <p:spPr bwMode="auto">
          <a:xfrm>
            <a:off x="155575" y="-9747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andwich clipart"/>
          <p:cNvSpPr>
            <a:spLocks noChangeAspect="1" noChangeArrowheads="1"/>
          </p:cNvSpPr>
          <p:nvPr/>
        </p:nvSpPr>
        <p:spPr bwMode="auto">
          <a:xfrm>
            <a:off x="307975" y="-8223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sandwich clipart"/>
          <p:cNvSpPr>
            <a:spLocks noChangeAspect="1" noChangeArrowheads="1"/>
          </p:cNvSpPr>
          <p:nvPr/>
        </p:nvSpPr>
        <p:spPr bwMode="auto">
          <a:xfrm>
            <a:off x="460375" y="-66992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sandwich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65" y="1260725"/>
            <a:ext cx="1390698" cy="8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75700" cy="16002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en-US" dirty="0"/>
              <a:t>In </a:t>
            </a:r>
            <a:r>
              <a:rPr lang="en-US" altLang="en-US" b="1" dirty="0"/>
              <a:t>oxidation</a:t>
            </a:r>
            <a:r>
              <a:rPr lang="en-US" altLang="en-US" dirty="0"/>
              <a:t>, a substance loses electrons, or is oxidized.</a:t>
            </a:r>
          </a:p>
          <a:p>
            <a:pPr>
              <a:buAutoNum type="arabicPeriod"/>
            </a:pPr>
            <a:endParaRPr lang="en-US" dirty="0"/>
          </a:p>
        </p:txBody>
      </p:sp>
      <p:pic>
        <p:nvPicPr>
          <p:cNvPr id="1026" name="Picture 2" descr="http://static.fjcdn.com/large/pictures/97/ff/97ff69_168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72" y="2525646"/>
            <a:ext cx="255789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hatcausesthis.com/wp-content/uploads/2011/11/Copper-to-turn-gree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1969"/>
            <a:ext cx="2266950" cy="17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cache-ak0.pinimg.com/236x/bb/07/cb/bb07cb61d27aba1cad56530b323be6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6560"/>
            <a:ext cx="22479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hQSERUREBQUFRUVFRUWFhYYFBUfFhgdHRgZGBkYHhogHCceHiAkGhoXIC8sJicpLiwsGx8yNTAqNSYsLSwBCQoKDgwOGg8PGiwkHyQsNiw0MSwqLywxNTIvKiwsLDAtLCwuNDQsKSwtLC8yLCksNC4vMDQtLC4sLS8wLDQsNf/AABEIAHMAoAMBIgACEQEDEQH/xAAbAAABBQEBAAAAAAAAAAAAAAAAAwQFBgcBAv/EADoQAAIBAwMCBQIDBQYHAAAAAAECEQADIQQSMQVBBhMiUWFxgSMykQdCUqGxFDNictHwFRYkU6LB8f/EABoBAAIDAQEAAAAAAAAAAAAAAAADAgQFBgH/xAAxEQACAgECBAMGBQUAAAAAAAAAAQIDEQQhEjFBUQVh8BMiMnGBwVKRodHhFCNCsfH/2gAMAwEAAhEDEQA/ANxooooAKKKKACiimWu6vas/3jgH+Hlv05qMpRisyeEepNvCHtFUHq/7VbSMbWnXzLkYAljPsUSSPuRUavW9bqB+KXtAzG0qkA8ekFjjHJ+wrO1HilFKznPrz+xZhpbJ+Rpd7VIn52VfqQP61F6rxhpLZCvfSTxEn7YEVnA0Aus5e4ztZcj0yCCVGDP5jBmaSs6LTXV8x7bMytG1mJMqdsgBo+THzWbLx38MPXTsWVoV1Zfrv7SNCpIN7IEwEuEx7iFz9qNP+0fQv+W6eYzbuc8x+X2zVFs6eyv5bKej1FxbAE5/KYnke9JXGQC65RIaIKqA+2Mg87yD24zUV43N7cBL+hj3NPseLNI52rqLUkTBcAx9DFSiXgRIII9xx+tYfq9fZXYWtkkkLt2Q7ARnaORMmK9WNf5KC/avXQC2xtit6WWTJPMRjIPbNXKvFeL44YFS0eOTNwmu1mOh/aHqbJH9stqbZOLgJDR7n07fbmKvPR/EdnUrNpswCVOGH1H+xWpVqK7VmLKk6pQ5krRXAa7TxQUUUUAFFFFABSd6+qKWYgAck127cCgsTAAkmqn1TUPqJKmFEhF+f4j8/wBKz9droaWPeT5L10H0Uu1+R56v4ndgfKOxP4gPWfn/AAj/AHNUbSaoajAdL20t5pUMCkg7Y3CWLZBk8A06bwwLV9multjoR39RJG6YxGeO9OrGj2+iwIxwZ9W0YE88Vyuoustbdkm306Jev+mxXXGC91EY/UPIhLSqSWgKFVR94x25p+vVdxkCX4wMLmQDmDywJ7Ul0LoN8721cDccbeSPY9gKT6ne01k7UYSMNtBZgSeTHB/nVeVUc4W77rcYpEgmpChWcuxeRAEqJBkGMETjFMNNo0JTGwBCu0ZCHOVEdwO5xNcHXlYu6W7uUG0tcUSDIEcwSfaaZ9N8SW7pJMFp/euBkMCACQAAfmpKuSTwjzKJPR2H1Ft8XbLJvRN/dfc1E9Q8O37doWkR3X8+9TlSCBEfHP8A8p8/jEb1Fy6LcCWthC2+TBAaSIHaCD8Cl7vW1cC1a1FsqWHmK59WwzuEznGMAR7imJuD+HbnyePz9IjnPUrniHWKbxBBQ29qKwE5GSMd/eK5oDcs/iMxa0WkMrSpOSKnbPShekTbUiCrB5dLgA4BJwyiYk4E/RC89w+XcsGy+xSptKQEUjO7YYMkTOIGOZFPUoSjwr1+x5vzK5c6szC4L91nV5KsjZUx+XaRx2NL9G1iqwvWdQ9oLt/OJAJxtVp+OO4pr1dk81bpC+rcxUNJB3GAcCI/pXLmoZUtKVZVRhcI2j8QFpG4ER2MVdjmKTjtkU9zXPCvjU3ItakFLnAYqyq3xkYMQfvV0R5rDbrs7tcW55o3zbtLxtOCCf3gDH0jBq5+A/GT3Pwb4IIMIScn/C3zGQeCO+K1dHrPae7LmUb6OH3omg0V5Rpr1WmUwooooAadVsM9p1SNxU7Z4kZUH4mAfiqf0zq4e2GVGDSVe3HqRx+ZDMcHv3EHvV6Ipvd0Skyaztb4fDVNSbw11LFN7rysZRnvXuv30Hp0xK+7uoH6DcapN7xBrrlyLVu4oz/c6d2+g3MIiccfrW7/ANgWkdWtq0pe6wVR3J/3NJh4ZTDebz8/5yMeqk9ooxvS+FtfqlAvW7imD+Jf1BwexFhcAAe9WfpP7MUtep3zgkhVABggld27ZMniO1SnVPGoCn+zIABzccYHyF7/AH/SqrqeoNeHm6q9KqZXc0KSORs4/TiRzVO3U6OrKguL/Xry5D41XT3bwT9vpnTdNuaVY8tBZ59zj0+/tTb/AJv0qHbp9IWyRKiyokZIxJkYn2xVc1Wp3W7m22HYAKFuWwuHaUj3EDgwfc1F9Q6rdthraL5asG2AKF5wWhe8zSoeIXSeK4xiT/pof5Nsvtrxk5E/2MAR/wB8CfjKD9eKTXxvpnYpe0pkckGzcGc84z8c1lOu6g95Bbc+kD3O4n3J5Jp5ovEOoW0NPZKrjDgAN7RAH5uM/T61ZWo1aWXJP6fcg6auiNMu3OlXiC58llMAt5lraf8AMDtBrmr8IOqObRt6q0+dh2LciZIW6vpYd8xnvVA1/UNO1+0WVwVG2/d/eMKAAY7z3qc0fUkU7tBqGVyNwUs21sxBDDb+s9qXO+u1JX1/VbYPVVKPwS/MTueHLV9SULLctDa6XALbKV43KcAxBk9s96jLvhRw3/UJc2h4JB3AgScQCdoWSeOw5NWJuuJrlBvgabVJi3qVINssJOy4ATC84MiDIIyKfafUrq1Nu7+FqLDN5qEw5heAy+ryySpkTIj3FJsUqFmMuKD69vJjIT4tpLDKP07TXLbEoreWzsmM7VDEHjkEx9fpTnpKONkYkxbZWJIKzBxO2Mn2hiOYNWnRWrdwFV2c71VS0gYZWPEESO8ncJiIqIfSXLam3O0GNjAyqtuDA4jcrHByZM4Aiku1p56jMdDUvCfWvPsIx5gbu2Yzip+s18Eak27z2iZ3EtPvmePYZH2rSLbSK6fTW+1rUjIthwTaPVFFFWBQVyuO4AkmAOTVW6119nBWx+XIkkjd94JA57VU1esr0sOKb+g6qmVrwh71nxOLfotDe/BM+lfr7/QVQus9cJuDzyz3GJ2KPyj2kdvpGa51C6Q4tkC5v3emdo28eoyexj3PYVBdQ61uLratb5bbmWBMxBBzHtkcVylupu1ssy+HstvzNeuqFK25iVrqdy4TbZAGJAywwSZWP3R9Pmmeq0iG0AvmXLiqQ/mXAot54kACZ496c6LpNy3cQ6gBQQzKjMRO3hSBxH9KX1mwuCx3N5pZylp8hRxxAycz8TU8xrl7nz2Pd5Lcj9JonMgnai3VVt+QCogB/gEx7fpXtdQxuHZAUJttQpNxkk747iPVHx96d6rpnrldoDWgbhe5AcTJYhTE7vaO0cGpfo/SybYKB7jIVKbUKoMASrP7cwD25zTOKU94xzny9fr0IvC5shdJpxdl7yCPL2Wj6RuImOPzYGeciB2pfS9JD2xeZkBdUChGWWY7vTMwvCg/pVx6d0RwClxbjKUghjb2sSoBwJK8fTJr3c6H+HDWBkIrW532gFmCFMDHwATRKq9b8DI+0h+JGZPoVt7i3wdhIK3FLEblPJBKj278AU7taB3t27qW0CoN0q3rkkuP3cdsEHBq2dU8MJcCo6kFPLCuq4KA5UKM+nJwO4+aU6To1tr5ZdHYDhBKoAQNsFtxyQcxk4gnMXcmvPzJJFZ6T1JPJbT31W2xZwjHAYzIZtsbSGIGYmkurrf0lyzqbfrRF2vAk7eQJ/hHqj2Bjjic1el095jIG/022BABmCQGEEGRJE4ptf0LIhtr612rNtj2gghcSOwg4wMCvFYs/PmnyfroDRN9H1StaV7TAIymIURbMltxE7jJIUgYESNoNM+qa/TupUsjHsCMT2ZZ4gz9M+1QXhi4+jusD/c7gv8Ak3ZUMOwMEA/EdxNs6t07T3kLMAZPqzHIgzHxApNn9t4fLmn3X79z1PJHeCTuv+Ys7WLkEuGnGSIJwf5R81rmmPpFZ54S0Y8w7QAqekQMCe36f1rRLSwBXT+Gp+wTfUy9S82CleLt0KCzGABJNe6qXiTq7MSlsOVtwW2rJfJkAd4j9fpTtXqo6avifPovMXVU7JYE+rdYa+QqblT5EE/Ue/x2x9KrOu60ittyjHeoJQkyG28DJmNwjJ9vd3qGkKdOyABd23dG7d6s84JMfUk9oMToOgEkPuZU3bgDu4jKwZgh1XvlRz3ri7Ju6btvfrsbUYqEVGJDDSXNSWW46BGLPgcHkECOMkzwPUOalbPk6Sxvsspe5bUDaJ3sP3hkE88SOPemeu61Y01/y7S2xcYDe+1gsYhVA98HmPf3pz0rotzUtAY7M7iVHomR5akiCB6pxORxVmuq29qMU1F7/MhKcYLLIzVdTuPd820FuFjt2qLsnaMY5GQR6eJkmp7w74Cum2Fus1sEEsu/e5ZoLZYGPbkmrv0PwrbtCQomAC0CYAgD4HwMVYrWnA4rotP4dXXH392Z1mpcn7pXOl+C7NqCLazAG5hLfGTx9oqdt9PUU7orTUVFYSKrbfMSGnHtQdOPalaK9PCP1fSlcEcT3Bg1A6zo22fMJbDZMARGQYyZA7z396t1J3rIYQRzVLVaKvULfZ9x1d0q2ZrpdEtsXFIfajE77kcercCcGFiAx5BGTk0k2nG2FEL6veRMkz8zP6irf1Lo5ElPmJ7Y4I7iqpqOrg7rd1Daur+6YhhH5kI/Mv6EdwK5LU020ycZr69zWrsjNZTEfDFkNqnDAFXtMGBAggMsAiM49/elr/Qls6m+oHoJR0ByFBQSontMxXjwVf8AM1TmCAtsbZ7hn5/8amvHetTTDz7hABSPqRP+orTnVKXh8dt8/crKaV7+X2HPgrTRaB7lmP8AOP8A1VuFVfwJdW5pbNxDIe2rT9cn+cj7Vaa6KmHBXGPZIz5vMmxn1PU7EMcnA/1/Sq5s8sA4gkliTx/DwM+qB96d+NtRct2Rdt7QFYBmYEqgLKCxAztiZI454mo67rlhY2uTBWDI+siua8WlP26UltyXr1yL+lS4NisXtANPrbrmCdRaAsj/ABqZKkE+0HECARE0hptRcFpTcYIR6bpJO1yDMrOBMxI5+1WK70Lz7ouOgJWNpOdsE5A7H5qX6d4VRW37Ru94qFXh12oxxrhXn5fwMlqIV8nkpPhfwS91/PvjDSQpWHM9z7Aj4n29607p/S1QAAAACABwKdafSBacV09VMKliKM2djm8s4BXaKKcLCiiigAooooAKKKKAPLLNV7xR4fW6gcAb7Z3A9+II+9WOvFxJBB70m6pW1uD6k4TcJKSMy6BcFrWKOA6FI+QQyj+Rpv8AtY093UavQadFVk/Ecjk7sDImI25H0Yziql+0vr7afVmxaLJcS4jbvoSykffbNar4b6KjXLmtlXfULbO4AelQijaCCQQSJJETAqh4fVZDT+zn3/QsXyj7TiQ78E9KbT6a1ZaPQu3BJAyTEwJwastJ27cDFKVqJY2KjPLpIg1FaXw5ZtYtIqLJO1QAMmTA7ZzipeijCAQt6UDtSwFdor0AooooAKKKKACiiigAooooAKKKKACiiigDBf2w9Ib/AIpbv3rRt6chVa6m5iwEAsRwGWTjGAD3rYfDJtmxbNmPLKLsgY2xiBUpesBgQRIPIPB+CO4qN8P+HrejtCzZ3bAzMNzEn1GYn2HAHsPvUUsMk3lEvRRRUiI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155575" y="-655638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REBQUFRUVFRUWFhYYFBUfFhgdHRgZGBkYHhogHCceHiAkGhoXIC8sJicpLiwsGx8yNTAqNSYsLSwBCQoKDgwOGg8PGiwkHyQsNiw0MSwqLywxNTIvKiwsLDAtLCwuNDQsKSwtLC8yLCksNC4vMDQtLC4sLS8wLDQsNf/AABEIAHMAoAMBIgACEQEDEQH/xAAbAAABBQEBAAAAAAAAAAAAAAAAAwQFBgcBAv/EADoQAAIBAwMCBQIDBQYHAAAAAAECEQADIQQSMQVBBhMiUWFxgSMykQdCUqGxFDNictHwFRYkU6LB8f/EABoBAAIDAQEAAAAAAAAAAAAAAAADAgQFBgH/xAAxEQACAgECBAMGBQUAAAAAAAAAAQIDEQQhEjFBUQVh8BMiMnGBwVKRodHhFCNCsfH/2gAMAwEAAhEDEQA/ANxooooAKKKKACiimWu6vas/3jgH+Hlv05qMpRisyeEepNvCHtFUHq/7VbSMbWnXzLkYAljPsUSSPuRUavW9bqB+KXtAzG0qkA8ekFjjHJ+wrO1HilFKznPrz+xZhpbJ+Rpd7VIn52VfqQP61F6rxhpLZCvfSTxEn7YEVnA0Aus5e4ztZcj0yCCVGDP5jBmaSs6LTXV8x7bMytG1mJMqdsgBo+THzWbLx38MPXTsWVoV1Zfrv7SNCpIN7IEwEuEx7iFz9qNP+0fQv+W6eYzbuc8x+X2zVFs6eyv5bKej1FxbAE5/KYnke9JXGQC65RIaIKqA+2Mg87yD24zUV43N7cBL+hj3NPseLNI52rqLUkTBcAx9DFSiXgRIII9xx+tYfq9fZXYWtkkkLt2Q7ARnaORMmK9WNf5KC/avXQC2xtit6WWTJPMRjIPbNXKvFeL44YFS0eOTNwmu1mOh/aHqbJH9stqbZOLgJDR7n07fbmKvPR/EdnUrNpswCVOGH1H+xWpVqK7VmLKk6pQ5krRXAa7TxQUUUUAFFFFABSd6+qKWYgAck127cCgsTAAkmqn1TUPqJKmFEhF+f4j8/wBKz9droaWPeT5L10H0Uu1+R56v4ndgfKOxP4gPWfn/AAj/AHNUbSaoajAdL20t5pUMCkg7Y3CWLZBk8A06bwwLV9multjoR39RJG6YxGeO9OrGj2+iwIxwZ9W0YE88Vyuoustbdkm306Jev+mxXXGC91EY/UPIhLSqSWgKFVR94x25p+vVdxkCX4wMLmQDmDywJ7Ul0LoN8721cDccbeSPY9gKT6ne01k7UYSMNtBZgSeTHB/nVeVUc4W77rcYpEgmpChWcuxeRAEqJBkGMETjFMNNo0JTGwBCu0ZCHOVEdwO5xNcHXlYu6W7uUG0tcUSDIEcwSfaaZ9N8SW7pJMFp/euBkMCACQAAfmpKuSTwjzKJPR2H1Ft8XbLJvRN/dfc1E9Q8O37doWkR3X8+9TlSCBEfHP8A8p8/jEb1Fy6LcCWthC2+TBAaSIHaCD8Cl7vW1cC1a1FsqWHmK59WwzuEznGMAR7imJuD+HbnyePz9IjnPUrniHWKbxBBQ29qKwE5GSMd/eK5oDcs/iMxa0WkMrSpOSKnbPShekTbUiCrB5dLgA4BJwyiYk4E/RC89w+XcsGy+xSptKQEUjO7YYMkTOIGOZFPUoSjwr1+x5vzK5c6szC4L91nV5KsjZUx+XaRx2NL9G1iqwvWdQ9oLt/OJAJxtVp+OO4pr1dk81bpC+rcxUNJB3GAcCI/pXLmoZUtKVZVRhcI2j8QFpG4ER2MVdjmKTjtkU9zXPCvjU3ItakFLnAYqyq3xkYMQfvV0R5rDbrs7tcW55o3zbtLxtOCCf3gDH0jBq5+A/GT3Pwb4IIMIScn/C3zGQeCO+K1dHrPae7LmUb6OH3omg0V5Rpr1WmUwooooAadVsM9p1SNxU7Z4kZUH4mAfiqf0zq4e2GVGDSVe3HqRx+ZDMcHv3EHvV6Ipvd0Skyaztb4fDVNSbw11LFN7rysZRnvXuv30Hp0xK+7uoH6DcapN7xBrrlyLVu4oz/c6d2+g3MIiccfrW7/ANgWkdWtq0pe6wVR3J/3NJh4ZTDebz8/5yMeqk9ooxvS+FtfqlAvW7imD+Jf1BwexFhcAAe9WfpP7MUtep3zgkhVABggld27ZMniO1SnVPGoCn+zIABzccYHyF7/AH/SqrqeoNeHm6q9KqZXc0KSORs4/TiRzVO3U6OrKguL/Xry5D41XT3bwT9vpnTdNuaVY8tBZ59zj0+/tTb/AJv0qHbp9IWyRKiyokZIxJkYn2xVc1Wp3W7m22HYAKFuWwuHaUj3EDgwfc1F9Q6rdthraL5asG2AKF5wWhe8zSoeIXSeK4xiT/pof5Nsvtrxk5E/2MAR/wB8CfjKD9eKTXxvpnYpe0pkckGzcGc84z8c1lOu6g95Bbc+kD3O4n3J5Jp5ovEOoW0NPZKrjDgAN7RAH5uM/T61ZWo1aWXJP6fcg6auiNMu3OlXiC58llMAt5lraf8AMDtBrmr8IOqObRt6q0+dh2LciZIW6vpYd8xnvVA1/UNO1+0WVwVG2/d/eMKAAY7z3qc0fUkU7tBqGVyNwUs21sxBDDb+s9qXO+u1JX1/VbYPVVKPwS/MTueHLV9SULLctDa6XALbKV43KcAxBk9s96jLvhRw3/UJc2h4JB3AgScQCdoWSeOw5NWJuuJrlBvgabVJi3qVINssJOy4ATC84MiDIIyKfafUrq1Nu7+FqLDN5qEw5heAy+ryySpkTIj3FJsUqFmMuKD69vJjIT4tpLDKP07TXLbEoreWzsmM7VDEHjkEx9fpTnpKONkYkxbZWJIKzBxO2Mn2hiOYNWnRWrdwFV2c71VS0gYZWPEESO8ncJiIqIfSXLam3O0GNjAyqtuDA4jcrHByZM4Aiku1p56jMdDUvCfWvPsIx5gbu2Yzip+s18Eak27z2iZ3EtPvmePYZH2rSLbSK6fTW+1rUjIthwTaPVFFFWBQVyuO4AkmAOTVW6119nBWx+XIkkjd94JA57VU1esr0sOKb+g6qmVrwh71nxOLfotDe/BM+lfr7/QVQus9cJuDzyz3GJ2KPyj2kdvpGa51C6Q4tkC5v3emdo28eoyexj3PYVBdQ61uLratb5bbmWBMxBBzHtkcVylupu1ssy+HstvzNeuqFK25iVrqdy4TbZAGJAywwSZWP3R9Pmmeq0iG0AvmXLiqQ/mXAot54kACZ496c6LpNy3cQ6gBQQzKjMRO3hSBxH9KX1mwuCx3N5pZylp8hRxxAycz8TU8xrl7nz2Pd5Lcj9JonMgnai3VVt+QCogB/gEx7fpXtdQxuHZAUJttQpNxkk747iPVHx96d6rpnrldoDWgbhe5AcTJYhTE7vaO0cGpfo/SybYKB7jIVKbUKoMASrP7cwD25zTOKU94xzny9fr0IvC5shdJpxdl7yCPL2Wj6RuImOPzYGeciB2pfS9JD2xeZkBdUChGWWY7vTMwvCg/pVx6d0RwClxbjKUghjb2sSoBwJK8fTJr3c6H+HDWBkIrW532gFmCFMDHwATRKq9b8DI+0h+JGZPoVt7i3wdhIK3FLEblPJBKj278AU7taB3t27qW0CoN0q3rkkuP3cdsEHBq2dU8MJcCo6kFPLCuq4KA5UKM+nJwO4+aU6To1tr5ZdHYDhBKoAQNsFtxyQcxk4gnMXcmvPzJJFZ6T1JPJbT31W2xZwjHAYzIZtsbSGIGYmkurrf0lyzqbfrRF2vAk7eQJ/hHqj2Bjjic1el095jIG/022BABmCQGEEGRJE4ptf0LIhtr612rNtj2gghcSOwg4wMCvFYs/PmnyfroDRN9H1StaV7TAIymIURbMltxE7jJIUgYESNoNM+qa/TupUsjHsCMT2ZZ4gz9M+1QXhi4+jusD/c7gv8Ak3ZUMOwMEA/EdxNs6t07T3kLMAZPqzHIgzHxApNn9t4fLmn3X79z1PJHeCTuv+Ys7WLkEuGnGSIJwf5R81rmmPpFZ54S0Y8w7QAqekQMCe36f1rRLSwBXT+Gp+wTfUy9S82CleLt0KCzGABJNe6qXiTq7MSlsOVtwW2rJfJkAd4j9fpTtXqo6avifPovMXVU7JYE+rdYa+QqblT5EE/Ue/x2x9KrOu60ittyjHeoJQkyG28DJmNwjJ9vd3qGkKdOyABd23dG7d6s84JMfUk9oMToOgEkPuZU3bgDu4jKwZgh1XvlRz3ri7Ju6btvfrsbUYqEVGJDDSXNSWW46BGLPgcHkECOMkzwPUOalbPk6Sxvsspe5bUDaJ3sP3hkE88SOPemeu61Y01/y7S2xcYDe+1gsYhVA98HmPf3pz0rotzUtAY7M7iVHomR5akiCB6pxORxVmuq29qMU1F7/MhKcYLLIzVdTuPd820FuFjt2qLsnaMY5GQR6eJkmp7w74Cum2Fus1sEEsu/e5ZoLZYGPbkmrv0PwrbtCQomAC0CYAgD4HwMVYrWnA4rotP4dXXH392Z1mpcn7pXOl+C7NqCLazAG5hLfGTx9oqdt9PUU7orTUVFYSKrbfMSGnHtQdOPalaK9PCP1fSlcEcT3Bg1A6zo22fMJbDZMARGQYyZA7z396t1J3rIYQRzVLVaKvULfZ9x1d0q2ZrpdEtsXFIfajE77kcercCcGFiAx5BGTk0k2nG2FEL6veRMkz8zP6irf1Lo5ElPmJ7Y4I7iqpqOrg7rd1Daur+6YhhH5kI/Mv6EdwK5LU020ycZr69zWrsjNZTEfDFkNqnDAFXtMGBAggMsAiM49/elr/Qls6m+oHoJR0ByFBQSontMxXjwVf8AM1TmCAtsbZ7hn5/8amvHetTTDz7hABSPqRP+orTnVKXh8dt8/crKaV7+X2HPgrTRaB7lmP8AOP8A1VuFVfwJdW5pbNxDIe2rT9cn+cj7Vaa6KmHBXGPZIz5vMmxn1PU7EMcnA/1/Sq5s8sA4gkliTx/DwM+qB96d+NtRct2Rdt7QFYBmYEqgLKCxAztiZI454mo67rlhY2uTBWDI+siua8WlP26UltyXr1yL+lS4NisXtANPrbrmCdRaAsj/ABqZKkE+0HECARE0hptRcFpTcYIR6bpJO1yDMrOBMxI5+1WK70Lz7ouOgJWNpOdsE5A7H5qX6d4VRW37Ru94qFXh12oxxrhXn5fwMlqIV8nkpPhfwS91/PvjDSQpWHM9z7Aj4n29607p/S1QAAAACABwKdafSBacV09VMKliKM2djm8s4BXaKKcLCiiigAooooAKKKKAPLLNV7xR4fW6gcAb7Z3A9+II+9WOvFxJBB70m6pW1uD6k4TcJKSMy6BcFrWKOA6FI+QQyj+Rpv8AtY093UavQadFVk/Ecjk7sDImI25H0Yziql+0vr7afVmxaLJcS4jbvoSykffbNar4b6KjXLmtlXfULbO4AelQijaCCQQSJJETAqh4fVZDT+zn3/QsXyj7TiQ78E9KbT6a1ZaPQu3BJAyTEwJwastJ27cDFKVqJY2KjPLpIg1FaXw5ZtYtIqLJO1QAMmTA7ZzipeijCAQt6UDtSwFdor0AooooAKKKKACiiigAooooAKKKKACiiigDBf2w9Ib/AIpbv3rRt6chVa6m5iwEAsRwGWTjGAD3rYfDJtmxbNmPLKLsgY2xiBUpesBgQRIPIPB+CO4qN8P+HrejtCzZ3bAzMNzEn1GYn2HAHsPvUUsMk3lEvRRRUiI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307975" y="-503238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skincarenut.com/images/two-spotted-banan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93" y="4622673"/>
            <a:ext cx="2760662" cy="19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" y="157163"/>
            <a:ext cx="8534400" cy="503237"/>
          </a:xfrm>
        </p:spPr>
        <p:txBody>
          <a:bodyPr lIns="91440" tIns="45720" rIns="91440" bIns="45720" anchor="ctr">
            <a:noAutofit/>
          </a:bodyPr>
          <a:lstStyle/>
          <a:p>
            <a:pPr algn="l" eaLnBrk="1" hangingPunct="1"/>
            <a:r>
              <a:rPr lang="en-US" altLang="en-US" sz="6000" dirty="0"/>
              <a:t>Reduction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60475"/>
            <a:ext cx="8813800" cy="52927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In </a:t>
            </a:r>
            <a:r>
              <a:rPr lang="en-US" altLang="en-US" b="1" dirty="0"/>
              <a:t>reduction</a:t>
            </a:r>
            <a:r>
              <a:rPr lang="en-US" altLang="en-US" dirty="0"/>
              <a:t>, a substance gains electrons, or is reduced (the amount of positive charge is reduced).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1" name="Group 9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14342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pic>
        <p:nvPicPr>
          <p:cNvPr id="13" name="Picture 2" descr="http://www.layers-of-learning.com/wp-content/uploads/2009/11/oxidation-reduc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/>
          <a:stretch/>
        </p:blipFill>
        <p:spPr bwMode="auto">
          <a:xfrm>
            <a:off x="153988" y="3729038"/>
            <a:ext cx="4800601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lh3.ggpht.com/_8bBvjgixSEE/TDxsdDl68mI/AAAAAAAAAgU/KNapoFTkOOI/Oil%20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03" y="2697162"/>
            <a:ext cx="3544858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shmoop.com/images/biology/biobook_cellresp_graphik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9" b="8671"/>
          <a:stretch/>
        </p:blipFill>
        <p:spPr bwMode="auto">
          <a:xfrm>
            <a:off x="609600" y="2133600"/>
            <a:ext cx="799600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www.shmoop.com/images/biology/biobook_cellresp_graphik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 bwMode="auto">
          <a:xfrm>
            <a:off x="609600" y="1447800"/>
            <a:ext cx="799600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shmoop.com/images/biology/biobook_cellresp_graphik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9600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473</Words>
  <Application>Microsoft Office PowerPoint</Application>
  <PresentationFormat>On-screen Show (4:3)</PresentationFormat>
  <Paragraphs>87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</vt:lpstr>
      <vt:lpstr>Times New Roman</vt:lpstr>
      <vt:lpstr>Office Theme</vt:lpstr>
      <vt:lpstr>PowerPoint Presentation</vt:lpstr>
      <vt:lpstr>PowerPoint Presentation</vt:lpstr>
      <vt:lpstr>Overview: Life Is Work</vt:lpstr>
      <vt:lpstr>PowerPoint Presentation</vt:lpstr>
      <vt:lpstr>Electronegativity  </vt:lpstr>
      <vt:lpstr>Redox Reactions: Oxidation and Reduction</vt:lpstr>
      <vt:lpstr>Oxidation</vt:lpstr>
      <vt:lpstr>Reduction</vt:lpstr>
      <vt:lpstr>PowerPoint Presentation</vt:lpstr>
      <vt:lpstr>Figure 7.UN02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84</cp:revision>
  <cp:lastPrinted>2019-10-23T19:02:43Z</cp:lastPrinted>
  <dcterms:created xsi:type="dcterms:W3CDTF">2014-10-30T11:25:18Z</dcterms:created>
  <dcterms:modified xsi:type="dcterms:W3CDTF">2019-10-23T21:00:02Z</dcterms:modified>
</cp:coreProperties>
</file>