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7" r:id="rId3"/>
    <p:sldId id="289" r:id="rId4"/>
    <p:sldId id="300" r:id="rId5"/>
    <p:sldId id="301" r:id="rId6"/>
    <p:sldId id="302" r:id="rId7"/>
    <p:sldId id="307" r:id="rId8"/>
    <p:sldId id="303" r:id="rId9"/>
    <p:sldId id="306" r:id="rId10"/>
    <p:sldId id="304" r:id="rId11"/>
    <p:sldId id="290" r:id="rId12"/>
    <p:sldId id="291" r:id="rId13"/>
    <p:sldId id="296" r:id="rId14"/>
    <p:sldId id="292" r:id="rId15"/>
    <p:sldId id="298" r:id="rId16"/>
    <p:sldId id="305" r:id="rId17"/>
    <p:sldId id="29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3038" autoAdjust="0"/>
  </p:normalViewPr>
  <p:slideViewPr>
    <p:cSldViewPr>
      <p:cViewPr varScale="1">
        <p:scale>
          <a:sx n="21" d="100"/>
          <a:sy n="21" d="100"/>
        </p:scale>
        <p:origin x="221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DAC16-04CC-48D5-999F-1A8CB338E55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1A992-B9BD-4E7E-9E78-FC05DD36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4CCF0-4350-46C6-83A6-601FAF48FC5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66C2-ABAB-4CE4-821E-325A86C5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C6ADC2B7-F1FB-408D-84AC-070B87165B0A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96B636A-19B9-4165-8BAF-4595EF8D1FF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736600" lvl="1" indent="-266700" eaLnBrk="1" hangingPunct="1"/>
            <a:r>
              <a:rPr lang="en-US" altLang="en-US" dirty="0"/>
              <a:t>Pyruvate oxidation and the </a:t>
            </a:r>
            <a:r>
              <a:rPr lang="en-US" altLang="en-US" b="1" dirty="0"/>
              <a:t>citric acid cycle </a:t>
            </a:r>
            <a:r>
              <a:rPr lang="en-US" altLang="en-US" dirty="0"/>
              <a:t>(aka the Krebs Cycle)</a:t>
            </a:r>
            <a:r>
              <a:rPr lang="en-US" altLang="en-US" b="1" dirty="0"/>
              <a:t> </a:t>
            </a:r>
            <a:r>
              <a:rPr lang="en-US" altLang="en-US" dirty="0"/>
              <a:t>(completes the breakdown of glucose)</a:t>
            </a:r>
          </a:p>
          <a:p>
            <a:pPr marL="736600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 small amount</a:t>
            </a:r>
            <a:r>
              <a:rPr lang="en-US" altLang="en-US" baseline="0" dirty="0"/>
              <a:t> of ATP are formed by substrate level </a:t>
            </a:r>
            <a:r>
              <a:rPr lang="en-US" altLang="en-US" baseline="0" dirty="0" err="1"/>
              <a:t>phosphorilation</a:t>
            </a:r>
            <a:r>
              <a:rPr lang="en-US" altLang="en-US" baseline="0" dirty="0"/>
              <a:t>. </a:t>
            </a:r>
            <a:r>
              <a:rPr lang="en-US" altLang="en-US" sz="1200" dirty="0"/>
              <a:t>: After pyruvate is oxidized, the citric acid cycle completes the energy-yielding oxidation of organic molecules.</a:t>
            </a:r>
          </a:p>
          <a:p>
            <a:pPr marL="736600" lvl="1" indent="-2667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8228A57-38BB-4764-82B6-DEAA9946A29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Before the citric acid cycle can begin, pyruvate must be converted to acetyl coenzyme A (</a:t>
            </a:r>
            <a:r>
              <a:rPr lang="en-US" altLang="en-US" b="1" dirty="0"/>
              <a:t>acetyl CoA</a:t>
            </a:r>
            <a:r>
              <a:rPr lang="en-US" altLang="en-US" dirty="0"/>
              <a:t>), which links glycolysis to the citric acid cycle.</a:t>
            </a:r>
          </a:p>
          <a:p>
            <a:pPr marL="292100" indent="-292100" eaLnBrk="1" hangingPunct="1"/>
            <a:r>
              <a:rPr lang="en-US" altLang="en-US" dirty="0"/>
              <a:t>After glycolysis, pyruvate is oxidized</a:t>
            </a:r>
            <a:r>
              <a:rPr lang="en-US" altLang="en-US" baseline="0" dirty="0"/>
              <a:t> to acetyl CoA.  This junction between glycolysis and the citric acid cycle is shown in Figure 7.1.  Note the following steps in the figure:</a:t>
            </a:r>
          </a:p>
          <a:p>
            <a:pPr marL="292100" indent="-29210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/>
              <a:t>A transport protein moves pyruvate from the cytosol into the matrix of the mitochondria.</a:t>
            </a:r>
          </a:p>
          <a:p>
            <a:pPr marL="292100" indent="-29210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/>
              <a:t>In the matrix an enzyme complex catalyzes three reactions: a CO</a:t>
            </a:r>
            <a:r>
              <a:rPr lang="en-US" altLang="en-US" baseline="-25000" dirty="0"/>
              <a:t>2</a:t>
            </a:r>
            <a:r>
              <a:rPr lang="en-US" altLang="en-US" baseline="0" dirty="0"/>
              <a:t> is removed, electrons are stripped from pyruvate to convert NAD+ to NADH, and coenzyme A joins with the remaining two-carbon fragment to form acetyl CoA.</a:t>
            </a:r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96B636A-19B9-4165-8BAF-4595EF8D1FF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736600" lvl="1" indent="-2667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98652598-CE56-4167-9335-C444765D48EA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/>
              <a:t>The citric acid cycle, also called the Krebs cycle, completes the breakdown of pyruvate to CO</a:t>
            </a:r>
            <a:r>
              <a:rPr lang="en-US" altLang="en-US" baseline="-25000" dirty="0"/>
              <a:t>2.</a:t>
            </a:r>
          </a:p>
          <a:p>
            <a:pPr marL="292100" marR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All along the citric acid cycle organic molecules are oxidized and NAD</a:t>
            </a:r>
            <a:r>
              <a:rPr lang="en-US" sz="1200" baseline="30000" dirty="0"/>
              <a:t>+</a:t>
            </a:r>
            <a:r>
              <a:rPr lang="en-US" sz="1200" dirty="0"/>
              <a:t> is reduced to become NADH and FAD is reduced to become FADH</a:t>
            </a:r>
            <a:r>
              <a:rPr lang="en-US" sz="1200" baseline="-25000" dirty="0"/>
              <a:t>2</a:t>
            </a:r>
            <a:r>
              <a:rPr lang="en-US" sz="1200" dirty="0"/>
              <a:t>.</a:t>
            </a:r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The cycle oxidizes organic fuel derived from pyruvate, generating 1 ATP, 3 NADH, and 1 FADH</a:t>
            </a:r>
            <a:r>
              <a:rPr lang="en-US" altLang="en-US" baseline="-25000" dirty="0"/>
              <a:t>2</a:t>
            </a:r>
            <a:r>
              <a:rPr lang="en-US" altLang="en-US" dirty="0"/>
              <a:t> per turn.</a:t>
            </a:r>
          </a:p>
          <a:p>
            <a:pPr marL="292100" indent="-292100" eaLnBrk="1" hangingPunct="1"/>
            <a:r>
              <a:rPr lang="en-US" altLang="en-US" dirty="0"/>
              <a:t>Because each glycose yields two pyruvates, the total products of the citric acid cycle are usually listed as the result of two</a:t>
            </a:r>
            <a:r>
              <a:rPr lang="en-US" altLang="en-US" baseline="0" dirty="0"/>
              <a:t> cycles:  4CO</a:t>
            </a:r>
            <a:r>
              <a:rPr lang="en-US" altLang="en-US" baseline="-25000" dirty="0"/>
              <a:t>2, </a:t>
            </a:r>
            <a:r>
              <a:rPr lang="en-US" altLang="en-US" baseline="0" dirty="0"/>
              <a:t>6 NADH, 2 FADH</a:t>
            </a:r>
            <a:r>
              <a:rPr lang="en-US" altLang="en-US" baseline="-25000" dirty="0"/>
              <a:t>2</a:t>
            </a:r>
            <a:r>
              <a:rPr lang="en-US" altLang="en-US" baseline="0" dirty="0"/>
              <a:t>, and 2 ATP.</a:t>
            </a:r>
            <a:endParaRPr lang="en-US" altLang="en-US" dirty="0"/>
          </a:p>
          <a:p>
            <a:pPr marL="292100" indent="-292100" eaLnBrk="1" hangingPunct="1"/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542BCAC-B8AD-4F69-860F-F199AB24C79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During cellular respiration, the fuel (such as glucose) is oxidized, and O</a:t>
            </a:r>
            <a:r>
              <a:rPr lang="en-US" altLang="en-US" baseline="-25000" dirty="0"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 is reduced.</a:t>
            </a:r>
          </a:p>
          <a:p>
            <a:pPr marL="292100" indent="-292100"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Organic molecules with an abundance of hydrogen, like carbohydrates and fats, are excellent fuels.</a:t>
            </a:r>
          </a:p>
          <a:p>
            <a:pPr marL="292100" indent="-292100"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As hydrogen (with its electron) is transferred to oxygen, energy is released that can be used in ATP synthesis.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>
              <a:spcBef>
                <a:spcPct val="35000"/>
              </a:spcBef>
            </a:pPr>
            <a:r>
              <a:rPr lang="en-US" altLang="en-US" dirty="0"/>
              <a:t>In cellular respiration, glucose and other organic molecules are broken down in a series of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66C2-ABAB-4CE4-821E-325A86C5BA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1653DB7-1746-489A-B611-8DD014D9B90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an electron acceptor, NAD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functions as an oxidizing agent during cellular respiration. Each NADH (the reduced form of NAD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) represents stored energy that is tapped to synthesize ATP.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(You don’t need to know what NAD+ and NADH look like)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3898590-B447-40FD-B9F5-7B629DC170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06ECCC9-D0C2-41F0-A70B-FF1F2ABC3A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ヒラギノ角ゴ Pro W3" pitchFamily="-84" charset="-128"/>
              </a:rPr>
              <a:t>Encourage students to think of the high-energy electron as being similar to a hot coal.</a:t>
            </a:r>
          </a:p>
          <a:p>
            <a:endParaRPr lang="en-US" altLang="en-US" dirty="0">
              <a:ea typeface="ヒラギノ角ゴ Pro W3" pitchFamily="-84" charset="-128"/>
            </a:endParaRPr>
          </a:p>
          <a:p>
            <a:r>
              <a:rPr lang="en-US" altLang="en-US" dirty="0">
                <a:ea typeface="ヒラギノ角ゴ Pro W3" pitchFamily="-84" charset="-128"/>
              </a:rPr>
              <a:t>Like a pan being used to carry hot coals, NAD+ carries pairs of electrons and an H+ ion from place to place.</a:t>
            </a:r>
            <a:endParaRPr lang="en-US" altLang="ja-JP" dirty="0">
              <a:ea typeface="ヒラギノ角ゴ Pro W3" pitchFamily="-84" charset="-128"/>
            </a:endParaRPr>
          </a:p>
          <a:p>
            <a:endParaRPr lang="en-US" altLang="en-US" dirty="0">
              <a:ea typeface="ヒラギノ角ゴ Pro W3" pitchFamily="-8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E309AB2-5998-4876-AC6D-44D2A6049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0E0C4B-8D9F-471B-8ED2-CC44A1EBC5AA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0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D58017F-C40C-4EE0-9CED-D7A49D87A18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C3B541B-1485-491F-8469-2C49729E4A1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736600" lvl="1" indent="-266700" eaLnBrk="1" hangingPunct="1"/>
            <a:r>
              <a:rPr lang="en-US" altLang="en-US" b="1" dirty="0"/>
              <a:t>Glycolysis </a:t>
            </a:r>
            <a:r>
              <a:rPr lang="en-US" altLang="en-US" dirty="0"/>
              <a:t>(breaks down glucose into two molecules of pyruvate)  </a:t>
            </a:r>
          </a:p>
          <a:p>
            <a:pPr marL="736600" lvl="1" indent="-266700" eaLnBrk="1" hangingPunct="1"/>
            <a:r>
              <a:rPr lang="en-US" altLang="en-US" dirty="0"/>
              <a:t>A</a:t>
            </a:r>
            <a:r>
              <a:rPr lang="en-US" altLang="en-US" baseline="0" dirty="0"/>
              <a:t> net gain of 2 ATP are formed by substrate level phosphorylation </a:t>
            </a:r>
            <a:endParaRPr lang="en-US" altLang="en-US" dirty="0"/>
          </a:p>
          <a:p>
            <a:pPr marL="736600" lvl="1" indent="-266700" eaLnBrk="1" hangingPunct="1"/>
            <a:endParaRPr lang="en-US" altLang="en-US" dirty="0"/>
          </a:p>
          <a:p>
            <a:pPr marL="736600" lvl="1" indent="-266700" eaLnBrk="1" hangingPunct="1"/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FE33D3F-F36D-4CEB-A26A-1B9AC1BC75D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Figure 7.7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1C28BDD-205B-487D-B714-C070C863A5F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 eaLnBrk="1" hangingPunct="1"/>
            <a:r>
              <a:rPr lang="en-US" altLang="en-US" sz="1200" dirty="0"/>
              <a:t>Glycolysis harvests chemical energy by oxidizing glucose to pyruvate.</a:t>
            </a:r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Glycolysis (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sugar splitting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) breaks down glucose into two molecules of pyruvate.</a:t>
            </a:r>
          </a:p>
          <a:p>
            <a:pPr marL="292100" indent="-292100" eaLnBrk="1" hangingPunct="1"/>
            <a:r>
              <a:rPr lang="en-US" altLang="en-US" dirty="0"/>
              <a:t>Glycolysis occurs in the cytoplasm and has two major phases.</a:t>
            </a:r>
          </a:p>
          <a:p>
            <a:pPr marL="736600" lvl="1" indent="-266700" eaLnBrk="1" hangingPunct="1"/>
            <a:r>
              <a:rPr lang="en-US" altLang="en-US" dirty="0"/>
              <a:t>Energy investment phase</a:t>
            </a:r>
          </a:p>
          <a:p>
            <a:pPr marL="736600" lvl="1" indent="-266700" eaLnBrk="1" hangingPunct="1"/>
            <a:r>
              <a:rPr lang="en-US" altLang="en-US" dirty="0"/>
              <a:t>Energy payoff phase</a:t>
            </a:r>
          </a:p>
          <a:p>
            <a:pPr marL="736600" lvl="1" indent="-266700" eaLnBrk="1" hangingPunct="1"/>
            <a:endParaRPr lang="en-US" altLang="en-US" sz="2800" dirty="0"/>
          </a:p>
          <a:p>
            <a:pPr marL="279400" lvl="0" indent="-266700" eaLnBrk="1" hangingPunct="1"/>
            <a:r>
              <a:rPr lang="en-US" altLang="en-US" sz="2800" dirty="0"/>
              <a:t>You only need to remember the details</a:t>
            </a:r>
            <a:r>
              <a:rPr lang="en-US" altLang="en-US" sz="2800" baseline="0" dirty="0"/>
              <a:t> of the</a:t>
            </a:r>
            <a:r>
              <a:rPr lang="en-US" altLang="en-US" sz="2800" dirty="0"/>
              <a:t> “net”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URRY3800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2" b="26897"/>
          <a:stretch>
            <a:fillRect/>
          </a:stretch>
        </p:blipFill>
        <p:spPr bwMode="auto">
          <a:xfrm>
            <a:off x="0" y="1025525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7127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3000" b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altLang="en-US" sz="3200" b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altLang="en-US" sz="2800" b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altLang="en-US" sz="3400" b="1">
                <a:solidFill>
                  <a:srgbClr val="F6C932"/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altLang="en-US" sz="1200">
              <a:solidFill>
                <a:srgbClr val="F6C932"/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3277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900">
                <a:solidFill>
                  <a:srgbClr val="FFFFFF"/>
                </a:solidFill>
              </a:rPr>
              <a:t>     © 2014 Pearson Education, Inc.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 userDrawn="1"/>
        </p:nvSpPr>
        <p:spPr bwMode="auto">
          <a:xfrm>
            <a:off x="0" y="614363"/>
            <a:ext cx="9144000" cy="422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180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  •  Cain  •  Wasserman  •  Minorsky  •  Jackson  •  Reece</a:t>
            </a:r>
            <a:endParaRPr lang="en-US" altLang="en-US" sz="2000">
              <a:solidFill>
                <a:srgbClr val="ABA49A"/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60338" y="5711825"/>
            <a:ext cx="441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>
                <a:solidFill>
                  <a:srgbClr val="FFFFFF"/>
                </a:solidFill>
              </a:rPr>
              <a:t>Lecture Presentations by </a:t>
            </a:r>
            <a:br>
              <a:rPr lang="en-US" altLang="en-US" sz="1400" b="1">
                <a:solidFill>
                  <a:srgbClr val="FFFFFF"/>
                </a:solidFill>
              </a:rPr>
            </a:br>
            <a:r>
              <a:rPr lang="en-US" altLang="en-US" sz="1400" b="1">
                <a:solidFill>
                  <a:srgbClr val="FFFFFF"/>
                </a:solidFill>
              </a:rPr>
              <a:t>Kathleen Fitzpatrick and Nicole Tunbridge</a:t>
            </a:r>
          </a:p>
        </p:txBody>
      </p:sp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400425" y="190500"/>
            <a:ext cx="5667375" cy="1096963"/>
          </a:xfrm>
        </p:spPr>
        <p:txBody>
          <a:bodyPr rIns="0" anchor="ctr"/>
          <a:lstStyle>
            <a:lvl1pPr>
              <a:buFont typeface="Wingdings" charset="2"/>
              <a:buNone/>
              <a:defRPr sz="5100">
                <a:solidFill>
                  <a:srgbClr val="0060AF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32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48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84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78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92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95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10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8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3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06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50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66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sson Page with red ou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711AD7-EDD3-45F0-A69B-52F0FEA0C95C}"/>
              </a:ext>
            </a:extLst>
          </p:cNvPr>
          <p:cNvCxnSpPr/>
          <p:nvPr/>
        </p:nvCxnSpPr>
        <p:spPr>
          <a:xfrm>
            <a:off x="452438" y="301625"/>
            <a:ext cx="8229600" cy="0"/>
          </a:xfrm>
          <a:prstGeom prst="line">
            <a:avLst/>
          </a:prstGeom>
          <a:ln w="254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2438" y="4236441"/>
            <a:ext cx="8229600" cy="243264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2438" y="1097280"/>
            <a:ext cx="8229600" cy="286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Clr>
                <a:schemeClr val="bg2">
                  <a:lumMod val="65000"/>
                </a:schemeClr>
              </a:buClr>
              <a:buNone/>
              <a:defRPr sz="2400">
                <a:solidFill>
                  <a:srgbClr val="000000"/>
                </a:solidFill>
              </a:defRPr>
            </a:lvl2pPr>
            <a:lvl3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3pPr>
            <a:lvl4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2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0DBF-E71F-46D8-A2BE-7F003A1902E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279525"/>
            <a:ext cx="87757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2900" indent="-60325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98513" indent="-34131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485900" indent="-339725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2176463" indent="-3476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859088" indent="-347663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7396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7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Glycolysis and the Citric Acid Cycle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26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 descr="07_06CellRespOverview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296863" y="477838"/>
            <a:ext cx="8548687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1"/>
          <p:cNvSpPr txBox="1">
            <a:spLocks noChangeArrowheads="1"/>
          </p:cNvSpPr>
          <p:nvPr/>
        </p:nvSpPr>
        <p:spPr bwMode="auto">
          <a:xfrm>
            <a:off x="1011238" y="1239838"/>
            <a:ext cx="1231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 dirty="0"/>
              <a:t>via NADH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197" name="Text Box 31"/>
          <p:cNvSpPr txBox="1">
            <a:spLocks noChangeArrowheads="1"/>
          </p:cNvSpPr>
          <p:nvPr/>
        </p:nvSpPr>
        <p:spPr bwMode="auto">
          <a:xfrm>
            <a:off x="1004888" y="2643188"/>
            <a:ext cx="1231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Glycolysis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198" name="Text Box 31"/>
          <p:cNvSpPr txBox="1">
            <a:spLocks noChangeArrowheads="1"/>
          </p:cNvSpPr>
          <p:nvPr/>
        </p:nvSpPr>
        <p:spPr bwMode="auto">
          <a:xfrm>
            <a:off x="4460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Glucose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17414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Pyruvate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200" name="Text Box 31"/>
          <p:cNvSpPr txBox="1">
            <a:spLocks noChangeArrowheads="1"/>
          </p:cNvSpPr>
          <p:nvPr/>
        </p:nvSpPr>
        <p:spPr bwMode="auto">
          <a:xfrm>
            <a:off x="369888" y="4211638"/>
            <a:ext cx="11731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CYTOSOL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201" name="Text Box 31"/>
          <p:cNvSpPr txBox="1">
            <a:spLocks noChangeArrowheads="1"/>
          </p:cNvSpPr>
          <p:nvPr/>
        </p:nvSpPr>
        <p:spPr bwMode="auto">
          <a:xfrm>
            <a:off x="1298575" y="518318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ATP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202" name="Text Box 31"/>
          <p:cNvSpPr txBox="1">
            <a:spLocks noChangeArrowheads="1"/>
          </p:cNvSpPr>
          <p:nvPr/>
        </p:nvSpPr>
        <p:spPr bwMode="auto">
          <a:xfrm>
            <a:off x="741363" y="5691188"/>
            <a:ext cx="176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Substrate-level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8203" name="Text Box 31"/>
          <p:cNvSpPr txBox="1">
            <a:spLocks noChangeArrowheads="1"/>
          </p:cNvSpPr>
          <p:nvPr/>
        </p:nvSpPr>
        <p:spPr bwMode="auto">
          <a:xfrm>
            <a:off x="3190875" y="4194175"/>
            <a:ext cx="2070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MITOCHONDRION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254" y="6213475"/>
            <a:ext cx="204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Net gain of 2 ATP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3254" y="0"/>
            <a:ext cx="7375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/>
            <a:r>
              <a:rPr lang="en-US" altLang="en-US" sz="2400" b="1" dirty="0"/>
              <a:t>Glycolysis occurs whether or not O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 is present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3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8" descr="07_07Phosphory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>
            <a:fillRect/>
          </a:stretch>
        </p:blipFill>
        <p:spPr bwMode="auto">
          <a:xfrm>
            <a:off x="296863" y="1862138"/>
            <a:ext cx="8548687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457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en-US" sz="32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Substrate-level phosphorylation</a:t>
            </a:r>
            <a:endParaRPr lang="en-US" alt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" name="Text Box 31"/>
          <p:cNvSpPr txBox="1">
            <a:spLocks noChangeArrowheads="1"/>
          </p:cNvSpPr>
          <p:nvPr/>
        </p:nvSpPr>
        <p:spPr bwMode="auto">
          <a:xfrm>
            <a:off x="439738" y="4014788"/>
            <a:ext cx="176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/>
              <a:t>Substrate</a:t>
            </a:r>
            <a:endParaRPr lang="en-US" altLang="en-US" sz="2200" b="1" i="1" baseline="30000">
              <a:sym typeface="Symbol" pitchFamily="84" charset="2"/>
            </a:endParaRPr>
          </a:p>
        </p:txBody>
      </p:sp>
      <p:sp>
        <p:nvSpPr>
          <p:cNvPr id="13317" name="Text Box 31"/>
          <p:cNvSpPr txBox="1">
            <a:spLocks noChangeArrowheads="1"/>
          </p:cNvSpPr>
          <p:nvPr/>
        </p:nvSpPr>
        <p:spPr bwMode="auto">
          <a:xfrm>
            <a:off x="1630363" y="3632200"/>
            <a:ext cx="296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100" b="1"/>
              <a:t>P</a:t>
            </a:r>
            <a:endParaRPr lang="en-US" altLang="en-US" sz="2100" b="1" i="1" baseline="30000">
              <a:sym typeface="Symbol" pitchFamily="84" charset="2"/>
            </a:endParaRPr>
          </a:p>
        </p:txBody>
      </p:sp>
      <p:sp>
        <p:nvSpPr>
          <p:cNvPr id="13318" name="Text Box 31"/>
          <p:cNvSpPr txBox="1">
            <a:spLocks noChangeArrowheads="1"/>
          </p:cNvSpPr>
          <p:nvPr/>
        </p:nvSpPr>
        <p:spPr bwMode="auto">
          <a:xfrm>
            <a:off x="2608263" y="3116263"/>
            <a:ext cx="660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/>
              <a:t>ADP</a:t>
            </a:r>
            <a:endParaRPr lang="en-US" altLang="en-US" sz="2200" b="1" i="1" baseline="30000">
              <a:sym typeface="Symbol" pitchFamily="84" charset="2"/>
            </a:endParaRPr>
          </a:p>
        </p:txBody>
      </p:sp>
      <p:sp>
        <p:nvSpPr>
          <p:cNvPr id="13319" name="Text Box 31"/>
          <p:cNvSpPr txBox="1">
            <a:spLocks noChangeArrowheads="1"/>
          </p:cNvSpPr>
          <p:nvPr/>
        </p:nvSpPr>
        <p:spPr bwMode="auto">
          <a:xfrm>
            <a:off x="5445125" y="4560888"/>
            <a:ext cx="11096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/>
              <a:t>Product</a:t>
            </a:r>
            <a:endParaRPr lang="en-US" altLang="en-US" sz="2200" b="1" i="1" baseline="30000">
              <a:sym typeface="Symbol" pitchFamily="84" charset="2"/>
            </a:endParaRPr>
          </a:p>
        </p:txBody>
      </p:sp>
      <p:sp>
        <p:nvSpPr>
          <p:cNvPr id="13320" name="Text Box 31"/>
          <p:cNvSpPr txBox="1">
            <a:spLocks noChangeArrowheads="1"/>
          </p:cNvSpPr>
          <p:nvPr/>
        </p:nvSpPr>
        <p:spPr bwMode="auto">
          <a:xfrm>
            <a:off x="7464425" y="4021138"/>
            <a:ext cx="6651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/>
              <a:t>ATP</a:t>
            </a:r>
            <a:endParaRPr lang="en-US" altLang="en-US" sz="2200" b="1" i="1" baseline="30000">
              <a:sym typeface="Symbol" pitchFamily="84" charset="2"/>
            </a:endParaRPr>
          </a:p>
        </p:txBody>
      </p:sp>
      <p:sp>
        <p:nvSpPr>
          <p:cNvPr id="13321" name="Text Box 31"/>
          <p:cNvSpPr txBox="1">
            <a:spLocks noChangeArrowheads="1"/>
          </p:cNvSpPr>
          <p:nvPr/>
        </p:nvSpPr>
        <p:spPr bwMode="auto">
          <a:xfrm>
            <a:off x="6745288" y="4024313"/>
            <a:ext cx="2889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>
                <a:sym typeface="Symbol" pitchFamily="84" charset="2"/>
              </a:rPr>
              <a:t></a:t>
            </a:r>
            <a:endParaRPr lang="en-US" altLang="en-US" sz="2200" b="1" i="1" baseline="30000">
              <a:sym typeface="Symbol" pitchFamily="84" charset="2"/>
            </a:endParaRPr>
          </a:p>
        </p:txBody>
      </p:sp>
      <p:sp>
        <p:nvSpPr>
          <p:cNvPr id="13322" name="Text Box 31"/>
          <p:cNvSpPr txBox="1">
            <a:spLocks noChangeArrowheads="1"/>
          </p:cNvSpPr>
          <p:nvPr/>
        </p:nvSpPr>
        <p:spPr bwMode="auto">
          <a:xfrm>
            <a:off x="1317625" y="2398713"/>
            <a:ext cx="1549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>
                <a:solidFill>
                  <a:schemeClr val="bg1"/>
                </a:solidFill>
              </a:rPr>
              <a:t>Enzyme</a:t>
            </a:r>
            <a:endParaRPr lang="en-US" altLang="en-US" sz="2200" b="1" i="1" baseline="30000">
              <a:solidFill>
                <a:schemeClr val="bg1"/>
              </a:solidFill>
              <a:sym typeface="Symbol" pitchFamily="84" charset="2"/>
            </a:endParaRPr>
          </a:p>
        </p:txBody>
      </p:sp>
      <p:sp>
        <p:nvSpPr>
          <p:cNvPr id="13323" name="Text Box 31"/>
          <p:cNvSpPr txBox="1">
            <a:spLocks noChangeArrowheads="1"/>
          </p:cNvSpPr>
          <p:nvPr/>
        </p:nvSpPr>
        <p:spPr bwMode="auto">
          <a:xfrm>
            <a:off x="6175375" y="2498725"/>
            <a:ext cx="1549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200" b="1">
                <a:solidFill>
                  <a:schemeClr val="bg1"/>
                </a:solidFill>
              </a:rPr>
              <a:t>Enzyme</a:t>
            </a:r>
            <a:endParaRPr lang="en-US" altLang="en-US" sz="2200" b="1" i="1" baseline="30000">
              <a:solidFill>
                <a:schemeClr val="bg1"/>
              </a:solidFill>
              <a:sym typeface="Symbol" pitchFamily="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86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8" descr="07_08GlycolysisEnerg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1057275" y="136525"/>
            <a:ext cx="702945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1"/>
          <p:cNvSpPr txBox="1">
            <a:spLocks noChangeArrowheads="1"/>
          </p:cNvSpPr>
          <p:nvPr/>
        </p:nvSpPr>
        <p:spPr bwMode="auto">
          <a:xfrm>
            <a:off x="1255713" y="307975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Energy Investment Phase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1255713" y="2474913"/>
            <a:ext cx="24336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Energy Payoff Phase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1254125" y="5127625"/>
            <a:ext cx="522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Net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3290888" y="688975"/>
            <a:ext cx="10874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Glucose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92" name="Text Box 31"/>
          <p:cNvSpPr txBox="1">
            <a:spLocks noChangeArrowheads="1"/>
          </p:cNvSpPr>
          <p:nvPr/>
        </p:nvSpPr>
        <p:spPr bwMode="auto">
          <a:xfrm>
            <a:off x="3290888" y="5368925"/>
            <a:ext cx="10874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Glucose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2620963" y="1606550"/>
            <a:ext cx="12287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2 ADP </a:t>
            </a:r>
            <a:r>
              <a:rPr lang="en-US" altLang="en-US" sz="1800" b="1">
                <a:sym typeface="Symbol" pitchFamily="84" charset="2"/>
              </a:rPr>
              <a:t></a:t>
            </a:r>
            <a:r>
              <a:rPr lang="en-US" altLang="en-US" sz="1800" b="1"/>
              <a:t> 2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94" name="Text Box 31"/>
          <p:cNvSpPr txBox="1">
            <a:spLocks noChangeArrowheads="1"/>
          </p:cNvSpPr>
          <p:nvPr/>
        </p:nvSpPr>
        <p:spPr bwMode="auto">
          <a:xfrm>
            <a:off x="3789363" y="1622425"/>
            <a:ext cx="2270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P</a:t>
            </a:r>
            <a:endParaRPr lang="en-US" altLang="en-US" sz="1700" b="1" i="1" baseline="30000">
              <a:sym typeface="Symbol" pitchFamily="84" charset="2"/>
            </a:endParaRP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2609850" y="2952750"/>
            <a:ext cx="1127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4 ADP </a:t>
            </a:r>
            <a:r>
              <a:rPr lang="en-US" altLang="en-US" sz="1800" b="1">
                <a:sym typeface="Symbol" pitchFamily="84" charset="2"/>
              </a:rPr>
              <a:t></a:t>
            </a:r>
            <a:r>
              <a:rPr lang="en-US" altLang="en-US" sz="1800" b="1"/>
              <a:t> 4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3783013" y="2963863"/>
            <a:ext cx="2270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P</a:t>
            </a:r>
            <a:endParaRPr lang="en-US" altLang="en-US" sz="1700" b="1" i="1" baseline="30000">
              <a:sym typeface="Symbol" pitchFamily="84" charset="2"/>
            </a:endParaRPr>
          </a:p>
        </p:txBody>
      </p:sp>
      <p:sp>
        <p:nvSpPr>
          <p:cNvPr id="16397" name="Text Box 31"/>
          <p:cNvSpPr txBox="1">
            <a:spLocks noChangeArrowheads="1"/>
          </p:cNvSpPr>
          <p:nvPr/>
        </p:nvSpPr>
        <p:spPr bwMode="auto">
          <a:xfrm>
            <a:off x="1665288" y="3879850"/>
            <a:ext cx="2349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2 NAD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  <a:r>
              <a:rPr lang="en-US" altLang="en-US" sz="1800" b="1">
                <a:sym typeface="Symbol" pitchFamily="84" charset="2"/>
              </a:rPr>
              <a:t> </a:t>
            </a:r>
            <a:r>
              <a:rPr lang="en-US" altLang="en-US" sz="1800" b="1"/>
              <a:t>  4 </a:t>
            </a:r>
            <a:r>
              <a:rPr lang="en-US" altLang="en-US" sz="1800" b="1" i="1"/>
              <a:t>e</a:t>
            </a:r>
            <a:r>
              <a:rPr lang="en-US" altLang="en-US" sz="1800" b="1" i="1" baseline="30000">
                <a:sym typeface="Symbol" pitchFamily="84" charset="2"/>
              </a:rPr>
              <a:t>−</a:t>
            </a:r>
            <a:r>
              <a:rPr lang="en-US" altLang="en-US" sz="1800" b="1"/>
              <a:t> </a:t>
            </a:r>
            <a:r>
              <a:rPr lang="en-US" altLang="en-US" sz="1800" b="1">
                <a:sym typeface="Symbol" pitchFamily="84" charset="2"/>
              </a:rPr>
              <a:t></a:t>
            </a:r>
            <a:r>
              <a:rPr lang="en-US" altLang="en-US" sz="1800" b="1"/>
              <a:t> 4 H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1976438" y="6210300"/>
            <a:ext cx="2208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2 NAD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  <a:r>
              <a:rPr lang="en-US" altLang="en-US" sz="1800" b="1">
                <a:sym typeface="Symbol" pitchFamily="84" charset="2"/>
              </a:rPr>
              <a:t> </a:t>
            </a:r>
            <a:r>
              <a:rPr lang="en-US" altLang="en-US" sz="1800" b="1"/>
              <a:t>  4 </a:t>
            </a:r>
            <a:r>
              <a:rPr lang="en-US" altLang="en-US" sz="1800" b="1" i="1"/>
              <a:t>e</a:t>
            </a:r>
            <a:r>
              <a:rPr lang="en-US" altLang="en-US" sz="1800" b="1" i="1" baseline="30000">
                <a:sym typeface="Symbol" pitchFamily="84" charset="2"/>
              </a:rPr>
              <a:t>−</a:t>
            </a:r>
            <a:r>
              <a:rPr lang="en-US" altLang="en-US" sz="1800" b="1"/>
              <a:t> </a:t>
            </a:r>
            <a:r>
              <a:rPr lang="en-US" altLang="en-US" sz="1800" b="1">
                <a:sym typeface="Symbol" pitchFamily="84" charset="2"/>
              </a:rPr>
              <a:t></a:t>
            </a:r>
            <a:r>
              <a:rPr lang="en-US" altLang="en-US" sz="1800" b="1"/>
              <a:t> 4 H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</a:p>
        </p:txBody>
      </p:sp>
      <p:sp>
        <p:nvSpPr>
          <p:cNvPr id="16399" name="Text Box 31"/>
          <p:cNvSpPr txBox="1">
            <a:spLocks noChangeArrowheads="1"/>
          </p:cNvSpPr>
          <p:nvPr/>
        </p:nvSpPr>
        <p:spPr bwMode="auto">
          <a:xfrm>
            <a:off x="1211263" y="5788025"/>
            <a:ext cx="29829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800" b="1"/>
              <a:t>4 ATP formed </a:t>
            </a:r>
            <a:r>
              <a:rPr lang="en-US" altLang="en-US" sz="1800" b="1">
                <a:sym typeface="Symbol" pitchFamily="84" charset="2"/>
              </a:rPr>
              <a:t>−</a:t>
            </a:r>
            <a:r>
              <a:rPr lang="en-US" altLang="en-US" sz="1800" b="1"/>
              <a:t> 2 ATP used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400" name="Text Box 31"/>
          <p:cNvSpPr txBox="1">
            <a:spLocks noChangeArrowheads="1"/>
          </p:cNvSpPr>
          <p:nvPr/>
        </p:nvSpPr>
        <p:spPr bwMode="auto">
          <a:xfrm>
            <a:off x="6102350" y="1630363"/>
            <a:ext cx="7286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2 ATP</a:t>
            </a:r>
            <a:endParaRPr lang="en-US" altLang="en-US" sz="1700" b="1" i="1" baseline="30000">
              <a:sym typeface="Symbol" pitchFamily="84" charset="2"/>
            </a:endParaRPr>
          </a:p>
        </p:txBody>
      </p:sp>
      <p:sp>
        <p:nvSpPr>
          <p:cNvPr id="16401" name="Text Box 31"/>
          <p:cNvSpPr txBox="1">
            <a:spLocks noChangeArrowheads="1"/>
          </p:cNvSpPr>
          <p:nvPr/>
        </p:nvSpPr>
        <p:spPr bwMode="auto">
          <a:xfrm>
            <a:off x="6080125" y="2989263"/>
            <a:ext cx="7286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4 ATP</a:t>
            </a:r>
            <a:endParaRPr lang="en-US" altLang="en-US" sz="1700" b="1" i="1" baseline="30000">
              <a:sym typeface="Symbol" pitchFamily="84" charset="2"/>
            </a:endParaRPr>
          </a:p>
        </p:txBody>
      </p:sp>
      <p:sp>
        <p:nvSpPr>
          <p:cNvPr id="16402" name="Text Box 31"/>
          <p:cNvSpPr txBox="1">
            <a:spLocks noChangeArrowheads="1"/>
          </p:cNvSpPr>
          <p:nvPr/>
        </p:nvSpPr>
        <p:spPr bwMode="auto">
          <a:xfrm>
            <a:off x="6937375" y="1612900"/>
            <a:ext cx="6746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used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6923088" y="2933700"/>
            <a:ext cx="9191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formed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6404" name="Text Box 31"/>
          <p:cNvSpPr txBox="1">
            <a:spLocks noChangeArrowheads="1"/>
          </p:cNvSpPr>
          <p:nvPr/>
        </p:nvSpPr>
        <p:spPr bwMode="auto">
          <a:xfrm>
            <a:off x="5970588" y="3917950"/>
            <a:ext cx="9191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 b="1"/>
              <a:t>2 NADH</a:t>
            </a:r>
            <a:endParaRPr lang="en-US" altLang="en-US" sz="1700" b="1" i="1" baseline="30000">
              <a:sym typeface="Symbol" pitchFamily="84" charset="2"/>
            </a:endParaRPr>
          </a:p>
        </p:txBody>
      </p:sp>
      <p:sp>
        <p:nvSpPr>
          <p:cNvPr id="16405" name="Text Box 31"/>
          <p:cNvSpPr txBox="1">
            <a:spLocks noChangeArrowheads="1"/>
          </p:cNvSpPr>
          <p:nvPr/>
        </p:nvSpPr>
        <p:spPr bwMode="auto">
          <a:xfrm>
            <a:off x="6883400" y="3933825"/>
            <a:ext cx="7778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 </a:t>
            </a:r>
            <a:r>
              <a:rPr lang="en-US" altLang="en-US" sz="1800" b="1"/>
              <a:t>2 H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  <a:endParaRPr lang="en-US" altLang="en-US" sz="1800" b="1">
              <a:sym typeface="Symbol" pitchFamily="84" charset="2"/>
            </a:endParaRPr>
          </a:p>
        </p:txBody>
      </p:sp>
      <p:sp>
        <p:nvSpPr>
          <p:cNvPr id="16406" name="Text Box 31"/>
          <p:cNvSpPr txBox="1">
            <a:spLocks noChangeArrowheads="1"/>
          </p:cNvSpPr>
          <p:nvPr/>
        </p:nvSpPr>
        <p:spPr bwMode="auto">
          <a:xfrm>
            <a:off x="5878513" y="4625975"/>
            <a:ext cx="21780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2 Pyruvate  </a:t>
            </a:r>
            <a:r>
              <a:rPr lang="en-US" altLang="en-US" sz="1800" b="1"/>
              <a:t>2 H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O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6407" name="Text Box 31"/>
          <p:cNvSpPr txBox="1">
            <a:spLocks noChangeArrowheads="1"/>
          </p:cNvSpPr>
          <p:nvPr/>
        </p:nvSpPr>
        <p:spPr bwMode="auto">
          <a:xfrm>
            <a:off x="5486400" y="5368925"/>
            <a:ext cx="21780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2 Pyruvate  </a:t>
            </a:r>
            <a:r>
              <a:rPr lang="en-US" altLang="en-US" sz="1800" b="1"/>
              <a:t>2 H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O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6408" name="Text Box 31"/>
          <p:cNvSpPr txBox="1">
            <a:spLocks noChangeArrowheads="1"/>
          </p:cNvSpPr>
          <p:nvPr/>
        </p:nvSpPr>
        <p:spPr bwMode="auto">
          <a:xfrm>
            <a:off x="5486400" y="6213475"/>
            <a:ext cx="1625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2 NADH  </a:t>
            </a:r>
            <a:r>
              <a:rPr lang="en-US" altLang="en-US" sz="1800" b="1"/>
              <a:t>2 H</a:t>
            </a:r>
            <a:r>
              <a:rPr lang="en-US" altLang="en-US" sz="1800" b="1" baseline="30000">
                <a:sym typeface="Symbol" pitchFamily="84" charset="2"/>
              </a:rPr>
              <a:t></a:t>
            </a:r>
            <a:endParaRPr lang="en-US" altLang="en-US" sz="1800" b="1">
              <a:sym typeface="Symbol" pitchFamily="84" charset="2"/>
            </a:endParaRPr>
          </a:p>
        </p:txBody>
      </p:sp>
      <p:sp>
        <p:nvSpPr>
          <p:cNvPr id="16409" name="Text Box 31"/>
          <p:cNvSpPr txBox="1">
            <a:spLocks noChangeArrowheads="1"/>
          </p:cNvSpPr>
          <p:nvPr/>
        </p:nvSpPr>
        <p:spPr bwMode="auto">
          <a:xfrm>
            <a:off x="5486400" y="5789613"/>
            <a:ext cx="754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2 ATP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9600" y="4913313"/>
            <a:ext cx="7924800" cy="179228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4800" y="445294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4800" y="2606675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12000" y="-2162"/>
            <a:ext cx="1797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</a:rPr>
              <a:t>Glycolysis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6437" y="6466754"/>
            <a:ext cx="72628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 descr="07_06CellRespOverview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"/>
          <a:stretch>
            <a:fillRect/>
          </a:stretch>
        </p:blipFill>
        <p:spPr bwMode="auto">
          <a:xfrm>
            <a:off x="296863" y="477838"/>
            <a:ext cx="85486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7.6-2</a:t>
            </a:r>
          </a:p>
        </p:txBody>
      </p:sp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1011238" y="1239838"/>
            <a:ext cx="1231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1004888" y="2643188"/>
            <a:ext cx="1231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Glycolysis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4460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Glucose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17414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138488" y="2487613"/>
            <a:ext cx="1041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oxidation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3036888" y="3078163"/>
            <a:ext cx="1244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Acetyl CoA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5030788" y="2652713"/>
            <a:ext cx="76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cycle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9227" name="Text Box 31"/>
          <p:cNvSpPr txBox="1">
            <a:spLocks noChangeArrowheads="1"/>
          </p:cNvSpPr>
          <p:nvPr/>
        </p:nvSpPr>
        <p:spPr bwMode="auto">
          <a:xfrm>
            <a:off x="5551488" y="1090613"/>
            <a:ext cx="15938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 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FADH</a:t>
            </a:r>
            <a:r>
              <a:rPr lang="en-US" altLang="en-US" sz="1800" b="1" baseline="-25000"/>
              <a:t>2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9228" name="Text Box 31"/>
          <p:cNvSpPr txBox="1">
            <a:spLocks noChangeArrowheads="1"/>
          </p:cNvSpPr>
          <p:nvPr/>
        </p:nvSpPr>
        <p:spPr bwMode="auto">
          <a:xfrm>
            <a:off x="369888" y="4211638"/>
            <a:ext cx="11731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CYTOSOL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9" name="Text Box 31"/>
          <p:cNvSpPr txBox="1">
            <a:spLocks noChangeArrowheads="1"/>
          </p:cNvSpPr>
          <p:nvPr/>
        </p:nvSpPr>
        <p:spPr bwMode="auto">
          <a:xfrm>
            <a:off x="1298575" y="518318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0" name="Text Box 31"/>
          <p:cNvSpPr txBox="1">
            <a:spLocks noChangeArrowheads="1"/>
          </p:cNvSpPr>
          <p:nvPr/>
        </p:nvSpPr>
        <p:spPr bwMode="auto">
          <a:xfrm>
            <a:off x="741363" y="5691188"/>
            <a:ext cx="176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1" name="Text Box 31"/>
          <p:cNvSpPr txBox="1">
            <a:spLocks noChangeArrowheads="1"/>
          </p:cNvSpPr>
          <p:nvPr/>
        </p:nvSpPr>
        <p:spPr bwMode="auto">
          <a:xfrm>
            <a:off x="5099050" y="518477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4541838" y="5692775"/>
            <a:ext cx="1762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3" name="Text Box 31"/>
          <p:cNvSpPr txBox="1">
            <a:spLocks noChangeArrowheads="1"/>
          </p:cNvSpPr>
          <p:nvPr/>
        </p:nvSpPr>
        <p:spPr bwMode="auto">
          <a:xfrm>
            <a:off x="3190875" y="4194175"/>
            <a:ext cx="2070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MITOCHONDRION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719388" y="304800"/>
            <a:ext cx="709612" cy="1828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34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6" descr="07_10aPyruvateOxid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3"/>
          <a:stretch>
            <a:fillRect/>
          </a:stretch>
        </p:blipFill>
        <p:spPr bwMode="auto">
          <a:xfrm>
            <a:off x="2352675" y="1144588"/>
            <a:ext cx="44386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1"/>
          <p:cNvSpPr txBox="1">
            <a:spLocks noChangeArrowheads="1"/>
          </p:cNvSpPr>
          <p:nvPr/>
        </p:nvSpPr>
        <p:spPr bwMode="auto">
          <a:xfrm>
            <a:off x="5394325" y="1350963"/>
            <a:ext cx="1257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CYTOSOL</a:t>
            </a:r>
          </a:p>
        </p:txBody>
      </p:sp>
      <p:sp>
        <p:nvSpPr>
          <p:cNvPr id="34821" name="Text Box 31"/>
          <p:cNvSpPr txBox="1">
            <a:spLocks noChangeArrowheads="1"/>
          </p:cNvSpPr>
          <p:nvPr/>
        </p:nvSpPr>
        <p:spPr bwMode="auto">
          <a:xfrm>
            <a:off x="2503488" y="1241425"/>
            <a:ext cx="3352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dirty="0">
                <a:sym typeface="Symbol" pitchFamily="84" charset="2"/>
              </a:rPr>
              <a:t>Pyruvate</a:t>
            </a:r>
          </a:p>
          <a:p>
            <a:pPr>
              <a:lnSpc>
                <a:spcPct val="90000"/>
              </a:lnSpc>
            </a:pPr>
            <a:r>
              <a:rPr lang="en-US" altLang="en-US" sz="1900" b="1" dirty="0">
                <a:sym typeface="Symbol" pitchFamily="84" charset="2"/>
              </a:rPr>
              <a:t>(from glycolysis,</a:t>
            </a:r>
          </a:p>
          <a:p>
            <a:pPr>
              <a:lnSpc>
                <a:spcPct val="90000"/>
              </a:lnSpc>
            </a:pPr>
            <a:r>
              <a:rPr lang="en-US" altLang="en-US" sz="1900" b="1" dirty="0">
                <a:sym typeface="Symbol" pitchFamily="84" charset="2"/>
              </a:rPr>
              <a:t>2 molecules per glucose)</a:t>
            </a:r>
          </a:p>
        </p:txBody>
      </p:sp>
      <p:sp>
        <p:nvSpPr>
          <p:cNvPr id="34822" name="Text Box 31"/>
          <p:cNvSpPr txBox="1">
            <a:spLocks noChangeArrowheads="1"/>
          </p:cNvSpPr>
          <p:nvPr/>
        </p:nvSpPr>
        <p:spPr bwMode="auto">
          <a:xfrm>
            <a:off x="5899150" y="3508375"/>
            <a:ext cx="5524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olidFill>
                  <a:schemeClr val="bg1"/>
                </a:solidFill>
                <a:sym typeface="Symbol" pitchFamily="84" charset="2"/>
              </a:rPr>
              <a:t>CO</a:t>
            </a:r>
            <a:r>
              <a:rPr lang="en-US" altLang="en-US" sz="1900" b="1" baseline="-25000">
                <a:solidFill>
                  <a:schemeClr val="bg1"/>
                </a:solidFill>
                <a:sym typeface="Symbol" pitchFamily="84" charset="2"/>
              </a:rPr>
              <a:t>2</a:t>
            </a:r>
            <a:endParaRPr lang="en-US" altLang="en-US" sz="1900" b="1">
              <a:solidFill>
                <a:schemeClr val="bg1"/>
              </a:solidFill>
              <a:sym typeface="Symbol" pitchFamily="84" charset="2"/>
            </a:endParaRPr>
          </a:p>
        </p:txBody>
      </p:sp>
      <p:sp>
        <p:nvSpPr>
          <p:cNvPr id="34823" name="Text Box 31"/>
          <p:cNvSpPr txBox="1">
            <a:spLocks noChangeArrowheads="1"/>
          </p:cNvSpPr>
          <p:nvPr/>
        </p:nvSpPr>
        <p:spPr bwMode="auto">
          <a:xfrm>
            <a:off x="5957888" y="4017963"/>
            <a:ext cx="577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olidFill>
                  <a:schemeClr val="bg1"/>
                </a:solidFill>
                <a:sym typeface="Symbol" pitchFamily="84" charset="2"/>
              </a:rPr>
              <a:t>CoA</a:t>
            </a:r>
          </a:p>
        </p:txBody>
      </p:sp>
      <p:sp>
        <p:nvSpPr>
          <p:cNvPr id="34824" name="Text Box 31"/>
          <p:cNvSpPr txBox="1">
            <a:spLocks noChangeArrowheads="1"/>
          </p:cNvSpPr>
          <p:nvPr/>
        </p:nvSpPr>
        <p:spPr bwMode="auto">
          <a:xfrm>
            <a:off x="3765550" y="3740150"/>
            <a:ext cx="7556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NAD</a:t>
            </a:r>
            <a:r>
              <a:rPr lang="en-US" altLang="en-US" sz="1900" b="1" baseline="30000">
                <a:sym typeface="Symbol" pitchFamily="84" charset="2"/>
              </a:rPr>
              <a:t></a:t>
            </a:r>
            <a:endParaRPr lang="en-US" altLang="en-US" sz="1900" b="1">
              <a:sym typeface="Symbol" pitchFamily="84" charset="2"/>
            </a:endParaRPr>
          </a:p>
        </p:txBody>
      </p:sp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575050" y="4395788"/>
            <a:ext cx="8397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NADH</a:t>
            </a:r>
          </a:p>
        </p:txBody>
      </p:sp>
      <p:sp>
        <p:nvSpPr>
          <p:cNvPr id="34826" name="Text Box 31"/>
          <p:cNvSpPr txBox="1">
            <a:spLocks noChangeArrowheads="1"/>
          </p:cNvSpPr>
          <p:nvPr/>
        </p:nvSpPr>
        <p:spPr bwMode="auto">
          <a:xfrm>
            <a:off x="2459038" y="5122863"/>
            <a:ext cx="2212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MITOCHONDRION</a:t>
            </a:r>
          </a:p>
        </p:txBody>
      </p:sp>
      <p:sp>
        <p:nvSpPr>
          <p:cNvPr id="34827" name="Text Box 31"/>
          <p:cNvSpPr txBox="1">
            <a:spLocks noChangeArrowheads="1"/>
          </p:cNvSpPr>
          <p:nvPr/>
        </p:nvSpPr>
        <p:spPr bwMode="auto">
          <a:xfrm>
            <a:off x="5426075" y="5160963"/>
            <a:ext cx="6429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olidFill>
                  <a:schemeClr val="bg1"/>
                </a:solidFill>
                <a:sym typeface="Symbol" pitchFamily="84" charset="2"/>
              </a:rPr>
              <a:t>CoA</a:t>
            </a:r>
          </a:p>
        </p:txBody>
      </p:sp>
      <p:sp>
        <p:nvSpPr>
          <p:cNvPr id="34828" name="Text Box 31"/>
          <p:cNvSpPr txBox="1">
            <a:spLocks noChangeArrowheads="1"/>
          </p:cNvSpPr>
          <p:nvPr/>
        </p:nvSpPr>
        <p:spPr bwMode="auto">
          <a:xfrm>
            <a:off x="4611688" y="4835525"/>
            <a:ext cx="1349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Acetyl CoA</a:t>
            </a:r>
          </a:p>
        </p:txBody>
      </p:sp>
      <p:sp>
        <p:nvSpPr>
          <p:cNvPr id="34829" name="Text Box 31"/>
          <p:cNvSpPr txBox="1">
            <a:spLocks noChangeArrowheads="1"/>
          </p:cNvSpPr>
          <p:nvPr/>
        </p:nvSpPr>
        <p:spPr bwMode="auto">
          <a:xfrm>
            <a:off x="3622675" y="4741863"/>
            <a:ext cx="6191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  H</a:t>
            </a:r>
            <a:r>
              <a:rPr lang="en-US" altLang="en-US" sz="1900" b="1" baseline="30000">
                <a:sym typeface="Symbol" pitchFamily="84" charset="2"/>
              </a:rPr>
              <a:t></a:t>
            </a:r>
            <a:endParaRPr lang="en-US" altLang="en-US" sz="1900" b="1">
              <a:sym typeface="Symbol" pitchFamily="84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 algn="ctr"/>
            <a:r>
              <a:rPr lang="en-US" altLang="en-US" sz="2400" b="1" dirty="0"/>
              <a:t>In the presence of O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, pyruvate enters the mitochondrion</a:t>
            </a:r>
          </a:p>
        </p:txBody>
      </p:sp>
      <p:sp>
        <p:nvSpPr>
          <p:cNvPr id="3" name="Oval 2"/>
          <p:cNvSpPr/>
          <p:nvPr/>
        </p:nvSpPr>
        <p:spPr>
          <a:xfrm>
            <a:off x="5339701" y="3053159"/>
            <a:ext cx="1365250" cy="9104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46438" y="3522374"/>
            <a:ext cx="1365250" cy="16004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37352" y="3882231"/>
            <a:ext cx="2353973" cy="18193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74549" y="3127374"/>
            <a:ext cx="22383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Pyruvate is oxidized</a:t>
            </a:r>
          </a:p>
        </p:txBody>
      </p:sp>
      <p:sp>
        <p:nvSpPr>
          <p:cNvPr id="19" name="Oval 18"/>
          <p:cNvSpPr/>
          <p:nvPr/>
        </p:nvSpPr>
        <p:spPr>
          <a:xfrm>
            <a:off x="2069451" y="854746"/>
            <a:ext cx="3356624" cy="18193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40675-89C4-485F-9ECB-85FDDBAB3F5F}"/>
              </a:ext>
            </a:extLst>
          </p:cNvPr>
          <p:cNvSpPr/>
          <p:nvPr/>
        </p:nvSpPr>
        <p:spPr bwMode="auto">
          <a:xfrm>
            <a:off x="381000" y="537865"/>
            <a:ext cx="8458200" cy="60915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4" grpId="0"/>
      <p:bldP spid="1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 descr="07_06CellRespOverview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"/>
          <a:stretch>
            <a:fillRect/>
          </a:stretch>
        </p:blipFill>
        <p:spPr bwMode="auto">
          <a:xfrm>
            <a:off x="296863" y="477838"/>
            <a:ext cx="85486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7.6-2</a:t>
            </a:r>
          </a:p>
        </p:txBody>
      </p:sp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1011238" y="1239838"/>
            <a:ext cx="1231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1004888" y="2643188"/>
            <a:ext cx="1231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Glycolysis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4460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Glucose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17414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138488" y="2487613"/>
            <a:ext cx="1041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oxidation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3036888" y="3078163"/>
            <a:ext cx="1244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Acetyl CoA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5030788" y="2652713"/>
            <a:ext cx="76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cycle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9227" name="Text Box 31"/>
          <p:cNvSpPr txBox="1">
            <a:spLocks noChangeArrowheads="1"/>
          </p:cNvSpPr>
          <p:nvPr/>
        </p:nvSpPr>
        <p:spPr bwMode="auto">
          <a:xfrm>
            <a:off x="5551488" y="1090613"/>
            <a:ext cx="15938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 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FADH</a:t>
            </a:r>
            <a:r>
              <a:rPr lang="en-US" altLang="en-US" sz="1800" b="1" baseline="-25000"/>
              <a:t>2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9228" name="Text Box 31"/>
          <p:cNvSpPr txBox="1">
            <a:spLocks noChangeArrowheads="1"/>
          </p:cNvSpPr>
          <p:nvPr/>
        </p:nvSpPr>
        <p:spPr bwMode="auto">
          <a:xfrm>
            <a:off x="369888" y="4211638"/>
            <a:ext cx="11731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CYTOSOL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29" name="Text Box 31"/>
          <p:cNvSpPr txBox="1">
            <a:spLocks noChangeArrowheads="1"/>
          </p:cNvSpPr>
          <p:nvPr/>
        </p:nvSpPr>
        <p:spPr bwMode="auto">
          <a:xfrm>
            <a:off x="1298575" y="518318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0" name="Text Box 31"/>
          <p:cNvSpPr txBox="1">
            <a:spLocks noChangeArrowheads="1"/>
          </p:cNvSpPr>
          <p:nvPr/>
        </p:nvSpPr>
        <p:spPr bwMode="auto">
          <a:xfrm>
            <a:off x="741363" y="5691188"/>
            <a:ext cx="176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1" name="Text Box 31"/>
          <p:cNvSpPr txBox="1">
            <a:spLocks noChangeArrowheads="1"/>
          </p:cNvSpPr>
          <p:nvPr/>
        </p:nvSpPr>
        <p:spPr bwMode="auto">
          <a:xfrm>
            <a:off x="5099050" y="518477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4541838" y="5692775"/>
            <a:ext cx="1762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9233" name="Text Box 31"/>
          <p:cNvSpPr txBox="1">
            <a:spLocks noChangeArrowheads="1"/>
          </p:cNvSpPr>
          <p:nvPr/>
        </p:nvSpPr>
        <p:spPr bwMode="auto">
          <a:xfrm>
            <a:off x="3190875" y="4194175"/>
            <a:ext cx="2070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MITOCHONDRION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87032" y="325438"/>
            <a:ext cx="709612" cy="1828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73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8" descr="07_10bCycleOverview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1601788" y="136525"/>
            <a:ext cx="59388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7.10b</a:t>
            </a:r>
          </a:p>
        </p:txBody>
      </p:sp>
      <p:sp>
        <p:nvSpPr>
          <p:cNvPr id="35844" name="Text Box 31"/>
          <p:cNvSpPr txBox="1">
            <a:spLocks noChangeArrowheads="1"/>
          </p:cNvSpPr>
          <p:nvPr/>
        </p:nvSpPr>
        <p:spPr bwMode="auto">
          <a:xfrm>
            <a:off x="4841875" y="1274763"/>
            <a:ext cx="4508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olidFill>
                  <a:schemeClr val="bg1"/>
                </a:solidFill>
                <a:sym typeface="Symbol" pitchFamily="84" charset="2"/>
              </a:rPr>
              <a:t>CoA</a:t>
            </a:r>
          </a:p>
        </p:txBody>
      </p:sp>
      <p:sp>
        <p:nvSpPr>
          <p:cNvPr id="35845" name="Text Box 31"/>
          <p:cNvSpPr txBox="1">
            <a:spLocks noChangeArrowheads="1"/>
          </p:cNvSpPr>
          <p:nvPr/>
        </p:nvSpPr>
        <p:spPr bwMode="auto">
          <a:xfrm>
            <a:off x="3965575" y="2916238"/>
            <a:ext cx="9731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>
                <a:sym typeface="Symbol" pitchFamily="84" charset="2"/>
              </a:rPr>
              <a:t>Citric</a:t>
            </a:r>
          </a:p>
          <a:p>
            <a:pPr algn="ctr"/>
            <a:r>
              <a:rPr lang="en-US" altLang="en-US" b="1">
                <a:sym typeface="Symbol" pitchFamily="84" charset="2"/>
              </a:rPr>
              <a:t>acid</a:t>
            </a:r>
          </a:p>
          <a:p>
            <a:pPr algn="ctr"/>
            <a:r>
              <a:rPr lang="en-US" altLang="en-US" b="1">
                <a:sym typeface="Symbol" pitchFamily="84" charset="2"/>
              </a:rPr>
              <a:t>cycle</a:t>
            </a:r>
          </a:p>
        </p:txBody>
      </p:sp>
      <p:sp>
        <p:nvSpPr>
          <p:cNvPr id="35846" name="Text Box 31"/>
          <p:cNvSpPr txBox="1">
            <a:spLocks noChangeArrowheads="1"/>
          </p:cNvSpPr>
          <p:nvPr/>
        </p:nvSpPr>
        <p:spPr bwMode="auto">
          <a:xfrm>
            <a:off x="1682750" y="4052888"/>
            <a:ext cx="7604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FADH</a:t>
            </a:r>
            <a:r>
              <a:rPr lang="en-US" altLang="en-US" sz="1900" b="1" baseline="-25000">
                <a:sym typeface="Symbol" pitchFamily="84" charset="2"/>
              </a:rPr>
              <a:t>2</a:t>
            </a:r>
            <a:endParaRPr lang="en-US" altLang="en-US" sz="1900" b="1">
              <a:sym typeface="Symbol" pitchFamily="84" charset="2"/>
            </a:endParaRPr>
          </a:p>
        </p:txBody>
      </p:sp>
      <p:sp>
        <p:nvSpPr>
          <p:cNvPr id="35847" name="Text Box 31"/>
          <p:cNvSpPr txBox="1">
            <a:spLocks noChangeArrowheads="1"/>
          </p:cNvSpPr>
          <p:nvPr/>
        </p:nvSpPr>
        <p:spPr bwMode="auto">
          <a:xfrm>
            <a:off x="2019300" y="47117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FAD</a:t>
            </a:r>
          </a:p>
        </p:txBody>
      </p:sp>
      <p:sp>
        <p:nvSpPr>
          <p:cNvPr id="35848" name="Text Box 31"/>
          <p:cNvSpPr txBox="1">
            <a:spLocks noChangeArrowheads="1"/>
          </p:cNvSpPr>
          <p:nvPr/>
        </p:nvSpPr>
        <p:spPr bwMode="auto">
          <a:xfrm>
            <a:off x="4503738" y="5434013"/>
            <a:ext cx="758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ADP </a:t>
            </a:r>
          </a:p>
        </p:txBody>
      </p:sp>
      <p:sp>
        <p:nvSpPr>
          <p:cNvPr id="35849" name="Text Box 31"/>
          <p:cNvSpPr txBox="1">
            <a:spLocks noChangeArrowheads="1"/>
          </p:cNvSpPr>
          <p:nvPr/>
        </p:nvSpPr>
        <p:spPr bwMode="auto">
          <a:xfrm>
            <a:off x="5307013" y="5437188"/>
            <a:ext cx="2143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P</a:t>
            </a:r>
          </a:p>
        </p:txBody>
      </p:sp>
      <p:sp>
        <p:nvSpPr>
          <p:cNvPr id="35850" name="Text Box 31"/>
          <p:cNvSpPr txBox="1">
            <a:spLocks noChangeArrowheads="1"/>
          </p:cNvSpPr>
          <p:nvPr/>
        </p:nvSpPr>
        <p:spPr bwMode="auto">
          <a:xfrm>
            <a:off x="5495925" y="5500688"/>
            <a:ext cx="1095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 baseline="-25000">
                <a:sym typeface="Symbol" pitchFamily="84" charset="2"/>
              </a:rPr>
              <a:t>i</a:t>
            </a:r>
            <a:endParaRPr lang="en-US" altLang="en-US" sz="1900" b="1">
              <a:sym typeface="Symbol" pitchFamily="84" charset="2"/>
            </a:endParaRPr>
          </a:p>
        </p:txBody>
      </p:sp>
      <p:sp>
        <p:nvSpPr>
          <p:cNvPr id="35851" name="Text Box 31"/>
          <p:cNvSpPr txBox="1">
            <a:spLocks noChangeArrowheads="1"/>
          </p:cNvSpPr>
          <p:nvPr/>
        </p:nvSpPr>
        <p:spPr bwMode="auto">
          <a:xfrm>
            <a:off x="3727450" y="5981700"/>
            <a:ext cx="4746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ATP</a:t>
            </a:r>
          </a:p>
        </p:txBody>
      </p:sp>
      <p:sp>
        <p:nvSpPr>
          <p:cNvPr id="35852" name="Text Box 31"/>
          <p:cNvSpPr txBox="1">
            <a:spLocks noChangeArrowheads="1"/>
          </p:cNvSpPr>
          <p:nvPr/>
        </p:nvSpPr>
        <p:spPr bwMode="auto">
          <a:xfrm>
            <a:off x="6664325" y="4638675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NADH</a:t>
            </a:r>
          </a:p>
        </p:txBody>
      </p:sp>
      <p:sp>
        <p:nvSpPr>
          <p:cNvPr id="35853" name="Text Box 31"/>
          <p:cNvSpPr txBox="1">
            <a:spLocks noChangeArrowheads="1"/>
          </p:cNvSpPr>
          <p:nvPr/>
        </p:nvSpPr>
        <p:spPr bwMode="auto">
          <a:xfrm>
            <a:off x="6670675" y="4060825"/>
            <a:ext cx="8270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3 NAD</a:t>
            </a:r>
            <a:r>
              <a:rPr lang="en-US" altLang="en-US" sz="1900" b="1" baseline="30000">
                <a:sym typeface="Symbol" pitchFamily="84" charset="2"/>
              </a:rPr>
              <a:t></a:t>
            </a:r>
            <a:endParaRPr lang="en-US" altLang="en-US" sz="1900" b="1">
              <a:sym typeface="Symbol" pitchFamily="84" charset="2"/>
            </a:endParaRPr>
          </a:p>
        </p:txBody>
      </p:sp>
      <p:sp>
        <p:nvSpPr>
          <p:cNvPr id="35854" name="Text Box 31"/>
          <p:cNvSpPr txBox="1">
            <a:spLocks noChangeArrowheads="1"/>
          </p:cNvSpPr>
          <p:nvPr/>
        </p:nvSpPr>
        <p:spPr bwMode="auto">
          <a:xfrm>
            <a:off x="6364288" y="4652963"/>
            <a:ext cx="1778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3</a:t>
            </a:r>
          </a:p>
        </p:txBody>
      </p:sp>
      <p:sp>
        <p:nvSpPr>
          <p:cNvPr id="35855" name="Text Box 31"/>
          <p:cNvSpPr txBox="1">
            <a:spLocks noChangeArrowheads="1"/>
          </p:cNvSpPr>
          <p:nvPr/>
        </p:nvSpPr>
        <p:spPr bwMode="auto">
          <a:xfrm>
            <a:off x="6653213" y="5018088"/>
            <a:ext cx="66675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 3 H</a:t>
            </a:r>
            <a:r>
              <a:rPr lang="en-US" altLang="en-US" sz="1900" b="1" baseline="30000">
                <a:sym typeface="Symbol" pitchFamily="84" charset="2"/>
              </a:rPr>
              <a:t></a:t>
            </a:r>
            <a:endParaRPr lang="en-US" altLang="en-US" sz="1900" b="1">
              <a:sym typeface="Symbol" pitchFamily="84" charset="2"/>
            </a:endParaRPr>
          </a:p>
        </p:txBody>
      </p:sp>
      <p:sp>
        <p:nvSpPr>
          <p:cNvPr id="35856" name="Text Box 31"/>
          <p:cNvSpPr txBox="1">
            <a:spLocks noChangeArrowheads="1"/>
          </p:cNvSpPr>
          <p:nvPr/>
        </p:nvSpPr>
        <p:spPr bwMode="auto">
          <a:xfrm>
            <a:off x="6608763" y="3452813"/>
            <a:ext cx="190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2</a:t>
            </a:r>
          </a:p>
        </p:txBody>
      </p:sp>
      <p:sp>
        <p:nvSpPr>
          <p:cNvPr id="35857" name="Text Box 31"/>
          <p:cNvSpPr txBox="1">
            <a:spLocks noChangeArrowheads="1"/>
          </p:cNvSpPr>
          <p:nvPr/>
        </p:nvSpPr>
        <p:spPr bwMode="auto">
          <a:xfrm>
            <a:off x="6816725" y="3452813"/>
            <a:ext cx="5095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olidFill>
                  <a:schemeClr val="bg1"/>
                </a:solidFill>
                <a:sym typeface="Symbol" pitchFamily="84" charset="2"/>
              </a:rPr>
              <a:t>CO</a:t>
            </a:r>
            <a:r>
              <a:rPr lang="en-US" altLang="en-US" sz="1900" b="1" baseline="-25000">
                <a:solidFill>
                  <a:schemeClr val="bg1"/>
                </a:solidFill>
                <a:sym typeface="Symbol" pitchFamily="84" charset="2"/>
              </a:rPr>
              <a:t>2</a:t>
            </a:r>
            <a:endParaRPr lang="en-US" altLang="en-US" sz="1900" b="1">
              <a:solidFill>
                <a:schemeClr val="bg1"/>
              </a:solidFill>
              <a:sym typeface="Symbol" pitchFamily="84" charset="2"/>
            </a:endParaRPr>
          </a:p>
        </p:txBody>
      </p:sp>
      <p:sp>
        <p:nvSpPr>
          <p:cNvPr id="35858" name="Text Box 31"/>
          <p:cNvSpPr txBox="1">
            <a:spLocks noChangeArrowheads="1"/>
          </p:cNvSpPr>
          <p:nvPr/>
        </p:nvSpPr>
        <p:spPr bwMode="auto">
          <a:xfrm>
            <a:off x="4186238" y="547688"/>
            <a:ext cx="4508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solidFill>
                  <a:schemeClr val="bg1"/>
                </a:solidFill>
                <a:sym typeface="Symbol" pitchFamily="84" charset="2"/>
              </a:rPr>
              <a:t>CoA</a:t>
            </a:r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3340100" y="233363"/>
            <a:ext cx="13350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900" b="1">
                <a:sym typeface="Symbol" pitchFamily="84" charset="2"/>
              </a:rPr>
              <a:t>Acetyl CoA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8767" y="48697"/>
            <a:ext cx="185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Citric Acid Cycle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175374" y="3943351"/>
            <a:ext cx="1749425" cy="1469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71600" y="3595688"/>
            <a:ext cx="1752600" cy="15565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39251" y="2819400"/>
            <a:ext cx="1365250" cy="106560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markb4.files.wordpress.com/2013/03/exha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33" y="48697"/>
            <a:ext cx="1878076" cy="22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7479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>
              <a:defRPr/>
            </a:pPr>
            <a:r>
              <a:rPr lang="en-US" altLang="en-US" dirty="0"/>
              <a:t>The NADH and FADH</a:t>
            </a:r>
            <a:r>
              <a:rPr lang="en-US" altLang="en-US" baseline="-25000" dirty="0"/>
              <a:t>2</a:t>
            </a:r>
            <a:r>
              <a:rPr lang="en-US" altLang="en-US" dirty="0"/>
              <a:t> produced by the cycle relay electrons extracted from food to the electron transport chain.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4921279" y="-794"/>
            <a:ext cx="1556544" cy="6588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152463" y="701962"/>
            <a:ext cx="175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Oxidized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39021" y="5152230"/>
            <a:ext cx="175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Reduced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2522" y="3198961"/>
            <a:ext cx="175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Reduced</a:t>
            </a:r>
          </a:p>
        </p:txBody>
      </p:sp>
    </p:spTree>
    <p:extLst>
      <p:ext uri="{BB962C8B-B14F-4D97-AF65-F5344CB8AC3E}">
        <p14:creationId xmlns:p14="http://schemas.microsoft.com/office/powerpoint/2010/main" val="40905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" grpId="0"/>
      <p:bldP spid="6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You Must Know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8775700" cy="5426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NAD+ and NADH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role of glycolysis in oxidizing glucose to two molecules of pyruvate.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How pyruvate is moved from the cytosol into the mitochondria and introduced into the citric acid cycle.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That the citric acid cycle oxidizes organic molecules to produce NADH and FADH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0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hmoop.com/images/biology/biobook_cellresp_graphik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9600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0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0" descr="07_UN03CellularRespRedox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>
            <a:fillRect/>
          </a:stretch>
        </p:blipFill>
        <p:spPr bwMode="auto">
          <a:xfrm>
            <a:off x="296863" y="2786063"/>
            <a:ext cx="85486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75700" cy="739775"/>
          </a:xfrm>
        </p:spPr>
        <p:txBody>
          <a:bodyPr/>
          <a:lstStyle/>
          <a:p>
            <a:pPr>
              <a:buNone/>
            </a:pPr>
            <a:r>
              <a:rPr lang="en-US" dirty="0"/>
              <a:t>Respiration</a:t>
            </a:r>
          </a:p>
        </p:txBody>
      </p:sp>
      <p:sp>
        <p:nvSpPr>
          <p:cNvPr id="5124" name="Text Box 31"/>
          <p:cNvSpPr txBox="1">
            <a:spLocks noChangeArrowheads="1"/>
          </p:cNvSpPr>
          <p:nvPr/>
        </p:nvSpPr>
        <p:spPr bwMode="auto">
          <a:xfrm>
            <a:off x="1592263" y="2790825"/>
            <a:ext cx="2465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dirty="0">
                <a:solidFill>
                  <a:srgbClr val="0093C5"/>
                </a:solidFill>
                <a:ea typeface="ヒラギノ角ゴ Pro W3" pitchFamily="84" charset="-128"/>
              </a:rPr>
              <a:t>becomes oxidized</a:t>
            </a:r>
          </a:p>
        </p:txBody>
      </p:sp>
      <p:sp>
        <p:nvSpPr>
          <p:cNvPr id="5125" name="Text Box 31"/>
          <p:cNvSpPr txBox="1">
            <a:spLocks noChangeArrowheads="1"/>
          </p:cNvSpPr>
          <p:nvPr/>
        </p:nvSpPr>
        <p:spPr bwMode="auto">
          <a:xfrm>
            <a:off x="3468688" y="3624263"/>
            <a:ext cx="24653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dirty="0">
                <a:solidFill>
                  <a:srgbClr val="0093C5"/>
                </a:solidFill>
                <a:ea typeface="ヒラギノ角ゴ Pro W3" pitchFamily="84" charset="-128"/>
              </a:rPr>
              <a:t>becomes reduced</a:t>
            </a:r>
          </a:p>
        </p:txBody>
      </p:sp>
      <p:sp>
        <p:nvSpPr>
          <p:cNvPr id="5126" name="Line 32"/>
          <p:cNvSpPr>
            <a:spLocks noChangeShapeType="1"/>
          </p:cNvSpPr>
          <p:nvPr/>
        </p:nvSpPr>
        <p:spPr bwMode="auto">
          <a:xfrm>
            <a:off x="5902325" y="3771900"/>
            <a:ext cx="676275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33"/>
          <p:cNvSpPr>
            <a:spLocks noChangeShapeType="1"/>
          </p:cNvSpPr>
          <p:nvPr/>
        </p:nvSpPr>
        <p:spPr bwMode="auto">
          <a:xfrm flipV="1">
            <a:off x="6581775" y="3584575"/>
            <a:ext cx="0" cy="19050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34"/>
          <p:cNvSpPr>
            <a:spLocks noChangeShapeType="1"/>
          </p:cNvSpPr>
          <p:nvPr/>
        </p:nvSpPr>
        <p:spPr bwMode="auto">
          <a:xfrm>
            <a:off x="4044950" y="2949575"/>
            <a:ext cx="727075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35"/>
          <p:cNvSpPr>
            <a:spLocks noChangeShapeType="1"/>
          </p:cNvSpPr>
          <p:nvPr/>
        </p:nvSpPr>
        <p:spPr bwMode="auto">
          <a:xfrm>
            <a:off x="4775200" y="2943225"/>
            <a:ext cx="0" cy="257175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36"/>
          <p:cNvSpPr>
            <a:spLocks noChangeShapeType="1"/>
          </p:cNvSpPr>
          <p:nvPr/>
        </p:nvSpPr>
        <p:spPr bwMode="auto">
          <a:xfrm flipH="1">
            <a:off x="2857500" y="3768725"/>
            <a:ext cx="644525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37"/>
          <p:cNvSpPr>
            <a:spLocks noChangeShapeType="1"/>
          </p:cNvSpPr>
          <p:nvPr/>
        </p:nvSpPr>
        <p:spPr bwMode="auto">
          <a:xfrm flipV="1">
            <a:off x="2860675" y="3622675"/>
            <a:ext cx="0" cy="149225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38"/>
          <p:cNvSpPr>
            <a:spLocks noChangeShapeType="1"/>
          </p:cNvSpPr>
          <p:nvPr/>
        </p:nvSpPr>
        <p:spPr bwMode="auto">
          <a:xfrm flipH="1">
            <a:off x="917575" y="2952750"/>
            <a:ext cx="701675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39"/>
          <p:cNvSpPr>
            <a:spLocks noChangeShapeType="1"/>
          </p:cNvSpPr>
          <p:nvPr/>
        </p:nvSpPr>
        <p:spPr bwMode="auto">
          <a:xfrm flipV="1">
            <a:off x="923925" y="2949575"/>
            <a:ext cx="0" cy="206375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1631" y="4572000"/>
            <a:ext cx="8847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800" dirty="0"/>
              <a:t>For each molecule of glucose degraded to CO</a:t>
            </a:r>
            <a:r>
              <a:rPr lang="en-US" altLang="en-US" sz="2800" baseline="-25000" dirty="0"/>
              <a:t>2 </a:t>
            </a:r>
            <a:r>
              <a:rPr lang="en-US" altLang="en-US" sz="2800" dirty="0"/>
              <a:t>and water by respiration, the cell makes up to 32 molecules of ATP 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296863" y="2912269"/>
            <a:ext cx="312737" cy="23256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4564063" y="3438960"/>
            <a:ext cx="312737" cy="23256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2" grpId="0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accessexcellence.org/RC/VL/GG/ecb/ecb_images/13_01_stepwise_oxidation.jpg">
            <a:extLst>
              <a:ext uri="{FF2B5EF4-FFF2-40B4-BE49-F238E27FC236}">
                <a16:creationId xmlns:a16="http://schemas.microsoft.com/office/drawing/2014/main" id="{75FF1934-72A8-48BA-AB5F-B7E73AB3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665" y="-345216"/>
            <a:ext cx="10409261" cy="77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accessexcellence.org/RC/VL/GG/ecb/ecb_images/13_01_stepwise_oxid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/>
          <a:stretch/>
        </p:blipFill>
        <p:spPr bwMode="auto">
          <a:xfrm>
            <a:off x="5342021" y="-345216"/>
            <a:ext cx="4349575" cy="77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189220" y="3124200"/>
            <a:ext cx="151638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181600" y="1732547"/>
            <a:ext cx="457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mat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 r="8572" b="6772"/>
          <a:stretch/>
        </p:blipFill>
        <p:spPr bwMode="auto">
          <a:xfrm>
            <a:off x="8458200" y="2943922"/>
            <a:ext cx="747132" cy="5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 descr="07_UN03CellularRespRedox-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>
            <a:fillRect/>
          </a:stretch>
        </p:blipFill>
        <p:spPr bwMode="auto">
          <a:xfrm>
            <a:off x="212621" y="-382563"/>
            <a:ext cx="85486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49D4-2E40-4B8D-BD16-B3F72156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What is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1F55-60A9-46E8-8BA0-9BA7393E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62200"/>
            <a:ext cx="8775700" cy="5073650"/>
          </a:xfrm>
        </p:spPr>
        <p:txBody>
          <a:bodyPr/>
          <a:lstStyle/>
          <a:p>
            <a:pPr marL="282575" indent="0">
              <a:buNone/>
            </a:pPr>
            <a:r>
              <a:rPr lang="en-US" altLang="en-US" sz="8800" b="1" dirty="0"/>
              <a:t>NAD</a:t>
            </a:r>
            <a:r>
              <a:rPr lang="en-US" altLang="en-US" sz="8800" b="1" baseline="30000" dirty="0">
                <a:sym typeface="Symbol" pitchFamily="84" charset="2"/>
              </a:rPr>
              <a:t></a:t>
            </a:r>
            <a:endParaRPr lang="en-US" altLang="en-US" sz="8800" b="1" dirty="0"/>
          </a:p>
          <a:p>
            <a:pPr marL="282575" indent="0">
              <a:buNone/>
            </a:pPr>
            <a:r>
              <a:rPr lang="en-US" sz="8800" b="1" dirty="0"/>
              <a:t>NADH</a:t>
            </a:r>
          </a:p>
        </p:txBody>
      </p:sp>
    </p:spTree>
    <p:extLst>
      <p:ext uri="{BB962C8B-B14F-4D97-AF65-F5344CB8AC3E}">
        <p14:creationId xmlns:p14="http://schemas.microsoft.com/office/powerpoint/2010/main" val="208830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0" descr="07_04_NADElectronShutt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"/>
          <a:stretch>
            <a:fillRect/>
          </a:stretch>
        </p:blipFill>
        <p:spPr bwMode="auto">
          <a:xfrm>
            <a:off x="281865" y="1811673"/>
            <a:ext cx="8548687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1"/>
          <p:cNvSpPr txBox="1">
            <a:spLocks noChangeArrowheads="1"/>
          </p:cNvSpPr>
          <p:nvPr/>
        </p:nvSpPr>
        <p:spPr bwMode="auto">
          <a:xfrm>
            <a:off x="1443079" y="1643899"/>
            <a:ext cx="901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6600" b="1" dirty="0"/>
              <a:t>NAD</a:t>
            </a:r>
            <a:r>
              <a:rPr lang="en-US" altLang="en-US" sz="6600" b="1" baseline="30000" dirty="0">
                <a:sym typeface="Symbol" pitchFamily="84" charset="2"/>
              </a:rPr>
              <a:t></a:t>
            </a:r>
            <a:endParaRPr lang="en-US" altLang="en-US" sz="6600" b="1" dirty="0"/>
          </a:p>
        </p:txBody>
      </p:sp>
      <p:sp>
        <p:nvSpPr>
          <p:cNvPr id="7173" name="Text Box 31"/>
          <p:cNvSpPr txBox="1">
            <a:spLocks noChangeArrowheads="1"/>
          </p:cNvSpPr>
          <p:nvPr/>
        </p:nvSpPr>
        <p:spPr bwMode="auto">
          <a:xfrm>
            <a:off x="2251952" y="3334086"/>
            <a:ext cx="1385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Nicotinamide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(oxidized form)</a:t>
            </a:r>
          </a:p>
        </p:txBody>
      </p:sp>
      <p:sp>
        <p:nvSpPr>
          <p:cNvPr id="7174" name="Text Box 31"/>
          <p:cNvSpPr txBox="1">
            <a:spLocks noChangeArrowheads="1"/>
          </p:cNvSpPr>
          <p:nvPr/>
        </p:nvSpPr>
        <p:spPr bwMode="auto">
          <a:xfrm>
            <a:off x="7009690" y="3270586"/>
            <a:ext cx="1385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Nicotinamide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(reduced form)</a:t>
            </a:r>
          </a:p>
        </p:txBody>
      </p:sp>
      <p:sp>
        <p:nvSpPr>
          <p:cNvPr id="7175" name="Text Box 31"/>
          <p:cNvSpPr txBox="1">
            <a:spLocks noChangeArrowheads="1"/>
          </p:cNvSpPr>
          <p:nvPr/>
        </p:nvSpPr>
        <p:spPr bwMode="auto">
          <a:xfrm>
            <a:off x="4653840" y="3051511"/>
            <a:ext cx="16510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Oxidation of NADH</a:t>
            </a:r>
          </a:p>
        </p:txBody>
      </p:sp>
      <p:sp>
        <p:nvSpPr>
          <p:cNvPr id="7176" name="Text Box 31"/>
          <p:cNvSpPr txBox="1">
            <a:spLocks noChangeArrowheads="1"/>
          </p:cNvSpPr>
          <p:nvPr/>
        </p:nvSpPr>
        <p:spPr bwMode="auto">
          <a:xfrm>
            <a:off x="4676065" y="2695911"/>
            <a:ext cx="16510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Reduction of NAD</a:t>
            </a:r>
            <a:r>
              <a:rPr lang="en-US" altLang="en-US" sz="1400" b="1" baseline="30000">
                <a:sym typeface="Symbol" pitchFamily="84" charset="2"/>
              </a:rPr>
              <a:t></a:t>
            </a:r>
            <a:endParaRPr lang="en-US" altLang="en-US" sz="1400" b="1"/>
          </a:p>
        </p:txBody>
      </p:sp>
      <p:sp>
        <p:nvSpPr>
          <p:cNvPr id="7177" name="Text Box 31"/>
          <p:cNvSpPr txBox="1">
            <a:spLocks noChangeArrowheads="1"/>
          </p:cNvSpPr>
          <p:nvPr/>
        </p:nvSpPr>
        <p:spPr bwMode="auto">
          <a:xfrm>
            <a:off x="4790365" y="2399048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Dehydrogenase</a:t>
            </a:r>
          </a:p>
        </p:txBody>
      </p:sp>
      <p:sp>
        <p:nvSpPr>
          <p:cNvPr id="7178" name="Text Box 31"/>
          <p:cNvSpPr txBox="1">
            <a:spLocks noChangeArrowheads="1"/>
          </p:cNvSpPr>
          <p:nvPr/>
        </p:nvSpPr>
        <p:spPr bwMode="auto">
          <a:xfrm>
            <a:off x="6816015" y="3929691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4800" b="1" dirty="0"/>
              <a:t>NADH</a:t>
            </a:r>
          </a:p>
        </p:txBody>
      </p:sp>
      <p:sp>
        <p:nvSpPr>
          <p:cNvPr id="7179" name="Text Box 31"/>
          <p:cNvSpPr txBox="1">
            <a:spLocks noChangeArrowheads="1"/>
          </p:cNvSpPr>
          <p:nvPr/>
        </p:nvSpPr>
        <p:spPr bwMode="auto">
          <a:xfrm>
            <a:off x="3520365" y="2873711"/>
            <a:ext cx="11668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400" b="1">
                <a:sym typeface="Symbol" pitchFamily="84" charset="2"/>
              </a:rPr>
              <a:t>  2</a:t>
            </a:r>
            <a:r>
              <a:rPr lang="en-US" altLang="en-US" sz="1400" b="1"/>
              <a:t>[</a:t>
            </a:r>
            <a:r>
              <a:rPr lang="en-US" altLang="en-US" sz="1400" b="1">
                <a:solidFill>
                  <a:srgbClr val="EB0288"/>
                </a:solidFill>
              </a:rPr>
              <a:t>H</a:t>
            </a:r>
            <a:r>
              <a:rPr lang="en-US" altLang="en-US" sz="1400" b="1"/>
              <a:t>]     </a:t>
            </a:r>
          </a:p>
          <a:p>
            <a:pPr algn="ctr">
              <a:lnSpc>
                <a:spcPct val="95000"/>
              </a:lnSpc>
            </a:pPr>
            <a:r>
              <a:rPr lang="en-US" altLang="en-US" sz="1400" b="1"/>
              <a:t>(from food)</a:t>
            </a:r>
          </a:p>
        </p:txBody>
      </p:sp>
      <p:sp>
        <p:nvSpPr>
          <p:cNvPr id="7180" name="Text Box 31"/>
          <p:cNvSpPr txBox="1">
            <a:spLocks noChangeArrowheads="1"/>
          </p:cNvSpPr>
          <p:nvPr/>
        </p:nvSpPr>
        <p:spPr bwMode="auto">
          <a:xfrm>
            <a:off x="5031665" y="1825961"/>
            <a:ext cx="10604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2 </a:t>
            </a:r>
            <a:r>
              <a:rPr lang="en-US" altLang="en-US" sz="1400" b="1" i="1">
                <a:solidFill>
                  <a:srgbClr val="EB0288"/>
                </a:solidFill>
              </a:rPr>
              <a:t>e</a:t>
            </a:r>
            <a:r>
              <a:rPr lang="en-US" altLang="en-US" sz="1400" b="1" i="1" baseline="30000">
                <a:solidFill>
                  <a:srgbClr val="EB0288"/>
                </a:solidFill>
                <a:sym typeface="Symbol" pitchFamily="84" charset="2"/>
              </a:rPr>
              <a:t>−</a:t>
            </a:r>
            <a:r>
              <a:rPr lang="en-US" altLang="en-US" sz="1400" b="1">
                <a:sym typeface="Symbol" pitchFamily="84" charset="2"/>
              </a:rPr>
              <a:t></a:t>
            </a:r>
            <a:r>
              <a:rPr lang="en-US" altLang="en-US" sz="1400" b="1"/>
              <a:t> 2 </a:t>
            </a:r>
            <a:r>
              <a:rPr lang="en-US" altLang="en-US" sz="1400" b="1">
                <a:solidFill>
                  <a:srgbClr val="EB0288"/>
                </a:solidFill>
              </a:rPr>
              <a:t>H</a:t>
            </a:r>
            <a:r>
              <a:rPr lang="en-US" altLang="en-US" sz="1400" b="1" baseline="30000">
                <a:solidFill>
                  <a:srgbClr val="EB0288"/>
                </a:solidFill>
                <a:sym typeface="Symbol" pitchFamily="84" charset="2"/>
              </a:rPr>
              <a:t></a:t>
            </a:r>
          </a:p>
        </p:txBody>
      </p:sp>
      <p:sp>
        <p:nvSpPr>
          <p:cNvPr id="7181" name="Text Box 31"/>
          <p:cNvSpPr txBox="1">
            <a:spLocks noChangeArrowheads="1"/>
          </p:cNvSpPr>
          <p:nvPr/>
        </p:nvSpPr>
        <p:spPr bwMode="auto">
          <a:xfrm>
            <a:off x="6288965" y="2010111"/>
            <a:ext cx="8318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2 </a:t>
            </a:r>
            <a:r>
              <a:rPr lang="en-US" altLang="en-US" sz="1400" b="1" i="1">
                <a:solidFill>
                  <a:srgbClr val="EB0288"/>
                </a:solidFill>
              </a:rPr>
              <a:t>e</a:t>
            </a:r>
            <a:r>
              <a:rPr lang="en-US" altLang="en-US" sz="1400" b="1" i="1" baseline="30000">
                <a:solidFill>
                  <a:srgbClr val="EB0288"/>
                </a:solidFill>
                <a:sym typeface="Symbol" pitchFamily="84" charset="2"/>
              </a:rPr>
              <a:t>−</a:t>
            </a:r>
            <a:r>
              <a:rPr lang="en-US" altLang="en-US" sz="1400" b="1">
                <a:sym typeface="Symbol" pitchFamily="84" charset="2"/>
              </a:rPr>
              <a:t> </a:t>
            </a:r>
            <a:r>
              <a:rPr lang="en-US" altLang="en-US" sz="1400" b="1"/>
              <a:t> </a:t>
            </a:r>
            <a:r>
              <a:rPr lang="en-US" altLang="en-US" sz="1400" b="1">
                <a:solidFill>
                  <a:srgbClr val="EB0288"/>
                </a:solidFill>
              </a:rPr>
              <a:t>H</a:t>
            </a:r>
            <a:r>
              <a:rPr lang="en-US" altLang="en-US" sz="1400" b="1" baseline="30000">
                <a:solidFill>
                  <a:srgbClr val="EB0288"/>
                </a:solidFill>
                <a:sym typeface="Symbol" pitchFamily="84" charset="2"/>
              </a:rPr>
              <a:t></a:t>
            </a:r>
          </a:p>
        </p:txBody>
      </p:sp>
      <p:sp>
        <p:nvSpPr>
          <p:cNvPr id="7182" name="Text Box 31"/>
          <p:cNvSpPr txBox="1">
            <a:spLocks noChangeArrowheads="1"/>
          </p:cNvSpPr>
          <p:nvPr/>
        </p:nvSpPr>
        <p:spPr bwMode="auto">
          <a:xfrm>
            <a:off x="8594015" y="2197436"/>
            <a:ext cx="252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EB0288"/>
                </a:solidFill>
              </a:rPr>
              <a:t>H</a:t>
            </a:r>
            <a:r>
              <a:rPr lang="en-US" altLang="en-US" sz="1400" b="1" baseline="30000">
                <a:solidFill>
                  <a:srgbClr val="EB0288"/>
                </a:solidFill>
                <a:sym typeface="Symbol" pitchFamily="84" charset="2"/>
              </a:rPr>
              <a:t></a:t>
            </a:r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8589252" y="2880061"/>
            <a:ext cx="2524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EB0288"/>
                </a:solidFill>
              </a:rPr>
              <a:t>H</a:t>
            </a:r>
            <a:r>
              <a:rPr lang="en-US" altLang="en-US" sz="1400" b="1" baseline="30000">
                <a:solidFill>
                  <a:srgbClr val="EB0288"/>
                </a:solidFill>
                <a:sym typeface="Symbol" pitchFamily="84" charset="2"/>
              </a:rPr>
              <a:t>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8308265" y="2827673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>
                <a:sym typeface="Symbol" pitchFamily="84" charset="2"/>
              </a:rPr>
              <a:t></a:t>
            </a:r>
            <a:endParaRPr lang="en-US" altLang="en-US" sz="1400" b="1">
              <a:latin typeface="Times" pitchFamily="8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6842419" y="1276685"/>
            <a:ext cx="554831" cy="5349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-11823" y="0"/>
            <a:ext cx="8612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>
              <a:spcBef>
                <a:spcPct val="35000"/>
              </a:spcBef>
            </a:pPr>
            <a:r>
              <a:rPr lang="en-US" altLang="en-US" sz="2400" dirty="0"/>
              <a:t>During respiration, electrons from organic compounds are usually first transferred to </a:t>
            </a:r>
            <a:r>
              <a:rPr lang="en-US" altLang="en-US" sz="2400" b="1" dirty="0"/>
              <a:t>NAD</a:t>
            </a:r>
            <a:r>
              <a:rPr lang="en-US" altLang="en-US" sz="3200" b="1" baseline="30000" dirty="0">
                <a:sym typeface="Symbol" pitchFamily="84" charset="2"/>
              </a:rPr>
              <a:t> </a:t>
            </a:r>
            <a:r>
              <a:rPr lang="en-US" altLang="en-US" sz="2400" dirty="0">
                <a:sym typeface="Symbol" pitchFamily="84" charset="2"/>
              </a:rPr>
              <a:t>thus forming </a:t>
            </a:r>
            <a:r>
              <a:rPr lang="en-US" altLang="en-US" sz="2400" b="1" dirty="0">
                <a:sym typeface="Symbol" pitchFamily="84" charset="2"/>
              </a:rPr>
              <a:t>NADH</a:t>
            </a:r>
            <a:endParaRPr lang="en-US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70898" y="4379893"/>
            <a:ext cx="2010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Reduced form </a:t>
            </a:r>
          </a:p>
        </p:txBody>
      </p:sp>
      <p:pic>
        <p:nvPicPr>
          <p:cNvPr id="3074" name="Picture 2" descr="Image result for hydrogen 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40" y="5194713"/>
            <a:ext cx="3905250" cy="14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7724" y="994964"/>
            <a:ext cx="201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Oxidized form </a:t>
            </a:r>
          </a:p>
        </p:txBody>
      </p:sp>
      <p:pic>
        <p:nvPicPr>
          <p:cNvPr id="3076" name="Picture 4" descr="Image result for sandwi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04" y="3450452"/>
            <a:ext cx="1070673" cy="7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A4339E9F-B1C2-45CA-A20C-29CBE3D1A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33"/>
          <a:stretch/>
        </p:blipFill>
        <p:spPr bwMode="auto">
          <a:xfrm>
            <a:off x="1447800" y="0"/>
            <a:ext cx="7188157" cy="655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8031E0E2-AAF4-4A9F-910B-E886CD7E63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7032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Complete the analogy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E281B-4538-4AD1-8ABB-50752FD63B7D}"/>
              </a:ext>
            </a:extLst>
          </p:cNvPr>
          <p:cNvSpPr txBox="1"/>
          <p:nvPr/>
        </p:nvSpPr>
        <p:spPr>
          <a:xfrm>
            <a:off x="137340" y="384703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NAD</a:t>
            </a:r>
            <a:r>
              <a:rPr lang="en-US" sz="3600" baseline="30000" dirty="0"/>
              <a:t>+</a:t>
            </a:r>
          </a:p>
          <a:p>
            <a:endParaRPr lang="en-US" sz="3600" dirty="0"/>
          </a:p>
          <a:p>
            <a:r>
              <a:rPr lang="en-US" sz="3600" dirty="0"/>
              <a:t>Electrons</a:t>
            </a:r>
          </a:p>
          <a:p>
            <a:endParaRPr lang="en-US" sz="3600" dirty="0"/>
          </a:p>
          <a:p>
            <a:r>
              <a:rPr lang="en-US" sz="3600" dirty="0"/>
              <a:t>NADH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92B13-8F6E-4402-9771-C5F3F70F1F6D}"/>
              </a:ext>
            </a:extLst>
          </p:cNvPr>
          <p:cNvSpPr txBox="1"/>
          <p:nvPr/>
        </p:nvSpPr>
        <p:spPr>
          <a:xfrm>
            <a:off x="4112741" y="129132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54D69-D164-4F97-9D5A-0B79784AD47C}"/>
              </a:ext>
            </a:extLst>
          </p:cNvPr>
          <p:cNvSpPr txBox="1"/>
          <p:nvPr/>
        </p:nvSpPr>
        <p:spPr>
          <a:xfrm>
            <a:off x="7086600" y="470324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B97E6-44EE-4482-AE41-FA466C14CB08}"/>
              </a:ext>
            </a:extLst>
          </p:cNvPr>
          <p:cNvSpPr txBox="1"/>
          <p:nvPr/>
        </p:nvSpPr>
        <p:spPr>
          <a:xfrm>
            <a:off x="3048000" y="219668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F2C84-EC72-479A-98DC-9EF5CD47EA4C}"/>
              </a:ext>
            </a:extLst>
          </p:cNvPr>
          <p:cNvSpPr txBox="1"/>
          <p:nvPr/>
        </p:nvSpPr>
        <p:spPr>
          <a:xfrm>
            <a:off x="4901514" y="414500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B54AC-201D-4143-B335-3929B50BD614}"/>
              </a:ext>
            </a:extLst>
          </p:cNvPr>
          <p:cNvSpPr txBox="1"/>
          <p:nvPr/>
        </p:nvSpPr>
        <p:spPr>
          <a:xfrm>
            <a:off x="7873957" y="219668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6FED3-7C17-4157-9609-C7E5FEE93BFF}"/>
              </a:ext>
            </a:extLst>
          </p:cNvPr>
          <p:cNvSpPr txBox="1"/>
          <p:nvPr/>
        </p:nvSpPr>
        <p:spPr>
          <a:xfrm>
            <a:off x="6660165" y="5265234"/>
            <a:ext cx="196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Electrons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3539-310E-4BF2-9D40-05F9D7524625}"/>
              </a:ext>
            </a:extLst>
          </p:cNvPr>
          <p:cNvSpPr txBox="1"/>
          <p:nvPr/>
        </p:nvSpPr>
        <p:spPr>
          <a:xfrm>
            <a:off x="2826931" y="844645"/>
            <a:ext cx="196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Electrons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0A075-1C8F-482D-B4D5-FAF5795D5A47}"/>
              </a:ext>
            </a:extLst>
          </p:cNvPr>
          <p:cNvSpPr txBox="1"/>
          <p:nvPr/>
        </p:nvSpPr>
        <p:spPr>
          <a:xfrm>
            <a:off x="2638876" y="2667108"/>
            <a:ext cx="196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NAD</a:t>
            </a:r>
            <a:r>
              <a:rPr lang="en-US" sz="3200" b="1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ADE03-C6F6-4DCA-8F8D-9C61DEF49E4B}"/>
              </a:ext>
            </a:extLst>
          </p:cNvPr>
          <p:cNvSpPr txBox="1"/>
          <p:nvPr/>
        </p:nvSpPr>
        <p:spPr>
          <a:xfrm>
            <a:off x="4493741" y="4597909"/>
            <a:ext cx="196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NAD</a:t>
            </a:r>
            <a:r>
              <a:rPr lang="en-US" sz="3200" b="1" baseline="30000">
                <a:solidFill>
                  <a:schemeClr val="bg1"/>
                </a:solidFill>
              </a:rPr>
              <a:t>+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472EA-4F98-4FF9-A7D4-ED38C88A3066}"/>
              </a:ext>
            </a:extLst>
          </p:cNvPr>
          <p:cNvSpPr txBox="1"/>
          <p:nvPr/>
        </p:nvSpPr>
        <p:spPr>
          <a:xfrm>
            <a:off x="6484531" y="1491628"/>
            <a:ext cx="196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NADH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38A723-7D75-4EF1-86CF-F07B368E1192}"/>
              </a:ext>
            </a:extLst>
          </p:cNvPr>
          <p:cNvCxnSpPr>
            <a:cxnSpLocks/>
          </p:cNvCxnSpPr>
          <p:nvPr/>
        </p:nvCxnSpPr>
        <p:spPr>
          <a:xfrm flipH="1">
            <a:off x="7539682" y="703045"/>
            <a:ext cx="355643" cy="7553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 descr="07_06CellRespOverview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"/>
          <a:stretch>
            <a:fillRect/>
          </a:stretch>
        </p:blipFill>
        <p:spPr bwMode="auto">
          <a:xfrm>
            <a:off x="296863" y="477838"/>
            <a:ext cx="85486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1"/>
          <p:cNvSpPr txBox="1">
            <a:spLocks noChangeArrowheads="1"/>
          </p:cNvSpPr>
          <p:nvPr/>
        </p:nvSpPr>
        <p:spPr bwMode="auto">
          <a:xfrm>
            <a:off x="1011238" y="1239838"/>
            <a:ext cx="1231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5" name="Text Box 31"/>
          <p:cNvSpPr txBox="1">
            <a:spLocks noChangeArrowheads="1"/>
          </p:cNvSpPr>
          <p:nvPr/>
        </p:nvSpPr>
        <p:spPr bwMode="auto">
          <a:xfrm>
            <a:off x="1004888" y="2643188"/>
            <a:ext cx="1231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Glycolysis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4460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Glucose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17414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138488" y="2487613"/>
            <a:ext cx="1041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oxidation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9" name="Text Box 31"/>
          <p:cNvSpPr txBox="1">
            <a:spLocks noChangeArrowheads="1"/>
          </p:cNvSpPr>
          <p:nvPr/>
        </p:nvSpPr>
        <p:spPr bwMode="auto">
          <a:xfrm>
            <a:off x="3036888" y="3078163"/>
            <a:ext cx="1244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Acetyl CoA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5030788" y="2652713"/>
            <a:ext cx="76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cycle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0251" name="Text Box 31"/>
          <p:cNvSpPr txBox="1">
            <a:spLocks noChangeArrowheads="1"/>
          </p:cNvSpPr>
          <p:nvPr/>
        </p:nvSpPr>
        <p:spPr bwMode="auto">
          <a:xfrm>
            <a:off x="5551488" y="1090613"/>
            <a:ext cx="15938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 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FADH</a:t>
            </a:r>
            <a:r>
              <a:rPr lang="en-US" altLang="en-US" sz="1800" b="1" baseline="-25000"/>
              <a:t>2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0252" name="Text Box 31"/>
          <p:cNvSpPr txBox="1">
            <a:spLocks noChangeArrowheads="1"/>
          </p:cNvSpPr>
          <p:nvPr/>
        </p:nvSpPr>
        <p:spPr bwMode="auto">
          <a:xfrm>
            <a:off x="6599238" y="2405063"/>
            <a:ext cx="20256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Oxidative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phosphorylation: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electron transport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chemiosmosis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0253" name="Text Box 31"/>
          <p:cNvSpPr txBox="1">
            <a:spLocks noChangeArrowheads="1"/>
          </p:cNvSpPr>
          <p:nvPr/>
        </p:nvSpPr>
        <p:spPr bwMode="auto">
          <a:xfrm>
            <a:off x="369888" y="4211638"/>
            <a:ext cx="11731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CYTOSOL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4" name="Text Box 31"/>
          <p:cNvSpPr txBox="1">
            <a:spLocks noChangeArrowheads="1"/>
          </p:cNvSpPr>
          <p:nvPr/>
        </p:nvSpPr>
        <p:spPr bwMode="auto">
          <a:xfrm>
            <a:off x="1298575" y="518318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741363" y="5691188"/>
            <a:ext cx="176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6" name="Text Box 31"/>
          <p:cNvSpPr txBox="1">
            <a:spLocks noChangeArrowheads="1"/>
          </p:cNvSpPr>
          <p:nvPr/>
        </p:nvSpPr>
        <p:spPr bwMode="auto">
          <a:xfrm>
            <a:off x="5099050" y="518477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7" name="Text Box 31"/>
          <p:cNvSpPr txBox="1">
            <a:spLocks noChangeArrowheads="1"/>
          </p:cNvSpPr>
          <p:nvPr/>
        </p:nvSpPr>
        <p:spPr bwMode="auto">
          <a:xfrm>
            <a:off x="4541838" y="5692775"/>
            <a:ext cx="1762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8" name="Text Box 31"/>
          <p:cNvSpPr txBox="1">
            <a:spLocks noChangeArrowheads="1"/>
          </p:cNvSpPr>
          <p:nvPr/>
        </p:nvSpPr>
        <p:spPr bwMode="auto">
          <a:xfrm>
            <a:off x="3190875" y="4194175"/>
            <a:ext cx="2070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MITOCHONDRION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9" name="Text Box 31"/>
          <p:cNvSpPr txBox="1">
            <a:spLocks noChangeArrowheads="1"/>
          </p:cNvSpPr>
          <p:nvPr/>
        </p:nvSpPr>
        <p:spPr bwMode="auto">
          <a:xfrm>
            <a:off x="7639050" y="5160963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60" name="Text Box 31"/>
          <p:cNvSpPr txBox="1">
            <a:spLocks noChangeArrowheads="1"/>
          </p:cNvSpPr>
          <p:nvPr/>
        </p:nvSpPr>
        <p:spPr bwMode="auto">
          <a:xfrm>
            <a:off x="7432675" y="5691188"/>
            <a:ext cx="1136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Oxidative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0838" y="-106937"/>
            <a:ext cx="662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Overview of cellular respiration</a:t>
            </a:r>
          </a:p>
        </p:txBody>
      </p:sp>
      <p:sp>
        <p:nvSpPr>
          <p:cNvPr id="3" name="Smiley Face 2"/>
          <p:cNvSpPr/>
          <p:nvPr/>
        </p:nvSpPr>
        <p:spPr bwMode="auto">
          <a:xfrm>
            <a:off x="1287338" y="5967413"/>
            <a:ext cx="715962" cy="7620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miley Face 22"/>
          <p:cNvSpPr/>
          <p:nvPr/>
        </p:nvSpPr>
        <p:spPr bwMode="auto">
          <a:xfrm>
            <a:off x="7629108" y="6039352"/>
            <a:ext cx="715962" cy="7620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Smiley Face 23"/>
          <p:cNvSpPr/>
          <p:nvPr/>
        </p:nvSpPr>
        <p:spPr bwMode="auto">
          <a:xfrm>
            <a:off x="5030788" y="5967413"/>
            <a:ext cx="715962" cy="7620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1013</Words>
  <Application>Microsoft Office PowerPoint</Application>
  <PresentationFormat>On-screen Show (4:3)</PresentationFormat>
  <Paragraphs>247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Tahoma</vt:lpstr>
      <vt:lpstr>Times</vt:lpstr>
      <vt:lpstr>Times New Roman</vt:lpstr>
      <vt:lpstr>Wingdings</vt:lpstr>
      <vt:lpstr>Office Theme</vt:lpstr>
      <vt:lpstr>2_CC4eActiveLectureQuestions</vt:lpstr>
      <vt:lpstr>PowerPoint Presentation</vt:lpstr>
      <vt:lpstr>You Must Know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Complete the analogy</vt:lpstr>
      <vt:lpstr>PowerPoint Presentation</vt:lpstr>
      <vt:lpstr>PowerPoint Presentation</vt:lpstr>
      <vt:lpstr>Substrate-level phosphorylation</vt:lpstr>
      <vt:lpstr>PowerPoint Presentation</vt:lpstr>
      <vt:lpstr>Figure 7.6-2</vt:lpstr>
      <vt:lpstr>PowerPoint Presentation</vt:lpstr>
      <vt:lpstr>Figure 7.6-2</vt:lpstr>
      <vt:lpstr>Figure 7.10b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106</cp:revision>
  <cp:lastPrinted>2018-10-24T15:04:39Z</cp:lastPrinted>
  <dcterms:created xsi:type="dcterms:W3CDTF">2014-10-30T11:25:18Z</dcterms:created>
  <dcterms:modified xsi:type="dcterms:W3CDTF">2019-10-24T12:20:23Z</dcterms:modified>
</cp:coreProperties>
</file>