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1" r:id="rId2"/>
    <p:sldId id="293" r:id="rId3"/>
    <p:sldId id="257" r:id="rId4"/>
    <p:sldId id="284" r:id="rId5"/>
    <p:sldId id="287" r:id="rId6"/>
    <p:sldId id="286" r:id="rId7"/>
    <p:sldId id="263" r:id="rId8"/>
    <p:sldId id="288" r:id="rId9"/>
    <p:sldId id="282" r:id="rId10"/>
    <p:sldId id="264" r:id="rId11"/>
    <p:sldId id="267" r:id="rId12"/>
    <p:sldId id="268" r:id="rId13"/>
    <p:sldId id="26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83" autoAdjust="0"/>
  </p:normalViewPr>
  <p:slideViewPr>
    <p:cSldViewPr>
      <p:cViewPr varScale="1">
        <p:scale>
          <a:sx n="63" d="100"/>
          <a:sy n="63" d="100"/>
        </p:scale>
        <p:origin x="202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B64EADC-8E66-4894-BC5D-EA6F425E1EB8}" type="datetimeFigureOut">
              <a:rPr lang="en-US" smtClean="0"/>
              <a:t>10/28/2019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A3F0AD8-05B8-4FE2-A29A-762EE0FCC339}" type="slidenum">
              <a:rPr lang="en-US" smtClean="0"/>
              <a:t>‹#›</a:t>
            </a:fld>
            <a:endParaRPr lang="en-US"/>
          </a:p>
        </p:txBody>
      </p:sp>
    </p:spTree>
    <p:extLst>
      <p:ext uri="{BB962C8B-B14F-4D97-AF65-F5344CB8AC3E}">
        <p14:creationId xmlns:p14="http://schemas.microsoft.com/office/powerpoint/2010/main" val="2560807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don’t need to know this for the test)</a:t>
            </a:r>
          </a:p>
          <a:p>
            <a:endParaRPr lang="en-US" b="1" dirty="0"/>
          </a:p>
          <a:p>
            <a:r>
              <a:rPr lang="en-US" b="1" dirty="0"/>
              <a:t>Significance</a:t>
            </a:r>
          </a:p>
          <a:p>
            <a:r>
              <a:rPr lang="en-US" dirty="0"/>
              <a:t>Uncoupling protein 1 (UCP1) is responsible for brown adipose tissue-mediated thermogenesis and plays a critical role in protecting against cold and regulating energy homeostasis. Modern pigs lack functional UCP1, which makes them susceptible to cold and prone to fat deposition and results in neonatal mortality and decreased production efficiency. In the current study, a CRISPR/Cas9-mediated homologous recombination-independent approach was established, and mouse adiponectin-UCP1 was efficiently inserted into the porcine endogenous </a:t>
            </a:r>
            <a:r>
              <a:rPr lang="en-US" i="1" dirty="0"/>
              <a:t>UCP1</a:t>
            </a:r>
            <a:r>
              <a:rPr lang="en-US" dirty="0"/>
              <a:t> locus. The resultant UCP1 KI pigs showed an improved ability to maintain body temperature, decreased fat deposition, and increased carcass lean percentage. UCP1 KI pigs are a potentially valuable resource for the pig industry that can improve pig welfare and reduce economic losses. </a:t>
            </a:r>
          </a:p>
          <a:p>
            <a:endParaRPr lang="en-US" dirty="0"/>
          </a:p>
          <a:p>
            <a:r>
              <a:rPr lang="en-US" b="1" dirty="0"/>
              <a:t>Reconstitution of </a:t>
            </a:r>
            <a:r>
              <a:rPr lang="en-US" b="1" i="1" dirty="0"/>
              <a:t>UCP1</a:t>
            </a:r>
            <a:r>
              <a:rPr lang="en-US" b="1" dirty="0"/>
              <a:t> using CRISPR/Cas9 in the white adipose tissue of pigs decreases fat deposition and improves thermogenic capacity (Proceedings of the National Academy of Sciences)</a:t>
            </a:r>
          </a:p>
          <a:p>
            <a:endParaRPr lang="en-US" dirty="0"/>
          </a:p>
          <a:p>
            <a:endParaRPr lang="en-US" dirty="0"/>
          </a:p>
        </p:txBody>
      </p:sp>
      <p:sp>
        <p:nvSpPr>
          <p:cNvPr id="4" name="Slide Number Placeholder 3"/>
          <p:cNvSpPr>
            <a:spLocks noGrp="1"/>
          </p:cNvSpPr>
          <p:nvPr>
            <p:ph type="sldNum" sz="quarter" idx="10"/>
          </p:nvPr>
        </p:nvSpPr>
        <p:spPr/>
        <p:txBody>
          <a:bodyPr/>
          <a:lstStyle/>
          <a:p>
            <a:fld id="{2A3F0AD8-05B8-4FE2-A29A-762EE0FCC339}" type="slidenum">
              <a:rPr lang="en-US" smtClean="0"/>
              <a:t>1</a:t>
            </a:fld>
            <a:endParaRPr lang="en-US"/>
          </a:p>
        </p:txBody>
      </p:sp>
    </p:spTree>
    <p:extLst>
      <p:ext uri="{BB962C8B-B14F-4D97-AF65-F5344CB8AC3E}">
        <p14:creationId xmlns:p14="http://schemas.microsoft.com/office/powerpoint/2010/main" val="301305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D3A3A41B-CA2B-4C5A-B8AD-D1716670FC3E}" type="slidenum">
              <a:rPr lang="en-US" altLang="en-US">
                <a:latin typeface="Arial" charset="0"/>
                <a:ea typeface="ヒラギノ角ゴ Pro W3" pitchFamily="84" charset="-128"/>
              </a:rPr>
              <a:pPr algn="r">
                <a:spcBef>
                  <a:spcPct val="0"/>
                </a:spcBef>
              </a:pPr>
              <a:t>11</a:t>
            </a:fld>
            <a:endParaRPr lang="en-US" altLang="en-US">
              <a:latin typeface="Arial" charset="0"/>
              <a:ea typeface="ヒラギノ角ゴ Pro W3" pitchFamily="84" charset="-128"/>
            </a:endParaRPr>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xfrm>
            <a:off x="934720" y="4415790"/>
            <a:ext cx="5140960" cy="4183380"/>
          </a:xfrm>
          <a:solidFill>
            <a:srgbClr val="FFFFFF"/>
          </a:solidFill>
          <a:ln>
            <a:solidFill>
              <a:srgbClr val="000000"/>
            </a:solidFill>
          </a:ln>
        </p:spPr>
        <p:txBody>
          <a:bodyPr/>
          <a:lstStyle/>
          <a:p>
            <a:pPr eaLnBrk="1" hangingPunct="1"/>
            <a:r>
              <a:rPr lang="en-US" altLang="en-US" dirty="0">
                <a:latin typeface="Times New Roman" pitchFamily="84" charset="0"/>
                <a:ea typeface="ＭＳ Ｐゴシック" pitchFamily="84" charset="-128"/>
              </a:rPr>
              <a:t>You don’t need to worry about </a:t>
            </a:r>
            <a:r>
              <a:rPr lang="en-US" altLang="en-US">
                <a:latin typeface="Times New Roman" pitchFamily="84" charset="0"/>
                <a:ea typeface="ＭＳ Ｐゴシック" pitchFamily="84" charset="-128"/>
              </a:rPr>
              <a:t>anaerobic respiration </a:t>
            </a:r>
            <a:r>
              <a:rPr lang="en-US" altLang="en-US" dirty="0">
                <a:latin typeface="Times New Roman" pitchFamily="84" charset="0"/>
                <a:ea typeface="ＭＳ Ｐゴシック" pitchFamily="84" charset="-128"/>
              </a:rPr>
              <a:t>for this test….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E6DB4336-FEB4-4548-8A7D-CDAD47011956}" type="slidenum">
              <a:rPr lang="en-US" altLang="en-US">
                <a:latin typeface="Times" pitchFamily="84" charset="0"/>
              </a:rPr>
              <a:pPr algn="r">
                <a:spcBef>
                  <a:spcPct val="0"/>
                </a:spcBef>
              </a:pPr>
              <a:t>12</a:t>
            </a:fld>
            <a:endParaRPr lang="en-US" altLang="en-US">
              <a:latin typeface="Times" pitchFamily="84" charset="0"/>
            </a:endParaRPr>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xfrm>
            <a:off x="934720" y="4415790"/>
            <a:ext cx="5140960" cy="418338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297650" indent="-297650"/>
            <a:r>
              <a:rPr lang="en-US" altLang="en-US" dirty="0"/>
              <a:t>Yeast and many bacteria are </a:t>
            </a:r>
            <a:r>
              <a:rPr lang="en-US" altLang="en-US" b="1" dirty="0"/>
              <a:t>facultative anaerobes</a:t>
            </a:r>
            <a:r>
              <a:rPr lang="en-US" altLang="en-US" dirty="0"/>
              <a:t>, meaning that they can </a:t>
            </a:r>
            <a:r>
              <a:rPr lang="en-US" altLang="en-US" u="sng" dirty="0"/>
              <a:t>survive</a:t>
            </a:r>
            <a:r>
              <a:rPr lang="en-US" altLang="en-US" dirty="0"/>
              <a:t> using either fermentation or cellular respiration.</a:t>
            </a:r>
          </a:p>
          <a:p>
            <a:pPr marL="297650" indent="-297650"/>
            <a:r>
              <a:rPr lang="en-US" altLang="en-US" dirty="0"/>
              <a:t>In a facultative anaerobe, pyruvate is a fork in the metabolic road that leads to two alternative catabolic routes. Facultative anaerobes living in a anaerobic environment will use more glucose than the same anaerobe living in an aerobic environment.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C7502364-ADC7-487C-9F0A-3E73AB86C03C}" type="slidenum">
              <a:rPr lang="en-US" altLang="en-US">
                <a:latin typeface="Arial" charset="0"/>
                <a:ea typeface="ヒラギノ角ゴ Pro W3" pitchFamily="84" charset="-128"/>
              </a:rPr>
              <a:pPr algn="r">
                <a:spcBef>
                  <a:spcPct val="0"/>
                </a:spcBef>
              </a:pPr>
              <a:t>13</a:t>
            </a:fld>
            <a:endParaRPr lang="en-US" altLang="en-US">
              <a:latin typeface="Arial" charset="0"/>
              <a:ea typeface="ヒラギノ角ゴ Pro W3" pitchFamily="84" charset="-128"/>
            </a:endParaRPr>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934720" y="4415790"/>
            <a:ext cx="5140960" cy="4183380"/>
          </a:xfrm>
          <a:solidFill>
            <a:srgbClr val="FFFFFF"/>
          </a:solidFill>
          <a:ln>
            <a:solidFill>
              <a:srgbClr val="000000"/>
            </a:solidFill>
          </a:ln>
        </p:spPr>
        <p:txBody>
          <a:bodyPr/>
          <a:lstStyle/>
          <a:p>
            <a:pPr marL="297650" indent="-297650"/>
            <a:r>
              <a:rPr lang="en-US" altLang="en-US" dirty="0"/>
              <a:t>Ancient prokaryotes are thought to have used glycolysis long before there was oxygen in the atmosphere.</a:t>
            </a:r>
          </a:p>
          <a:p>
            <a:pPr marL="297650" indent="-297650"/>
            <a:r>
              <a:rPr lang="en-US" altLang="en-US" dirty="0"/>
              <a:t>Very little O</a:t>
            </a:r>
            <a:r>
              <a:rPr lang="en-US" altLang="en-US" baseline="-25000" dirty="0"/>
              <a:t>2</a:t>
            </a:r>
            <a:r>
              <a:rPr lang="en-US" altLang="en-US" dirty="0"/>
              <a:t> was available in the atmosphere until about 2.7 billion years ago, so early prokaryotes likely used only glycolysis to generate ATP.</a:t>
            </a:r>
          </a:p>
          <a:p>
            <a:pPr marL="297650" indent="-297650"/>
            <a:r>
              <a:rPr lang="en-US" altLang="en-US" dirty="0"/>
              <a:t>Glycolysis is a very ancient process.</a:t>
            </a:r>
          </a:p>
          <a:p>
            <a:pPr eaLnBrk="1" hangingPunct="1"/>
            <a:endParaRPr lang="en-US" altLang="en-US" dirty="0">
              <a:latin typeface="Times New Roman" pitchFamily="84" charset="0"/>
              <a:ea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3305" indent="-303305"/>
            <a:endParaRPr lang="en-US" altLang="en-US" dirty="0"/>
          </a:p>
          <a:p>
            <a:endParaRPr lang="en-US" dirty="0"/>
          </a:p>
        </p:txBody>
      </p:sp>
      <p:sp>
        <p:nvSpPr>
          <p:cNvPr id="4" name="Slide Number Placeholder 3"/>
          <p:cNvSpPr>
            <a:spLocks noGrp="1"/>
          </p:cNvSpPr>
          <p:nvPr>
            <p:ph type="sldNum" sz="quarter" idx="10"/>
          </p:nvPr>
        </p:nvSpPr>
        <p:spPr/>
        <p:txBody>
          <a:bodyPr/>
          <a:lstStyle/>
          <a:p>
            <a:fld id="{52E793D2-316D-4633-B3AD-209925787036}" type="slidenum">
              <a:rPr lang="en-US" smtClean="0"/>
              <a:t>2</a:t>
            </a:fld>
            <a:endParaRPr lang="en-US"/>
          </a:p>
        </p:txBody>
      </p:sp>
    </p:spTree>
    <p:extLst>
      <p:ext uri="{BB962C8B-B14F-4D97-AF65-F5344CB8AC3E}">
        <p14:creationId xmlns:p14="http://schemas.microsoft.com/office/powerpoint/2010/main" val="2610556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84" charset="0"/>
                <a:ea typeface="ＭＳ Ｐゴシック" pitchFamily="84" charset="-128"/>
              </a:defRPr>
            </a:lvl1pPr>
            <a:lvl2pPr marL="757066" indent="-291179" eaLnBrk="0" hangingPunct="0">
              <a:spcBef>
                <a:spcPct val="30000"/>
              </a:spcBef>
              <a:defRPr sz="1200">
                <a:solidFill>
                  <a:schemeClr val="tx1"/>
                </a:solidFill>
                <a:latin typeface="Times New Roman" pitchFamily="84" charset="0"/>
                <a:ea typeface="ＭＳ Ｐゴシック" pitchFamily="84" charset="-128"/>
              </a:defRPr>
            </a:lvl2pPr>
            <a:lvl3pPr marL="1164717" indent="-232943" eaLnBrk="0" hangingPunct="0">
              <a:spcBef>
                <a:spcPct val="30000"/>
              </a:spcBef>
              <a:defRPr sz="1200">
                <a:solidFill>
                  <a:schemeClr val="tx1"/>
                </a:solidFill>
                <a:latin typeface="Times New Roman" pitchFamily="84" charset="0"/>
                <a:ea typeface="ＭＳ Ｐゴシック" pitchFamily="84" charset="-128"/>
              </a:defRPr>
            </a:lvl3pPr>
            <a:lvl4pPr marL="1630604" indent="-232943" eaLnBrk="0" hangingPunct="0">
              <a:spcBef>
                <a:spcPct val="30000"/>
              </a:spcBef>
              <a:defRPr sz="1200">
                <a:solidFill>
                  <a:schemeClr val="tx1"/>
                </a:solidFill>
                <a:latin typeface="Times New Roman" pitchFamily="84" charset="0"/>
                <a:ea typeface="ＭＳ Ｐゴシック" pitchFamily="84" charset="-128"/>
              </a:defRPr>
            </a:lvl4pPr>
            <a:lvl5pPr marL="2096491" indent="-232943" eaLnBrk="0" hangingPunct="0">
              <a:spcBef>
                <a:spcPct val="30000"/>
              </a:spcBef>
              <a:defRPr sz="1200">
                <a:solidFill>
                  <a:schemeClr val="tx1"/>
                </a:solidFill>
                <a:latin typeface="Times New Roman" pitchFamily="84" charset="0"/>
                <a:ea typeface="ＭＳ Ｐゴシック" pitchFamily="84" charset="-128"/>
              </a:defRPr>
            </a:lvl5pPr>
            <a:lvl6pPr marL="2562377" indent="-232943"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3028264" indent="-232943"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94151" indent="-232943"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960038" indent="-232943"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spcBef>
                <a:spcPct val="0"/>
              </a:spcBef>
            </a:pPr>
            <a:fld id="{4AD8EE30-F1DA-42A9-888F-49E648AF8B91}" type="slidenum">
              <a:rPr lang="en-US" altLang="en-US" smtClean="0">
                <a:cs typeface="Arial" charset="0"/>
              </a:rPr>
              <a:pPr>
                <a:spcBef>
                  <a:spcPct val="0"/>
                </a:spcBef>
              </a:pPr>
              <a:t>3</a:t>
            </a:fld>
            <a:endParaRPr lang="en-US" altLang="en-US">
              <a:cs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84" charset="0"/>
              <a:ea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B81C1A64-5319-4098-83A1-0C5DED832633}" type="slidenum">
              <a:rPr lang="en-US" altLang="en-US">
                <a:latin typeface="Arial" charset="0"/>
                <a:ea typeface="ヒラギノ角ゴ Pro W3" pitchFamily="84" charset="-128"/>
              </a:rPr>
              <a:pPr algn="r">
                <a:spcBef>
                  <a:spcPct val="0"/>
                </a:spcBef>
              </a:pPr>
              <a:t>4</a:t>
            </a:fld>
            <a:endParaRPr lang="en-US" altLang="en-US">
              <a:latin typeface="Arial" charset="0"/>
              <a:ea typeface="ヒラギノ角ゴ Pro W3" pitchFamily="84" charset="-128"/>
            </a:endParaRPr>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xfrm>
            <a:off x="934720" y="4415790"/>
            <a:ext cx="5140960" cy="4183380"/>
          </a:xfrm>
          <a:solidFill>
            <a:srgbClr val="FFFFFF"/>
          </a:solidFill>
          <a:ln>
            <a:solidFill>
              <a:srgbClr val="000000"/>
            </a:solidFill>
          </a:ln>
        </p:spPr>
        <p:txBody>
          <a:bodyPr/>
          <a:lstStyle/>
          <a:p>
            <a:pPr defTabSz="931774">
              <a:defRPr/>
            </a:pPr>
            <a:r>
              <a:rPr lang="en-US" altLang="en-US" dirty="0"/>
              <a:t>Without O</a:t>
            </a:r>
            <a:r>
              <a:rPr lang="en-US" altLang="en-US" baseline="-25000" dirty="0"/>
              <a:t>2</a:t>
            </a:r>
            <a:r>
              <a:rPr lang="en-US" altLang="en-US" dirty="0"/>
              <a:t>, the electron transport chain will cease to operate,</a:t>
            </a:r>
            <a:r>
              <a:rPr lang="en-US" altLang="en-US" baseline="0" dirty="0"/>
              <a:t> a proton motive force will not be created and no ATP will be made by oxidative phosphorylation.  </a:t>
            </a:r>
            <a:r>
              <a:rPr lang="en-US" altLang="en-US" dirty="0"/>
              <a:t>If the electron transport chain is not operating, glycolysis couples with fermentation to produce ATP.</a:t>
            </a:r>
          </a:p>
          <a:p>
            <a:pPr eaLnBrk="1" hangingPunct="1"/>
            <a:endParaRPr lang="en-US" altLang="en-US" dirty="0">
              <a:latin typeface="Times New Roman" pitchFamily="84" charset="0"/>
              <a:ea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B81C1A64-5319-4098-83A1-0C5DED832633}" type="slidenum">
              <a:rPr lang="en-US" altLang="en-US">
                <a:latin typeface="Arial" charset="0"/>
                <a:ea typeface="ヒラギノ角ゴ Pro W3" pitchFamily="84" charset="-128"/>
              </a:rPr>
              <a:pPr algn="r">
                <a:spcBef>
                  <a:spcPct val="0"/>
                </a:spcBef>
              </a:pPr>
              <a:t>5</a:t>
            </a:fld>
            <a:endParaRPr lang="en-US" altLang="en-US">
              <a:latin typeface="Arial" charset="0"/>
              <a:ea typeface="ヒラギノ角ゴ Pro W3" pitchFamily="84" charset="-128"/>
            </a:endParaRPr>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xfrm>
            <a:off x="934720" y="4415790"/>
            <a:ext cx="5140960" cy="4183380"/>
          </a:xfrm>
          <a:solidFill>
            <a:srgbClr val="FFFFFF"/>
          </a:solidFill>
          <a:ln>
            <a:solidFill>
              <a:srgbClr val="000000"/>
            </a:solidFill>
          </a:ln>
        </p:spPr>
        <p:txBody>
          <a:bodyPr/>
          <a:lstStyle/>
          <a:p>
            <a:pPr eaLnBrk="1" hangingPunct="1"/>
            <a:endParaRPr lang="en-US" altLang="en-US" dirty="0">
              <a:latin typeface="Times New Roman" pitchFamily="84" charset="0"/>
              <a:ea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B81C1A64-5319-4098-83A1-0C5DED832633}" type="slidenum">
              <a:rPr lang="en-US" altLang="en-US">
                <a:latin typeface="Arial" charset="0"/>
                <a:ea typeface="ヒラギノ角ゴ Pro W3" pitchFamily="84" charset="-128"/>
              </a:rPr>
              <a:pPr algn="r">
                <a:spcBef>
                  <a:spcPct val="0"/>
                </a:spcBef>
              </a:pPr>
              <a:t>6</a:t>
            </a:fld>
            <a:endParaRPr lang="en-US" altLang="en-US">
              <a:latin typeface="Arial" charset="0"/>
              <a:ea typeface="ヒラギノ角ゴ Pro W3" pitchFamily="84" charset="-128"/>
            </a:endParaRPr>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xfrm>
            <a:off x="934720" y="4415790"/>
            <a:ext cx="5140960" cy="4183380"/>
          </a:xfrm>
          <a:solidFill>
            <a:srgbClr val="FFFFFF"/>
          </a:solidFill>
          <a:ln>
            <a:solidFill>
              <a:srgbClr val="000000"/>
            </a:solidFill>
          </a:ln>
        </p:spPr>
        <p:txBody>
          <a:bodyPr/>
          <a:lstStyle/>
          <a:p>
            <a:pPr eaLnBrk="1" hangingPunct="1"/>
            <a:endParaRPr lang="en-US" altLang="en-US" dirty="0">
              <a:latin typeface="Times New Roman" pitchFamily="84" charset="0"/>
              <a:ea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6BB22CE5-D3C1-4FC3-9758-624F24244302}" type="slidenum">
              <a:rPr lang="en-US" altLang="en-US">
                <a:latin typeface="Times" pitchFamily="84" charset="0"/>
              </a:rPr>
              <a:pPr algn="r">
                <a:spcBef>
                  <a:spcPct val="0"/>
                </a:spcBef>
              </a:pPr>
              <a:t>7</a:t>
            </a:fld>
            <a:endParaRPr lang="en-US" altLang="en-US">
              <a:latin typeface="Times" pitchFamily="84" charset="0"/>
            </a:endParaRPr>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34720" y="4415790"/>
            <a:ext cx="5140960" cy="418338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en-US" altLang="en-US" dirty="0">
              <a:solidFill>
                <a:srgbClr val="000000"/>
              </a:solidFill>
              <a:latin typeface="Times New Roman" pitchFamily="84" charset="0"/>
              <a:ea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6BB22CE5-D3C1-4FC3-9758-624F24244302}" type="slidenum">
              <a:rPr lang="en-US" altLang="en-US">
                <a:latin typeface="Times" pitchFamily="84" charset="0"/>
              </a:rPr>
              <a:pPr algn="r">
                <a:spcBef>
                  <a:spcPct val="0"/>
                </a:spcBef>
              </a:pPr>
              <a:t>9</a:t>
            </a:fld>
            <a:endParaRPr lang="en-US" altLang="en-US">
              <a:latin typeface="Times" pitchFamily="84" charset="0"/>
            </a:endParaRPr>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34720" y="4415790"/>
            <a:ext cx="5140960" cy="418338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931774">
              <a:defRPr/>
            </a:pPr>
            <a:r>
              <a:rPr lang="en-US" altLang="en-US" dirty="0"/>
              <a:t>Fermentation consists of glycolysis plus reactions that regenerate NAD</a:t>
            </a:r>
            <a:r>
              <a:rPr lang="en-US" altLang="en-US" baseline="30000" dirty="0">
                <a:sym typeface="Symbol" pitchFamily="84" charset="2"/>
              </a:rPr>
              <a:t></a:t>
            </a:r>
            <a:r>
              <a:rPr lang="en-US" altLang="en-US" dirty="0"/>
              <a:t>, which can be reused by glycolysis.</a:t>
            </a:r>
            <a:endParaRPr lang="en-US" altLang="en-US" baseline="0" dirty="0">
              <a:latin typeface="Times New Roman" pitchFamily="84" charset="0"/>
              <a:ea typeface="ＭＳ Ｐゴシック" pitchFamily="84" charset="-128"/>
            </a:endParaRPr>
          </a:p>
          <a:p>
            <a:r>
              <a:rPr lang="en-US" altLang="en-US" baseline="0" dirty="0">
                <a:solidFill>
                  <a:srgbClr val="000000"/>
                </a:solidFill>
                <a:latin typeface="Times New Roman" pitchFamily="84" charset="0"/>
                <a:ea typeface="ＭＳ Ｐゴシック" pitchFamily="84" charset="-128"/>
              </a:rPr>
              <a:t>Ethanol and CO</a:t>
            </a:r>
            <a:r>
              <a:rPr lang="en-US" altLang="en-US" baseline="-25000" dirty="0">
                <a:solidFill>
                  <a:srgbClr val="000000"/>
                </a:solidFill>
                <a:latin typeface="Times New Roman" pitchFamily="84" charset="0"/>
                <a:ea typeface="ＭＳ Ｐゴシック" pitchFamily="84" charset="-128"/>
              </a:rPr>
              <a:t>2</a:t>
            </a:r>
            <a:r>
              <a:rPr lang="en-US" altLang="en-US" baseline="0" dirty="0">
                <a:solidFill>
                  <a:srgbClr val="000000"/>
                </a:solidFill>
                <a:latin typeface="Times New Roman" pitchFamily="84" charset="0"/>
                <a:ea typeface="ＭＳ Ｐゴシック" pitchFamily="84" charset="-128"/>
              </a:rPr>
              <a:t> are waste products of alcohol fermentation.  </a:t>
            </a:r>
          </a:p>
          <a:p>
            <a:pPr marL="297650" indent="-297650"/>
            <a:r>
              <a:rPr lang="en-US" altLang="en-US" dirty="0"/>
              <a:t>In </a:t>
            </a:r>
            <a:r>
              <a:rPr lang="en-US" altLang="en-US" b="1" dirty="0"/>
              <a:t>alcohol</a:t>
            </a:r>
            <a:r>
              <a:rPr lang="en-US" altLang="en-US" dirty="0"/>
              <a:t> </a:t>
            </a:r>
            <a:r>
              <a:rPr lang="en-US" altLang="en-US" b="1" dirty="0"/>
              <a:t>fermentation</a:t>
            </a:r>
            <a:r>
              <a:rPr lang="en-US" altLang="en-US" dirty="0"/>
              <a:t>, pyruvate is converted to ethanol and CO</a:t>
            </a:r>
            <a:r>
              <a:rPr lang="en-US" altLang="en-US" baseline="-25000" dirty="0"/>
              <a:t>2 </a:t>
            </a:r>
            <a:r>
              <a:rPr lang="en-US" altLang="en-US" dirty="0"/>
              <a:t> is released.</a:t>
            </a:r>
          </a:p>
          <a:p>
            <a:pPr marL="297650" indent="-297650"/>
            <a:r>
              <a:rPr lang="en-US" altLang="en-US" dirty="0"/>
              <a:t>Alcohol fermentation by yeast is used in brewing, winemaking, and baking.</a:t>
            </a:r>
            <a:endParaRPr lang="en-US" altLang="en-US" baseline="-25000" dirty="0"/>
          </a:p>
          <a:p>
            <a:r>
              <a:rPr lang="en-US" altLang="en-US" dirty="0">
                <a:solidFill>
                  <a:srgbClr val="000000"/>
                </a:solidFill>
                <a:latin typeface="Times New Roman" pitchFamily="84" charset="0"/>
                <a:ea typeface="ＭＳ Ｐゴシック" pitchFamily="84" charset="-128"/>
              </a:rPr>
              <a:t>(You don’t need to know the chemical formulas for the test.)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1B9591FC-A802-44BB-8D55-457A0067C9DC}" type="slidenum">
              <a:rPr lang="en-US" altLang="en-US">
                <a:latin typeface="Times" pitchFamily="84" charset="0"/>
              </a:rPr>
              <a:pPr algn="r">
                <a:spcBef>
                  <a:spcPct val="0"/>
                </a:spcBef>
              </a:pPr>
              <a:t>10</a:t>
            </a:fld>
            <a:endParaRPr lang="en-US" altLang="en-US">
              <a:latin typeface="Times" pitchFamily="8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xfrm>
            <a:off x="934720" y="4415790"/>
            <a:ext cx="5140960" cy="418338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297650" indent="-297650"/>
            <a:r>
              <a:rPr lang="en-US" altLang="en-US" dirty="0"/>
              <a:t>In </a:t>
            </a:r>
            <a:r>
              <a:rPr lang="en-US" altLang="en-US" b="1" dirty="0"/>
              <a:t>lactic acid fermentation</a:t>
            </a:r>
            <a:r>
              <a:rPr lang="en-US" altLang="en-US" dirty="0"/>
              <a:t>, pyruvate is reduced by NADH, forming lactate as an end product, with no</a:t>
            </a:r>
            <a:r>
              <a:rPr lang="en-US" altLang="en-US" baseline="0" dirty="0"/>
              <a:t> </a:t>
            </a:r>
            <a:r>
              <a:rPr lang="en-US" altLang="en-US" dirty="0"/>
              <a:t>release of CO</a:t>
            </a:r>
            <a:r>
              <a:rPr lang="en-US" altLang="en-US" baseline="-25000" dirty="0"/>
              <a:t>2.</a:t>
            </a:r>
            <a:endParaRPr lang="en-US" altLang="en-US" baseline="0" dirty="0"/>
          </a:p>
          <a:p>
            <a:pPr marL="297650" indent="-297650"/>
            <a:r>
              <a:rPr lang="en-US" altLang="en-US" dirty="0"/>
              <a:t>Lactic acid fermentation by some fungi and bacteria is used to make cheese and yogurt.</a:t>
            </a:r>
          </a:p>
          <a:p>
            <a:pPr marL="297650" indent="-297650"/>
            <a:r>
              <a:rPr lang="en-US" altLang="en-US" dirty="0"/>
              <a:t>Human muscle cells use lactic acid fermentation to generate ATP when O</a:t>
            </a:r>
            <a:r>
              <a:rPr lang="en-US" altLang="en-US" baseline="-25000" dirty="0"/>
              <a:t>2</a:t>
            </a:r>
            <a:r>
              <a:rPr lang="en-US" altLang="en-US" dirty="0"/>
              <a:t> is scarce.</a:t>
            </a:r>
          </a:p>
          <a:p>
            <a:pPr marL="297650" indent="-297650" defTabSz="931774">
              <a:defRPr/>
            </a:pPr>
            <a:r>
              <a:rPr lang="en-US" altLang="en-US" dirty="0">
                <a:solidFill>
                  <a:srgbClr val="000000"/>
                </a:solidFill>
                <a:latin typeface="Times New Roman" pitchFamily="84" charset="0"/>
                <a:ea typeface="ＭＳ Ｐゴシック" pitchFamily="84" charset="-128"/>
              </a:rPr>
              <a:t>(You don’t need to know the chemical formulas for the test.)</a:t>
            </a:r>
          </a:p>
          <a:p>
            <a:pPr marL="297650" indent="-297650"/>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CAEA14-19A2-4A9E-930A-CEB0ABCB43B9}"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B38F7-D9D7-4031-95E7-C3F31F574D83}" type="slidenum">
              <a:rPr lang="en-US" smtClean="0"/>
              <a:t>‹#›</a:t>
            </a:fld>
            <a:endParaRPr lang="en-US"/>
          </a:p>
        </p:txBody>
      </p:sp>
    </p:spTree>
    <p:extLst>
      <p:ext uri="{BB962C8B-B14F-4D97-AF65-F5344CB8AC3E}">
        <p14:creationId xmlns:p14="http://schemas.microsoft.com/office/powerpoint/2010/main" val="969450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CAEA14-19A2-4A9E-930A-CEB0ABCB43B9}"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B38F7-D9D7-4031-95E7-C3F31F574D83}" type="slidenum">
              <a:rPr lang="en-US" smtClean="0"/>
              <a:t>‹#›</a:t>
            </a:fld>
            <a:endParaRPr lang="en-US"/>
          </a:p>
        </p:txBody>
      </p:sp>
    </p:spTree>
    <p:extLst>
      <p:ext uri="{BB962C8B-B14F-4D97-AF65-F5344CB8AC3E}">
        <p14:creationId xmlns:p14="http://schemas.microsoft.com/office/powerpoint/2010/main" val="397824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CAEA14-19A2-4A9E-930A-CEB0ABCB43B9}"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B38F7-D9D7-4031-95E7-C3F31F574D83}" type="slidenum">
              <a:rPr lang="en-US" smtClean="0"/>
              <a:t>‹#›</a:t>
            </a:fld>
            <a:endParaRPr lang="en-US"/>
          </a:p>
        </p:txBody>
      </p:sp>
    </p:spTree>
    <p:extLst>
      <p:ext uri="{BB962C8B-B14F-4D97-AF65-F5344CB8AC3E}">
        <p14:creationId xmlns:p14="http://schemas.microsoft.com/office/powerpoint/2010/main" val="328902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CAEA14-19A2-4A9E-930A-CEB0ABCB43B9}"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B38F7-D9D7-4031-95E7-C3F31F574D83}" type="slidenum">
              <a:rPr lang="en-US" smtClean="0"/>
              <a:t>‹#›</a:t>
            </a:fld>
            <a:endParaRPr lang="en-US"/>
          </a:p>
        </p:txBody>
      </p:sp>
    </p:spTree>
    <p:extLst>
      <p:ext uri="{BB962C8B-B14F-4D97-AF65-F5344CB8AC3E}">
        <p14:creationId xmlns:p14="http://schemas.microsoft.com/office/powerpoint/2010/main" val="1440009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CAEA14-19A2-4A9E-930A-CEB0ABCB43B9}"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B38F7-D9D7-4031-95E7-C3F31F574D83}" type="slidenum">
              <a:rPr lang="en-US" smtClean="0"/>
              <a:t>‹#›</a:t>
            </a:fld>
            <a:endParaRPr lang="en-US"/>
          </a:p>
        </p:txBody>
      </p:sp>
    </p:spTree>
    <p:extLst>
      <p:ext uri="{BB962C8B-B14F-4D97-AF65-F5344CB8AC3E}">
        <p14:creationId xmlns:p14="http://schemas.microsoft.com/office/powerpoint/2010/main" val="289529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CAEA14-19A2-4A9E-930A-CEB0ABCB43B9}"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B38F7-D9D7-4031-95E7-C3F31F574D83}" type="slidenum">
              <a:rPr lang="en-US" smtClean="0"/>
              <a:t>‹#›</a:t>
            </a:fld>
            <a:endParaRPr lang="en-US"/>
          </a:p>
        </p:txBody>
      </p:sp>
    </p:spTree>
    <p:extLst>
      <p:ext uri="{BB962C8B-B14F-4D97-AF65-F5344CB8AC3E}">
        <p14:creationId xmlns:p14="http://schemas.microsoft.com/office/powerpoint/2010/main" val="281234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CAEA14-19A2-4A9E-930A-CEB0ABCB43B9}" type="datetimeFigureOut">
              <a:rPr lang="en-US" smtClean="0"/>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CB38F7-D9D7-4031-95E7-C3F31F574D83}" type="slidenum">
              <a:rPr lang="en-US" smtClean="0"/>
              <a:t>‹#›</a:t>
            </a:fld>
            <a:endParaRPr lang="en-US"/>
          </a:p>
        </p:txBody>
      </p:sp>
    </p:spTree>
    <p:extLst>
      <p:ext uri="{BB962C8B-B14F-4D97-AF65-F5344CB8AC3E}">
        <p14:creationId xmlns:p14="http://schemas.microsoft.com/office/powerpoint/2010/main" val="309677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CAEA14-19A2-4A9E-930A-CEB0ABCB43B9}" type="datetimeFigureOut">
              <a:rPr lang="en-US" smtClean="0"/>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CB38F7-D9D7-4031-95E7-C3F31F574D83}" type="slidenum">
              <a:rPr lang="en-US" smtClean="0"/>
              <a:t>‹#›</a:t>
            </a:fld>
            <a:endParaRPr lang="en-US"/>
          </a:p>
        </p:txBody>
      </p:sp>
    </p:spTree>
    <p:extLst>
      <p:ext uri="{BB962C8B-B14F-4D97-AF65-F5344CB8AC3E}">
        <p14:creationId xmlns:p14="http://schemas.microsoft.com/office/powerpoint/2010/main" val="2203716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AEA14-19A2-4A9E-930A-CEB0ABCB43B9}" type="datetimeFigureOut">
              <a:rPr lang="en-US" smtClean="0"/>
              <a:t>10/28/2019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CB38F7-D9D7-4031-95E7-C3F31F574D83}" type="slidenum">
              <a:rPr lang="en-US" smtClean="0"/>
              <a:t>‹#›</a:t>
            </a:fld>
            <a:endParaRPr lang="en-US"/>
          </a:p>
        </p:txBody>
      </p:sp>
    </p:spTree>
    <p:extLst>
      <p:ext uri="{BB962C8B-B14F-4D97-AF65-F5344CB8AC3E}">
        <p14:creationId xmlns:p14="http://schemas.microsoft.com/office/powerpoint/2010/main" val="123995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CAEA14-19A2-4A9E-930A-CEB0ABCB43B9}"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B38F7-D9D7-4031-95E7-C3F31F574D83}" type="slidenum">
              <a:rPr lang="en-US" smtClean="0"/>
              <a:t>‹#›</a:t>
            </a:fld>
            <a:endParaRPr lang="en-US"/>
          </a:p>
        </p:txBody>
      </p:sp>
    </p:spTree>
    <p:extLst>
      <p:ext uri="{BB962C8B-B14F-4D97-AF65-F5344CB8AC3E}">
        <p14:creationId xmlns:p14="http://schemas.microsoft.com/office/powerpoint/2010/main" val="390281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CAEA14-19A2-4A9E-930A-CEB0ABCB43B9}"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B38F7-D9D7-4031-95E7-C3F31F574D83}" type="slidenum">
              <a:rPr lang="en-US" smtClean="0"/>
              <a:t>‹#›</a:t>
            </a:fld>
            <a:endParaRPr lang="en-US"/>
          </a:p>
        </p:txBody>
      </p:sp>
    </p:spTree>
    <p:extLst>
      <p:ext uri="{BB962C8B-B14F-4D97-AF65-F5344CB8AC3E}">
        <p14:creationId xmlns:p14="http://schemas.microsoft.com/office/powerpoint/2010/main" val="2936787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AEA14-19A2-4A9E-930A-CEB0ABCB43B9}" type="datetimeFigureOut">
              <a:rPr lang="en-US" smtClean="0"/>
              <a:t>10/28/2019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B38F7-D9D7-4031-95E7-C3F31F574D83}" type="slidenum">
              <a:rPr lang="en-US" smtClean="0"/>
              <a:t>‹#›</a:t>
            </a:fld>
            <a:endParaRPr lang="en-US"/>
          </a:p>
        </p:txBody>
      </p:sp>
    </p:spTree>
    <p:extLst>
      <p:ext uri="{BB962C8B-B14F-4D97-AF65-F5344CB8AC3E}">
        <p14:creationId xmlns:p14="http://schemas.microsoft.com/office/powerpoint/2010/main" val="2789342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http://www.mediaresource.org/instruct.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B2C021-878A-48A2-87BE-8EC902541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700" y="4648200"/>
            <a:ext cx="4102608" cy="2307717"/>
          </a:xfrm>
          <a:prstGeom prst="rect">
            <a:avLst/>
          </a:prstGeom>
        </p:spPr>
      </p:pic>
      <p:pic>
        <p:nvPicPr>
          <p:cNvPr id="5" name="Content Placeholder 4">
            <a:extLst>
              <a:ext uri="{FF2B5EF4-FFF2-40B4-BE49-F238E27FC236}">
                <a16:creationId xmlns:a16="http://schemas.microsoft.com/office/drawing/2014/main" id="{14EE01D5-2BB9-4681-B556-CEB58AAEDA75}"/>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04800" y="1680756"/>
            <a:ext cx="5676810" cy="3196044"/>
          </a:xfrm>
        </p:spPr>
      </p:pic>
      <p:sp>
        <p:nvSpPr>
          <p:cNvPr id="8" name="Rectangle 1">
            <a:extLst>
              <a:ext uri="{FF2B5EF4-FFF2-40B4-BE49-F238E27FC236}">
                <a16:creationId xmlns:a16="http://schemas.microsoft.com/office/drawing/2014/main" id="{AFA5FEDC-6650-438F-AA6F-2A6160E4F235}"/>
              </a:ext>
            </a:extLst>
          </p:cNvPr>
          <p:cNvSpPr>
            <a:spLocks noChangeArrowheads="1"/>
          </p:cNvSpPr>
          <p:nvPr/>
        </p:nvSpPr>
        <p:spPr bwMode="auto">
          <a:xfrm>
            <a:off x="228600" y="0"/>
            <a:ext cx="8458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panose="020B0604020202020204" pitchFamily="34" charset="0"/>
              </a:rPr>
              <a:t>CRISPR Bacon: Chinese Scientists Create Genetically Modified Low-Fat Pigs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rPr>
              <a:t>October 23, 2017</a:t>
            </a:r>
          </a:p>
        </p:txBody>
      </p:sp>
    </p:spTree>
    <p:extLst>
      <p:ext uri="{BB962C8B-B14F-4D97-AF65-F5344CB8AC3E}">
        <p14:creationId xmlns:p14="http://schemas.microsoft.com/office/powerpoint/2010/main" val="158493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5" descr="07_16bFermentLactate-U"/>
          <p:cNvPicPr>
            <a:picLocks noChangeAspect="1" noChangeArrowheads="1"/>
          </p:cNvPicPr>
          <p:nvPr/>
        </p:nvPicPr>
        <p:blipFill>
          <a:blip r:embed="rId3">
            <a:extLst>
              <a:ext uri="{28A0092B-C50C-407E-A947-70E740481C1C}">
                <a14:useLocalDpi xmlns:a14="http://schemas.microsoft.com/office/drawing/2010/main" val="0"/>
              </a:ext>
            </a:extLst>
          </a:blip>
          <a:srcRect b="2652"/>
          <a:stretch>
            <a:fillRect/>
          </a:stretch>
        </p:blipFill>
        <p:spPr bwMode="auto">
          <a:xfrm>
            <a:off x="1138238" y="136525"/>
            <a:ext cx="6865937"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31"/>
          <p:cNvSpPr txBox="1">
            <a:spLocks noChangeArrowheads="1"/>
          </p:cNvSpPr>
          <p:nvPr/>
        </p:nvSpPr>
        <p:spPr bwMode="auto">
          <a:xfrm>
            <a:off x="2481263" y="608013"/>
            <a:ext cx="1346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2 ADP </a:t>
            </a:r>
            <a:r>
              <a:rPr lang="en-US" altLang="en-US" sz="2100" b="1">
                <a:ea typeface="ヒラギノ角ゴ Pro W3" pitchFamily="84" charset="-128"/>
                <a:sym typeface="Symbol" pitchFamily="84" charset="2"/>
              </a:rPr>
              <a:t> 2</a:t>
            </a:r>
            <a:endParaRPr lang="en-US" altLang="en-US" sz="2100" b="1">
              <a:ea typeface="ヒラギノ角ゴ Pro W3" pitchFamily="84" charset="-128"/>
            </a:endParaRPr>
          </a:p>
        </p:txBody>
      </p:sp>
      <p:sp>
        <p:nvSpPr>
          <p:cNvPr id="12293" name="Text Box 31"/>
          <p:cNvSpPr txBox="1">
            <a:spLocks noChangeArrowheads="1"/>
          </p:cNvSpPr>
          <p:nvPr/>
        </p:nvSpPr>
        <p:spPr bwMode="auto">
          <a:xfrm>
            <a:off x="5038725" y="633413"/>
            <a:ext cx="8620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2 ATP</a:t>
            </a:r>
          </a:p>
        </p:txBody>
      </p:sp>
      <p:sp>
        <p:nvSpPr>
          <p:cNvPr id="12294" name="Text Box 31"/>
          <p:cNvSpPr txBox="1">
            <a:spLocks noChangeArrowheads="1"/>
          </p:cNvSpPr>
          <p:nvPr/>
        </p:nvSpPr>
        <p:spPr bwMode="auto">
          <a:xfrm>
            <a:off x="3830638" y="623888"/>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900" b="1">
                <a:ea typeface="ヒラギノ角ゴ Pro W3" pitchFamily="84" charset="-128"/>
              </a:rPr>
              <a:t>P</a:t>
            </a:r>
          </a:p>
        </p:txBody>
      </p:sp>
      <p:sp>
        <p:nvSpPr>
          <p:cNvPr id="12295" name="Text Box 31"/>
          <p:cNvSpPr txBox="1">
            <a:spLocks noChangeArrowheads="1"/>
          </p:cNvSpPr>
          <p:nvPr/>
        </p:nvSpPr>
        <p:spPr bwMode="auto">
          <a:xfrm>
            <a:off x="3992563" y="712788"/>
            <a:ext cx="1492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2100" b="1" baseline="-25000">
                <a:ea typeface="ヒラギノ角ゴ Pro W3" pitchFamily="84" charset="-128"/>
              </a:rPr>
              <a:t>i</a:t>
            </a:r>
            <a:endParaRPr lang="en-US" altLang="en-US" sz="2100" b="1">
              <a:ea typeface="ヒラギノ角ゴ Pro W3" pitchFamily="84" charset="-128"/>
            </a:endParaRPr>
          </a:p>
        </p:txBody>
      </p:sp>
      <p:sp>
        <p:nvSpPr>
          <p:cNvPr id="12296" name="Text Box 31"/>
          <p:cNvSpPr txBox="1">
            <a:spLocks noChangeArrowheads="1"/>
          </p:cNvSpPr>
          <p:nvPr/>
        </p:nvSpPr>
        <p:spPr bwMode="auto">
          <a:xfrm>
            <a:off x="1484313" y="1885950"/>
            <a:ext cx="11223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Glucose</a:t>
            </a:r>
          </a:p>
        </p:txBody>
      </p:sp>
      <p:sp>
        <p:nvSpPr>
          <p:cNvPr id="12297" name="Text Box 31"/>
          <p:cNvSpPr txBox="1">
            <a:spLocks noChangeArrowheads="1"/>
          </p:cNvSpPr>
          <p:nvPr/>
        </p:nvSpPr>
        <p:spPr bwMode="auto">
          <a:xfrm>
            <a:off x="3679825" y="1887538"/>
            <a:ext cx="1485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Glycolysis</a:t>
            </a:r>
          </a:p>
        </p:txBody>
      </p:sp>
      <p:sp>
        <p:nvSpPr>
          <p:cNvPr id="12298" name="Text Box 31"/>
          <p:cNvSpPr txBox="1">
            <a:spLocks noChangeArrowheads="1"/>
          </p:cNvSpPr>
          <p:nvPr/>
        </p:nvSpPr>
        <p:spPr bwMode="auto">
          <a:xfrm>
            <a:off x="6619875" y="3929063"/>
            <a:ext cx="1563688"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2 Pyruvate</a:t>
            </a:r>
          </a:p>
        </p:txBody>
      </p:sp>
      <p:sp>
        <p:nvSpPr>
          <p:cNvPr id="12299" name="Text Box 31"/>
          <p:cNvSpPr txBox="1">
            <a:spLocks noChangeArrowheads="1"/>
          </p:cNvSpPr>
          <p:nvPr/>
        </p:nvSpPr>
        <p:spPr bwMode="auto">
          <a:xfrm>
            <a:off x="5099050" y="3309938"/>
            <a:ext cx="1120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2 NADH</a:t>
            </a:r>
          </a:p>
        </p:txBody>
      </p:sp>
      <p:sp>
        <p:nvSpPr>
          <p:cNvPr id="12300" name="Text Box 31"/>
          <p:cNvSpPr txBox="1">
            <a:spLocks noChangeArrowheads="1"/>
          </p:cNvSpPr>
          <p:nvPr/>
        </p:nvSpPr>
        <p:spPr bwMode="auto">
          <a:xfrm>
            <a:off x="4851400" y="3670300"/>
            <a:ext cx="8350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sym typeface="Symbol" pitchFamily="84" charset="2"/>
              </a:rPr>
              <a:t> </a:t>
            </a:r>
            <a:r>
              <a:rPr lang="en-US" altLang="en-US" sz="2100" b="1">
                <a:ea typeface="ヒラギノ角ゴ Pro W3" pitchFamily="84" charset="-128"/>
              </a:rPr>
              <a:t>2 H</a:t>
            </a:r>
            <a:r>
              <a:rPr lang="en-US" altLang="en-US" sz="2100" b="1" baseline="30000">
                <a:ea typeface="ヒラギノ角ゴ Pro W3" pitchFamily="84" charset="-128"/>
                <a:sym typeface="Symbol" pitchFamily="84" charset="2"/>
              </a:rPr>
              <a:t></a:t>
            </a:r>
            <a:endParaRPr lang="en-US" altLang="en-US" sz="2100" b="1">
              <a:ea typeface="ヒラギノ角ゴ Pro W3" pitchFamily="84" charset="-128"/>
              <a:sym typeface="Symbol" pitchFamily="84" charset="2"/>
            </a:endParaRPr>
          </a:p>
        </p:txBody>
      </p:sp>
      <p:sp>
        <p:nvSpPr>
          <p:cNvPr id="12301" name="Text Box 31"/>
          <p:cNvSpPr txBox="1">
            <a:spLocks noChangeArrowheads="1"/>
          </p:cNvSpPr>
          <p:nvPr/>
        </p:nvSpPr>
        <p:spPr bwMode="auto">
          <a:xfrm>
            <a:off x="2867025" y="3306763"/>
            <a:ext cx="9794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2 NAD</a:t>
            </a:r>
            <a:r>
              <a:rPr lang="en-US" altLang="en-US" sz="2100" b="1" baseline="30000">
                <a:ea typeface="ヒラギノ角ゴ Pro W3" pitchFamily="84" charset="-128"/>
                <a:sym typeface="Symbol" pitchFamily="84" charset="2"/>
              </a:rPr>
              <a:t></a:t>
            </a:r>
            <a:endParaRPr lang="en-US" altLang="en-US" sz="2100" b="1">
              <a:ea typeface="ヒラギノ角ゴ Pro W3" pitchFamily="84" charset="-128"/>
            </a:endParaRPr>
          </a:p>
        </p:txBody>
      </p:sp>
      <p:sp>
        <p:nvSpPr>
          <p:cNvPr id="12302" name="Text Box 31"/>
          <p:cNvSpPr txBox="1">
            <a:spLocks noChangeArrowheads="1"/>
          </p:cNvSpPr>
          <p:nvPr/>
        </p:nvSpPr>
        <p:spPr bwMode="auto">
          <a:xfrm>
            <a:off x="17834" y="42693"/>
            <a:ext cx="42275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b="1" dirty="0">
                <a:ea typeface="ヒラギノ角ゴ Pro W3" pitchFamily="84" charset="-128"/>
              </a:rPr>
              <a:t>Lactic acid fermentation</a:t>
            </a:r>
          </a:p>
        </p:txBody>
      </p:sp>
      <p:sp>
        <p:nvSpPr>
          <p:cNvPr id="12303" name="Text Box 31"/>
          <p:cNvSpPr txBox="1">
            <a:spLocks noChangeArrowheads="1"/>
          </p:cNvSpPr>
          <p:nvPr/>
        </p:nvSpPr>
        <p:spPr bwMode="auto">
          <a:xfrm>
            <a:off x="1341438" y="5589588"/>
            <a:ext cx="1241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2 Lactate</a:t>
            </a:r>
          </a:p>
        </p:txBody>
      </p:sp>
      <p:pic>
        <p:nvPicPr>
          <p:cNvPr id="2050" name="Picture 2" descr="http://www.intellectualpropertynews.com/Chee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912" y="5287961"/>
            <a:ext cx="2593975" cy="15425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humbs.gograph.com/gg5501746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147" y="5287961"/>
            <a:ext cx="1619250" cy="1219201"/>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2486025" y="2995613"/>
            <a:ext cx="1628775" cy="944562"/>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1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0" y="425229"/>
            <a:ext cx="8902700" cy="5403850"/>
          </a:xfrm>
        </p:spPr>
        <p:txBody>
          <a:bodyPr lIns="91440" tIns="45720" rIns="91440" bIns="45720"/>
          <a:lstStyle/>
          <a:p>
            <a:pPr marL="0" indent="0" eaLnBrk="1" hangingPunct="1">
              <a:buNone/>
            </a:pPr>
            <a:r>
              <a:rPr lang="en-US" altLang="en-US" b="1" dirty="0"/>
              <a:t>Obligate anaerobes </a:t>
            </a:r>
          </a:p>
          <a:p>
            <a:pPr marL="292100" indent="-292100" eaLnBrk="1" hangingPunct="1"/>
            <a:r>
              <a:rPr lang="en-US" altLang="en-US" dirty="0"/>
              <a:t>carry out only fermentation or anaerobic respiration and cannot survive in the presence of O</a:t>
            </a:r>
            <a:r>
              <a:rPr lang="en-US" altLang="en-US" baseline="-25000" dirty="0"/>
              <a:t>2.</a:t>
            </a:r>
            <a:endParaRPr lang="en-US" altLang="en-US" dirty="0"/>
          </a:p>
        </p:txBody>
      </p:sp>
      <p:grpSp>
        <p:nvGrpSpPr>
          <p:cNvPr id="15364" name="Group 8"/>
          <p:cNvGrpSpPr>
            <a:grpSpLocks/>
          </p:cNvGrpSpPr>
          <p:nvPr/>
        </p:nvGrpSpPr>
        <p:grpSpPr bwMode="auto">
          <a:xfrm>
            <a:off x="182563" y="6535738"/>
            <a:ext cx="8775700" cy="227012"/>
            <a:chOff x="115" y="4117"/>
            <a:chExt cx="5528" cy="143"/>
          </a:xfrm>
        </p:grpSpPr>
        <p:sp>
          <p:nvSpPr>
            <p:cNvPr id="15365" name="Line 7"/>
            <p:cNvSpPr>
              <a:spLocks noChangeShapeType="1"/>
            </p:cNvSpPr>
            <p:nvPr/>
          </p:nvSpPr>
          <p:spPr bwMode="auto">
            <a:xfrm>
              <a:off x="115" y="4117"/>
              <a:ext cx="552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6" name="Text Box 8"/>
            <p:cNvSpPr txBox="1">
              <a:spLocks noChangeArrowheads="1"/>
            </p:cNvSpPr>
            <p:nvPr/>
          </p:nvSpPr>
          <p:spPr bwMode="auto">
            <a:xfrm>
              <a:off x="115" y="4174"/>
              <a:ext cx="552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742950" indent="-285750"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143000" indent="-228600"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16002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0574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25146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29718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34290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38862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a:spcBef>
                  <a:spcPct val="50000"/>
                </a:spcBef>
                <a:spcAft>
                  <a:spcPct val="0"/>
                </a:spcAft>
                <a:buClrTx/>
                <a:buFontTx/>
                <a:buNone/>
              </a:pPr>
              <a:r>
                <a:rPr lang="en-US" altLang="en-US" sz="900"/>
                <a:t>© 2014 Pearson Education, Inc.</a:t>
              </a:r>
              <a:endParaRPr lang="en-US" altLang="en-US" sz="2400"/>
            </a:p>
          </p:txBody>
        </p:sp>
      </p:grpSp>
      <p:pic>
        <p:nvPicPr>
          <p:cNvPr id="5122" name="Picture 2" descr="http://followgreenliving.com/wp-content/uploads/2014/05/categories_48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657600"/>
            <a:ext cx="3124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 name="&quot;No&quot; Symbol 1"/>
          <p:cNvSpPr/>
          <p:nvPr/>
        </p:nvSpPr>
        <p:spPr>
          <a:xfrm>
            <a:off x="762000" y="3127154"/>
            <a:ext cx="3733800" cy="3581400"/>
          </a:xfrm>
          <a:prstGeom prst="noSmoking">
            <a:avLst>
              <a:gd name="adj" fmla="val 612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2" descr="http://followgreenliving.com/wp-content/uploads/2014/05/categories_48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944" y="3543417"/>
            <a:ext cx="15621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kull and crossbon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3813" y="3543417"/>
            <a:ext cx="1324496" cy="1395514"/>
          </a:xfrm>
          <a:prstGeom prst="rect">
            <a:avLst/>
          </a:prstGeom>
          <a:noFill/>
          <a:extLst>
            <a:ext uri="{909E8E84-426E-40DD-AFC4-6F175D3DCCD1}">
              <a14:hiddenFill xmlns:a14="http://schemas.microsoft.com/office/drawing/2010/main">
                <a:solidFill>
                  <a:srgbClr val="FFFFFF"/>
                </a:solidFill>
              </a14:hiddenFill>
            </a:ext>
          </a:extLst>
        </p:spPr>
      </p:pic>
      <p:sp>
        <p:nvSpPr>
          <p:cNvPr id="3" name="Equal 2"/>
          <p:cNvSpPr/>
          <p:nvPr/>
        </p:nvSpPr>
        <p:spPr>
          <a:xfrm>
            <a:off x="6556238" y="4133966"/>
            <a:ext cx="1025053" cy="352367"/>
          </a:xfrm>
          <a:prstGeom prst="mathEqua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0652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uiExpand="1" build="p"/>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1" descr="07_17PyruvateCatabolism-U"/>
          <p:cNvPicPr>
            <a:picLocks noChangeAspect="1" noChangeArrowheads="1"/>
          </p:cNvPicPr>
          <p:nvPr/>
        </p:nvPicPr>
        <p:blipFill>
          <a:blip r:embed="rId3">
            <a:extLst>
              <a:ext uri="{28A0092B-C50C-407E-A947-70E740481C1C}">
                <a14:useLocalDpi xmlns:a14="http://schemas.microsoft.com/office/drawing/2010/main" val="0"/>
              </a:ext>
            </a:extLst>
          </a:blip>
          <a:srcRect b="2460"/>
          <a:stretch>
            <a:fillRect/>
          </a:stretch>
        </p:blipFill>
        <p:spPr bwMode="auto">
          <a:xfrm>
            <a:off x="1022350" y="136525"/>
            <a:ext cx="7097713"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31"/>
          <p:cNvSpPr txBox="1">
            <a:spLocks noChangeArrowheads="1"/>
          </p:cNvSpPr>
          <p:nvPr/>
        </p:nvSpPr>
        <p:spPr bwMode="auto">
          <a:xfrm>
            <a:off x="3697288" y="163513"/>
            <a:ext cx="10175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ea typeface="ヒラギノ角ゴ Pro W3" pitchFamily="84" charset="-128"/>
              </a:rPr>
              <a:t>Glucose</a:t>
            </a:r>
          </a:p>
        </p:txBody>
      </p:sp>
      <p:sp>
        <p:nvSpPr>
          <p:cNvPr id="16389" name="Text Box 31"/>
          <p:cNvSpPr txBox="1">
            <a:spLocks noChangeArrowheads="1"/>
          </p:cNvSpPr>
          <p:nvPr/>
        </p:nvSpPr>
        <p:spPr bwMode="auto">
          <a:xfrm>
            <a:off x="1906588" y="1074738"/>
            <a:ext cx="11493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ea typeface="ヒラギノ角ゴ Pro W3" pitchFamily="84" charset="-128"/>
              </a:rPr>
              <a:t>CYTOSOL</a:t>
            </a:r>
          </a:p>
        </p:txBody>
      </p:sp>
      <p:sp>
        <p:nvSpPr>
          <p:cNvPr id="16390" name="Text Box 31"/>
          <p:cNvSpPr txBox="1">
            <a:spLocks noChangeArrowheads="1"/>
          </p:cNvSpPr>
          <p:nvPr/>
        </p:nvSpPr>
        <p:spPr bwMode="auto">
          <a:xfrm>
            <a:off x="4476750" y="868363"/>
            <a:ext cx="1204913"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ea typeface="ヒラギノ角ゴ Pro W3" pitchFamily="84" charset="-128"/>
              </a:rPr>
              <a:t>Glycolysis</a:t>
            </a:r>
          </a:p>
        </p:txBody>
      </p:sp>
      <p:sp>
        <p:nvSpPr>
          <p:cNvPr id="16391" name="Text Box 31"/>
          <p:cNvSpPr txBox="1">
            <a:spLocks noChangeArrowheads="1"/>
          </p:cNvSpPr>
          <p:nvPr/>
        </p:nvSpPr>
        <p:spPr bwMode="auto">
          <a:xfrm>
            <a:off x="3673475" y="1562100"/>
            <a:ext cx="1012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ea typeface="ヒラギノ角ゴ Pro W3" pitchFamily="84" charset="-128"/>
              </a:rPr>
              <a:t>Pyruvate</a:t>
            </a:r>
          </a:p>
        </p:txBody>
      </p:sp>
      <p:sp>
        <p:nvSpPr>
          <p:cNvPr id="16392" name="Text Box 31"/>
          <p:cNvSpPr txBox="1">
            <a:spLocks noChangeArrowheads="1"/>
          </p:cNvSpPr>
          <p:nvPr/>
        </p:nvSpPr>
        <p:spPr bwMode="auto">
          <a:xfrm>
            <a:off x="4557713" y="1939925"/>
            <a:ext cx="1995487"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105000"/>
              </a:lnSpc>
            </a:pPr>
            <a:r>
              <a:rPr lang="en-US" altLang="en-US" sz="1800" b="1" dirty="0">
                <a:ea typeface="ヒラギノ角ゴ Pro W3" pitchFamily="84" charset="-128"/>
              </a:rPr>
              <a:t>O</a:t>
            </a:r>
            <a:r>
              <a:rPr lang="en-US" altLang="en-US" sz="1800" b="1" baseline="-25000" dirty="0">
                <a:ea typeface="ヒラギノ角ゴ Pro W3" pitchFamily="84" charset="-128"/>
              </a:rPr>
              <a:t>2</a:t>
            </a:r>
            <a:r>
              <a:rPr lang="en-US" altLang="en-US" sz="1800" b="1" dirty="0">
                <a:ea typeface="ヒラギノ角ゴ Pro W3" pitchFamily="84" charset="-128"/>
              </a:rPr>
              <a:t> present:</a:t>
            </a:r>
          </a:p>
          <a:p>
            <a:pPr>
              <a:lnSpc>
                <a:spcPct val="105000"/>
              </a:lnSpc>
            </a:pPr>
            <a:r>
              <a:rPr lang="en-US" altLang="en-US" sz="1800" b="1" dirty="0">
                <a:ea typeface="ヒラギノ角ゴ Pro W3" pitchFamily="84" charset="-128"/>
              </a:rPr>
              <a:t>  Aerobic cellular</a:t>
            </a:r>
          </a:p>
          <a:p>
            <a:pPr>
              <a:lnSpc>
                <a:spcPct val="105000"/>
              </a:lnSpc>
            </a:pPr>
            <a:r>
              <a:rPr lang="en-US" altLang="en-US" sz="1800" b="1" dirty="0">
                <a:ea typeface="ヒラギノ角ゴ Pro W3" pitchFamily="84" charset="-128"/>
              </a:rPr>
              <a:t>    respiration</a:t>
            </a:r>
          </a:p>
        </p:txBody>
      </p:sp>
      <p:sp>
        <p:nvSpPr>
          <p:cNvPr id="16393" name="Text Box 31"/>
          <p:cNvSpPr txBox="1">
            <a:spLocks noChangeArrowheads="1"/>
          </p:cNvSpPr>
          <p:nvPr/>
        </p:nvSpPr>
        <p:spPr bwMode="auto">
          <a:xfrm>
            <a:off x="2049463" y="1982788"/>
            <a:ext cx="167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105000"/>
              </a:lnSpc>
            </a:pPr>
            <a:r>
              <a:rPr lang="en-US" altLang="en-US" sz="1800" b="1" dirty="0">
                <a:ea typeface="ヒラギノ角ゴ Pro W3" pitchFamily="84" charset="-128"/>
              </a:rPr>
              <a:t>No O</a:t>
            </a:r>
            <a:r>
              <a:rPr lang="en-US" altLang="en-US" sz="1800" b="1" baseline="-25000" dirty="0">
                <a:ea typeface="ヒラギノ角ゴ Pro W3" pitchFamily="84" charset="-128"/>
              </a:rPr>
              <a:t>2</a:t>
            </a:r>
            <a:r>
              <a:rPr lang="en-US" altLang="en-US" sz="1800" b="1" dirty="0">
                <a:ea typeface="ヒラギノ角ゴ Pro W3" pitchFamily="84" charset="-128"/>
              </a:rPr>
              <a:t> present:</a:t>
            </a:r>
          </a:p>
          <a:p>
            <a:pPr>
              <a:lnSpc>
                <a:spcPct val="105000"/>
              </a:lnSpc>
            </a:pPr>
            <a:r>
              <a:rPr lang="en-US" altLang="en-US" sz="1800" b="1" dirty="0">
                <a:ea typeface="ヒラギノ角ゴ Pro W3" pitchFamily="84" charset="-128"/>
              </a:rPr>
              <a:t>Fermentation</a:t>
            </a:r>
          </a:p>
        </p:txBody>
      </p:sp>
      <p:sp>
        <p:nvSpPr>
          <p:cNvPr id="16394" name="Text Box 31"/>
          <p:cNvSpPr txBox="1">
            <a:spLocks noChangeArrowheads="1"/>
          </p:cNvSpPr>
          <p:nvPr/>
        </p:nvSpPr>
        <p:spPr bwMode="auto">
          <a:xfrm>
            <a:off x="1655763" y="3933825"/>
            <a:ext cx="17653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lnSpc>
                <a:spcPct val="95000"/>
              </a:lnSpc>
            </a:pPr>
            <a:r>
              <a:rPr lang="en-US" altLang="en-US" sz="1800" b="1" dirty="0">
                <a:ea typeface="ヒラギノ角ゴ Pro W3" pitchFamily="84" charset="-128"/>
              </a:rPr>
              <a:t>Ethanol,</a:t>
            </a:r>
          </a:p>
          <a:p>
            <a:pPr algn="ctr">
              <a:lnSpc>
                <a:spcPct val="95000"/>
              </a:lnSpc>
            </a:pPr>
            <a:r>
              <a:rPr lang="en-US" altLang="en-US" sz="1800" b="1" dirty="0">
                <a:ea typeface="ヒラギノ角ゴ Pro W3" pitchFamily="84" charset="-128"/>
              </a:rPr>
              <a:t>lactate, or</a:t>
            </a:r>
          </a:p>
          <a:p>
            <a:pPr algn="ctr">
              <a:lnSpc>
                <a:spcPct val="95000"/>
              </a:lnSpc>
            </a:pPr>
            <a:r>
              <a:rPr lang="en-US" altLang="en-US" sz="1800" b="1" dirty="0">
                <a:ea typeface="ヒラギノ角ゴ Pro W3" pitchFamily="84" charset="-128"/>
              </a:rPr>
              <a:t>other products</a:t>
            </a:r>
          </a:p>
        </p:txBody>
      </p:sp>
      <p:sp>
        <p:nvSpPr>
          <p:cNvPr id="16395" name="Text Box 31"/>
          <p:cNvSpPr txBox="1">
            <a:spLocks noChangeArrowheads="1"/>
          </p:cNvSpPr>
          <p:nvPr/>
        </p:nvSpPr>
        <p:spPr bwMode="auto">
          <a:xfrm>
            <a:off x="4719638" y="3943350"/>
            <a:ext cx="13684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dirty="0">
                <a:ea typeface="ヒラギノ角ゴ Pro W3" pitchFamily="84" charset="-128"/>
              </a:rPr>
              <a:t>Acetyl CoA</a:t>
            </a:r>
          </a:p>
        </p:txBody>
      </p:sp>
      <p:sp>
        <p:nvSpPr>
          <p:cNvPr id="16396" name="Text Box 31"/>
          <p:cNvSpPr txBox="1">
            <a:spLocks noChangeArrowheads="1"/>
          </p:cNvSpPr>
          <p:nvPr/>
        </p:nvSpPr>
        <p:spPr bwMode="auto">
          <a:xfrm>
            <a:off x="5981700" y="4708525"/>
            <a:ext cx="93186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lnSpc>
                <a:spcPct val="95000"/>
              </a:lnSpc>
            </a:pPr>
            <a:r>
              <a:rPr lang="en-US" altLang="en-US" sz="1800" b="1">
                <a:ea typeface="ヒラギノ角ゴ Pro W3" pitchFamily="84" charset="-128"/>
              </a:rPr>
              <a:t>Citric</a:t>
            </a:r>
          </a:p>
          <a:p>
            <a:pPr algn="ctr">
              <a:lnSpc>
                <a:spcPct val="95000"/>
              </a:lnSpc>
            </a:pPr>
            <a:r>
              <a:rPr lang="en-US" altLang="en-US" sz="1800" b="1">
                <a:ea typeface="ヒラギノ角ゴ Pro W3" pitchFamily="84" charset="-128"/>
              </a:rPr>
              <a:t>acid</a:t>
            </a:r>
          </a:p>
          <a:p>
            <a:pPr algn="ctr">
              <a:lnSpc>
                <a:spcPct val="95000"/>
              </a:lnSpc>
            </a:pPr>
            <a:r>
              <a:rPr lang="en-US" altLang="en-US" sz="1800" b="1">
                <a:ea typeface="ヒラギノ角ゴ Pro W3" pitchFamily="84" charset="-128"/>
              </a:rPr>
              <a:t>cycle</a:t>
            </a:r>
          </a:p>
        </p:txBody>
      </p:sp>
      <p:sp>
        <p:nvSpPr>
          <p:cNvPr id="16397" name="Text Box 31"/>
          <p:cNvSpPr txBox="1">
            <a:spLocks noChangeArrowheads="1"/>
          </p:cNvSpPr>
          <p:nvPr/>
        </p:nvSpPr>
        <p:spPr bwMode="auto">
          <a:xfrm>
            <a:off x="6005513" y="3589338"/>
            <a:ext cx="202088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ea typeface="ヒラギノ角ゴ Pro W3" pitchFamily="84" charset="-128"/>
              </a:rPr>
              <a:t>MITOCHONDRION</a:t>
            </a:r>
          </a:p>
        </p:txBody>
      </p:sp>
      <p:sp>
        <p:nvSpPr>
          <p:cNvPr id="2" name="Rectangle 1"/>
          <p:cNvSpPr/>
          <p:nvPr/>
        </p:nvSpPr>
        <p:spPr>
          <a:xfrm>
            <a:off x="28904" y="163513"/>
            <a:ext cx="3449662" cy="523220"/>
          </a:xfrm>
          <a:prstGeom prst="rect">
            <a:avLst/>
          </a:prstGeom>
        </p:spPr>
        <p:txBody>
          <a:bodyPr wrap="none">
            <a:spAutoFit/>
          </a:bodyPr>
          <a:lstStyle/>
          <a:p>
            <a:r>
              <a:rPr lang="en-US" altLang="en-US" sz="2800" b="1" dirty="0"/>
              <a:t>Facultative anaerobes</a:t>
            </a:r>
            <a:endParaRPr lang="en-US" sz="2800" dirty="0"/>
          </a:p>
        </p:txBody>
      </p:sp>
      <p:pic>
        <p:nvPicPr>
          <p:cNvPr id="3074" name="Picture 2" descr="https://pbs.twimg.com/profile_images/2299289183/vf7yxf2mduh58cx8j6c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376"/>
          <a:stretch/>
        </p:blipFill>
        <p:spPr bwMode="auto">
          <a:xfrm>
            <a:off x="275774" y="5148946"/>
            <a:ext cx="1448471" cy="132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31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P spid="16393" grpId="0"/>
      <p:bldP spid="16394" grpId="0"/>
      <p:bldP spid="16395" grpId="0"/>
      <p:bldP spid="16396" grpId="0"/>
      <p:bldP spid="163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76200" y="165100"/>
            <a:ext cx="8991600" cy="503238"/>
          </a:xfrm>
        </p:spPr>
        <p:txBody>
          <a:bodyPr lIns="91440" tIns="45720" rIns="91440" bIns="45720" anchor="ctr">
            <a:normAutofit fontScale="90000"/>
          </a:bodyPr>
          <a:lstStyle/>
          <a:p>
            <a:pPr eaLnBrk="1" hangingPunct="1"/>
            <a:r>
              <a:rPr lang="en-US" altLang="en-US" sz="3200"/>
              <a:t>The Evolutionary Significance of Glycolysis</a:t>
            </a:r>
          </a:p>
        </p:txBody>
      </p:sp>
      <p:sp>
        <p:nvSpPr>
          <p:cNvPr id="17411" name="Rectangle 3"/>
          <p:cNvSpPr>
            <a:spLocks noGrp="1" noChangeArrowheads="1"/>
          </p:cNvSpPr>
          <p:nvPr>
            <p:ph type="body" idx="4294967295"/>
          </p:nvPr>
        </p:nvSpPr>
        <p:spPr>
          <a:xfrm>
            <a:off x="63500" y="1257300"/>
            <a:ext cx="9080500" cy="5448300"/>
          </a:xfrm>
        </p:spPr>
        <p:txBody>
          <a:bodyPr lIns="91440" tIns="45720" rIns="91440" bIns="45720">
            <a:normAutofit fontScale="62500" lnSpcReduction="20000"/>
          </a:bodyPr>
          <a:lstStyle/>
          <a:p>
            <a:pPr marL="0" indent="0">
              <a:buNone/>
            </a:pPr>
            <a:r>
              <a:rPr lang="en-US" altLang="en-US" sz="4800" dirty="0"/>
              <a:t>Life first evolved about 3.5 billion years ago.  Very little O</a:t>
            </a:r>
            <a:r>
              <a:rPr lang="en-US" altLang="en-US" sz="4800" baseline="-25000" dirty="0"/>
              <a:t>2</a:t>
            </a:r>
            <a:r>
              <a:rPr lang="en-US" altLang="en-US" sz="4800" dirty="0"/>
              <a:t> was available in the atmosphere until about 2.7 billion years ago.</a:t>
            </a:r>
          </a:p>
          <a:p>
            <a:pPr marL="0" indent="0">
              <a:buNone/>
            </a:pPr>
            <a:endParaRPr lang="en-US" altLang="en-US" sz="4600" dirty="0"/>
          </a:p>
          <a:p>
            <a:pPr marL="0" indent="0">
              <a:buNone/>
            </a:pPr>
            <a:endParaRPr lang="en-US" altLang="en-US" sz="4600" dirty="0"/>
          </a:p>
          <a:p>
            <a:pPr marL="292100" indent="-292100"/>
            <a:endParaRPr lang="en-US" altLang="en-US" sz="3900" dirty="0"/>
          </a:p>
          <a:p>
            <a:pPr marL="0" indent="0">
              <a:buNone/>
            </a:pPr>
            <a:r>
              <a:rPr lang="en-US" altLang="en-US" sz="4800" dirty="0"/>
              <a:t>Therefore, the first life forms were probably </a:t>
            </a:r>
            <a:r>
              <a:rPr lang="en-US" altLang="en-US" sz="5100" dirty="0"/>
              <a:t>__________ __________</a:t>
            </a:r>
          </a:p>
          <a:p>
            <a:pPr marL="292100" indent="-292100"/>
            <a:endParaRPr lang="en-US" altLang="en-US" sz="3900" dirty="0"/>
          </a:p>
          <a:p>
            <a:pPr marL="292100" indent="-292100"/>
            <a:endParaRPr lang="en-US" altLang="en-US" sz="3900" dirty="0"/>
          </a:p>
          <a:p>
            <a:pPr marL="292100" indent="-292100"/>
            <a:endParaRPr lang="en-US" altLang="en-US" sz="3900" dirty="0"/>
          </a:p>
          <a:p>
            <a:pPr marL="0" indent="0" algn="ctr">
              <a:buNone/>
            </a:pPr>
            <a:r>
              <a:rPr lang="en-US" altLang="en-US" sz="5100" b="1" dirty="0">
                <a:solidFill>
                  <a:srgbClr val="002060"/>
                </a:solidFill>
                <a:effectLst>
                  <a:outerShdw blurRad="38100" dist="38100" dir="2700000" algn="tl">
                    <a:srgbClr val="000000">
                      <a:alpha val="43137"/>
                    </a:srgbClr>
                  </a:outerShdw>
                </a:effectLst>
              </a:rPr>
              <a:t>Glycolysis is the most widespread metabolic pathway!</a:t>
            </a:r>
          </a:p>
          <a:p>
            <a:pPr marL="292100" indent="-292100"/>
            <a:endParaRPr lang="en-US" altLang="en-US" sz="5100" dirty="0"/>
          </a:p>
        </p:txBody>
      </p:sp>
      <p:sp>
        <p:nvSpPr>
          <p:cNvPr id="17412" name="Line 6"/>
          <p:cNvSpPr>
            <a:spLocks noChangeShapeType="1"/>
          </p:cNvSpPr>
          <p:nvPr/>
        </p:nvSpPr>
        <p:spPr bwMode="auto">
          <a:xfrm>
            <a:off x="182563" y="1095375"/>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extBox 1"/>
          <p:cNvSpPr txBox="1"/>
          <p:nvPr/>
        </p:nvSpPr>
        <p:spPr>
          <a:xfrm>
            <a:off x="7101049" y="3629186"/>
            <a:ext cx="1828800" cy="553998"/>
          </a:xfrm>
          <a:prstGeom prst="rect">
            <a:avLst/>
          </a:prstGeom>
          <a:noFill/>
        </p:spPr>
        <p:txBody>
          <a:bodyPr wrap="square" rtlCol="0">
            <a:spAutoFit/>
          </a:bodyPr>
          <a:lstStyle/>
          <a:p>
            <a:r>
              <a:rPr lang="en-US" sz="3000" dirty="0"/>
              <a:t>anaerobic </a:t>
            </a:r>
          </a:p>
        </p:txBody>
      </p:sp>
      <p:sp>
        <p:nvSpPr>
          <p:cNvPr id="7" name="TextBox 6"/>
          <p:cNvSpPr txBox="1"/>
          <p:nvPr/>
        </p:nvSpPr>
        <p:spPr>
          <a:xfrm>
            <a:off x="182563" y="4018002"/>
            <a:ext cx="2286000" cy="553998"/>
          </a:xfrm>
          <a:prstGeom prst="rect">
            <a:avLst/>
          </a:prstGeom>
          <a:noFill/>
        </p:spPr>
        <p:txBody>
          <a:bodyPr wrap="square" rtlCol="0">
            <a:spAutoFit/>
          </a:bodyPr>
          <a:lstStyle/>
          <a:p>
            <a:r>
              <a:rPr lang="en-US" sz="3000" dirty="0"/>
              <a:t>prokaryotes. </a:t>
            </a:r>
          </a:p>
        </p:txBody>
      </p:sp>
    </p:spTree>
    <p:extLst>
      <p:ext uri="{BB962C8B-B14F-4D97-AF65-F5344CB8AC3E}">
        <p14:creationId xmlns:p14="http://schemas.microsoft.com/office/powerpoint/2010/main" val="379662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9050"/>
            <a:ext cx="9029700" cy="7066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 y="1828800"/>
            <a:ext cx="4267200" cy="584775"/>
          </a:xfrm>
          <a:prstGeom prst="rect">
            <a:avLst/>
          </a:prstGeom>
        </p:spPr>
        <p:txBody>
          <a:bodyPr wrap="square">
            <a:spAutoFit/>
          </a:bodyPr>
          <a:lstStyle/>
          <a:p>
            <a:r>
              <a:rPr lang="en-US" altLang="en-US" sz="3200" b="1" dirty="0">
                <a:solidFill>
                  <a:srgbClr val="FF0000"/>
                </a:solidFill>
              </a:rPr>
              <a:t>proton-motive force</a:t>
            </a:r>
            <a:endParaRPr lang="en-US" sz="3200" dirty="0">
              <a:solidFill>
                <a:srgbClr val="FF0000"/>
              </a:solidFill>
            </a:endParaRPr>
          </a:p>
        </p:txBody>
      </p:sp>
      <p:grpSp>
        <p:nvGrpSpPr>
          <p:cNvPr id="7" name="Group 6">
            <a:extLst>
              <a:ext uri="{FF2B5EF4-FFF2-40B4-BE49-F238E27FC236}">
                <a16:creationId xmlns:a16="http://schemas.microsoft.com/office/drawing/2014/main" id="{2DDBD16F-7552-472D-B715-82B5E5B7FE49}"/>
              </a:ext>
            </a:extLst>
          </p:cNvPr>
          <p:cNvGrpSpPr/>
          <p:nvPr/>
        </p:nvGrpSpPr>
        <p:grpSpPr>
          <a:xfrm>
            <a:off x="1066800" y="3810000"/>
            <a:ext cx="982961" cy="2286000"/>
            <a:chOff x="1066800" y="3810000"/>
            <a:chExt cx="982961" cy="2286000"/>
          </a:xfrm>
        </p:grpSpPr>
        <p:sp>
          <p:nvSpPr>
            <p:cNvPr id="4" name="Cylinder 3">
              <a:extLst>
                <a:ext uri="{FF2B5EF4-FFF2-40B4-BE49-F238E27FC236}">
                  <a16:creationId xmlns:a16="http://schemas.microsoft.com/office/drawing/2014/main" id="{C6CC08C0-7F5F-4D04-89C0-0B867E809D4A}"/>
                </a:ext>
              </a:extLst>
            </p:cNvPr>
            <p:cNvSpPr/>
            <p:nvPr/>
          </p:nvSpPr>
          <p:spPr>
            <a:xfrm>
              <a:off x="1143000" y="3810000"/>
              <a:ext cx="762000" cy="2286000"/>
            </a:xfrm>
            <a:prstGeom prst="can">
              <a:avLst/>
            </a:prstGeom>
            <a:solidFill>
              <a:schemeClr val="bg2">
                <a:lumMod val="25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1A8D652-C507-4F6C-9DF6-CFF006E3FC35}"/>
                </a:ext>
              </a:extLst>
            </p:cNvPr>
            <p:cNvSpPr/>
            <p:nvPr/>
          </p:nvSpPr>
          <p:spPr>
            <a:xfrm>
              <a:off x="1066800" y="4768334"/>
              <a:ext cx="982961" cy="523220"/>
            </a:xfrm>
            <a:prstGeom prst="rect">
              <a:avLst/>
            </a:prstGeom>
          </p:spPr>
          <p:txBody>
            <a:bodyPr wrap="none">
              <a:spAutoFit/>
            </a:bodyPr>
            <a:lstStyle/>
            <a:p>
              <a:r>
                <a:rPr lang="en-US" sz="2700" b="1" dirty="0">
                  <a:solidFill>
                    <a:srgbClr val="FFFF00"/>
                  </a:solidFill>
                </a:rPr>
                <a:t>UCP1</a:t>
              </a:r>
            </a:p>
          </p:txBody>
        </p:sp>
      </p:grpSp>
      <p:cxnSp>
        <p:nvCxnSpPr>
          <p:cNvPr id="3" name="Straight Connector 2">
            <a:extLst>
              <a:ext uri="{FF2B5EF4-FFF2-40B4-BE49-F238E27FC236}">
                <a16:creationId xmlns:a16="http://schemas.microsoft.com/office/drawing/2014/main" id="{6FE6D348-1AF9-447E-9A60-17BBB563EB57}"/>
              </a:ext>
            </a:extLst>
          </p:cNvPr>
          <p:cNvCxnSpPr/>
          <p:nvPr/>
        </p:nvCxnSpPr>
        <p:spPr>
          <a:xfrm>
            <a:off x="1524000" y="3505200"/>
            <a:ext cx="0" cy="1143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979112A-F5B2-4CFE-80FB-AE6EC548E4A0}"/>
              </a:ext>
            </a:extLst>
          </p:cNvPr>
          <p:cNvCxnSpPr/>
          <p:nvPr/>
        </p:nvCxnSpPr>
        <p:spPr>
          <a:xfrm>
            <a:off x="1524000" y="5291554"/>
            <a:ext cx="0" cy="11092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4AF4674-9403-4C8F-92C0-ECECB1D7F1CA}"/>
              </a:ext>
            </a:extLst>
          </p:cNvPr>
          <p:cNvSpPr txBox="1"/>
          <p:nvPr/>
        </p:nvSpPr>
        <p:spPr>
          <a:xfrm>
            <a:off x="144761" y="6216134"/>
            <a:ext cx="1455439" cy="646331"/>
          </a:xfrm>
          <a:prstGeom prst="rect">
            <a:avLst/>
          </a:prstGeom>
          <a:noFill/>
        </p:spPr>
        <p:txBody>
          <a:bodyPr wrap="square" rtlCol="0">
            <a:spAutoFit/>
          </a:bodyPr>
          <a:lstStyle/>
          <a:p>
            <a:r>
              <a:rPr lang="en-US" sz="3600" dirty="0">
                <a:solidFill>
                  <a:schemeClr val="accent2"/>
                </a:solidFill>
                <a:effectLst>
                  <a:outerShdw blurRad="38100" dist="38100" dir="2700000" algn="tl">
                    <a:srgbClr val="000000">
                      <a:alpha val="43137"/>
                    </a:srgbClr>
                  </a:outerShdw>
                </a:effectLst>
              </a:rPr>
              <a:t>Heat  </a:t>
            </a:r>
          </a:p>
        </p:txBody>
      </p:sp>
    </p:spTree>
    <p:extLst>
      <p:ext uri="{BB962C8B-B14F-4D97-AF65-F5344CB8AC3E}">
        <p14:creationId xmlns:p14="http://schemas.microsoft.com/office/powerpoint/2010/main" val="35470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742950" indent="-285750"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143000" indent="-228600"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16002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0574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25146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29718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34290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38862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algn="ctr">
              <a:spcBef>
                <a:spcPct val="0"/>
              </a:spcBef>
              <a:spcAft>
                <a:spcPct val="0"/>
              </a:spcAft>
              <a:buClrTx/>
              <a:buFontTx/>
              <a:buNone/>
            </a:pPr>
            <a:r>
              <a:rPr lang="en-US" altLang="en-US" sz="1400" b="1">
                <a:latin typeface="Tahoma" pitchFamily="84" charset="0"/>
              </a:rPr>
              <a:t>0</a:t>
            </a:r>
          </a:p>
        </p:txBody>
      </p:sp>
      <p:sp>
        <p:nvSpPr>
          <p:cNvPr id="4099" name="Text Box 8"/>
          <p:cNvSpPr txBox="1">
            <a:spLocks noChangeArrowheads="1"/>
          </p:cNvSpPr>
          <p:nvPr/>
        </p:nvSpPr>
        <p:spPr bwMode="auto">
          <a:xfrm>
            <a:off x="528638" y="1098550"/>
            <a:ext cx="7396162" cy="1938338"/>
          </a:xfrm>
          <a:prstGeom prst="rect">
            <a:avLst/>
          </a:prstGeom>
          <a:noFill/>
          <a:ln>
            <a:noFill/>
          </a:ln>
          <a:effectLst/>
          <a:extLst>
            <a:ext uri="{909E8E84-426E-40DD-AFC4-6F175D3DCCD1}">
              <a14:hiddenFill xmlns:a14="http://schemas.microsoft.com/office/drawing/2010/main">
                <a:solidFill>
                  <a:srgbClr val="9D0016"/>
                </a:solidFill>
              </a14:hiddenFill>
            </a:ext>
            <a:ext uri="{91240B29-F687-4F45-9708-019B960494DF}">
              <a14:hiddenLine xmlns:a14="http://schemas.microsoft.com/office/drawing/2010/main" w="9525">
                <a:solidFill>
                  <a:srgbClr val="47474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742950" indent="-285750"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143000" indent="-228600"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16002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0574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25146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29718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34290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38862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eaLnBrk="1" hangingPunct="1">
              <a:spcBef>
                <a:spcPct val="0"/>
              </a:spcBef>
              <a:spcAft>
                <a:spcPct val="0"/>
              </a:spcAft>
              <a:buClrTx/>
              <a:buFontTx/>
              <a:buNone/>
            </a:pPr>
            <a:r>
              <a:rPr lang="en-US" altLang="en-US" sz="12000">
                <a:solidFill>
                  <a:srgbClr val="9D0016"/>
                </a:solidFill>
              </a:rPr>
              <a:t> Chapter 7</a:t>
            </a:r>
          </a:p>
        </p:txBody>
      </p:sp>
      <p:sp>
        <p:nvSpPr>
          <p:cNvPr id="4100" name="Subtitle 1"/>
          <p:cNvSpPr>
            <a:spLocks noGrp="1"/>
          </p:cNvSpPr>
          <p:nvPr>
            <p:ph type="subTitle" idx="1"/>
          </p:nvPr>
        </p:nvSpPr>
        <p:spPr/>
        <p:txBody>
          <a:bodyPr/>
          <a:lstStyle/>
          <a:p>
            <a:pPr>
              <a:buFont typeface="Wingdings" pitchFamily="84" charset="2"/>
              <a:buNone/>
            </a:pPr>
            <a:r>
              <a:rPr lang="en-US" altLang="en-US">
                <a:latin typeface="Times New Roman" pitchFamily="84" charset="0"/>
              </a:rPr>
              <a:t>Fermentation </a:t>
            </a:r>
            <a:endParaRPr lang="en-US" altLang="en-US" dirty="0">
              <a:latin typeface="Times New Roman" pitchFamily="84" charset="0"/>
            </a:endParaRPr>
          </a:p>
        </p:txBody>
      </p:sp>
    </p:spTree>
    <p:custDataLst>
      <p:tags r:id="rId1"/>
    </p:custDataLst>
    <p:extLst>
      <p:ext uri="{BB962C8B-B14F-4D97-AF65-F5344CB8AC3E}">
        <p14:creationId xmlns:p14="http://schemas.microsoft.com/office/powerpoint/2010/main" val="2518810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139362" y="0"/>
            <a:ext cx="8813800" cy="1200150"/>
          </a:xfrm>
        </p:spPr>
        <p:txBody>
          <a:bodyPr lIns="91440" tIns="45720" rIns="91440" bIns="45720"/>
          <a:lstStyle/>
          <a:p>
            <a:pPr marL="0" indent="0" eaLnBrk="1" hangingPunct="1">
              <a:buNone/>
            </a:pPr>
            <a:r>
              <a:rPr lang="en-US" altLang="en-US" dirty="0"/>
              <a:t>What will happen to the electron transport chain (ETC) if no O</a:t>
            </a:r>
            <a:r>
              <a:rPr lang="en-US" altLang="en-US" baseline="-25000" dirty="0"/>
              <a:t>2</a:t>
            </a:r>
            <a:r>
              <a:rPr lang="en-US" altLang="en-US" dirty="0"/>
              <a:t> is available?</a:t>
            </a:r>
          </a:p>
        </p:txBody>
      </p:sp>
      <p:sp>
        <p:nvSpPr>
          <p:cNvPr id="2" name="AutoShape 2" descr="Image result for electron transport ch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electron transport cha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electron transport chai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194881"/>
            <a:ext cx="8547100"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a:xfrm>
            <a:off x="4900309" y="4572000"/>
            <a:ext cx="381000" cy="457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57508" y="486995"/>
            <a:ext cx="3786492" cy="707886"/>
          </a:xfrm>
          <a:prstGeom prst="rect">
            <a:avLst/>
          </a:prstGeom>
          <a:noFill/>
        </p:spPr>
        <p:txBody>
          <a:bodyPr wrap="square" rtlCol="0">
            <a:spAutoFit/>
          </a:bodyPr>
          <a:lstStyle/>
          <a:p>
            <a:r>
              <a:rPr lang="en-US" sz="4000" dirty="0"/>
              <a:t>The ETC will stop.</a:t>
            </a:r>
          </a:p>
        </p:txBody>
      </p:sp>
    </p:spTree>
    <p:extLst>
      <p:ext uri="{BB962C8B-B14F-4D97-AF65-F5344CB8AC3E}">
        <p14:creationId xmlns:p14="http://schemas.microsoft.com/office/powerpoint/2010/main" val="175397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176652" y="165202"/>
            <a:ext cx="8813800" cy="685800"/>
          </a:xfrm>
        </p:spPr>
        <p:txBody>
          <a:bodyPr lIns="91440" tIns="45720" rIns="91440" bIns="45720">
            <a:noAutofit/>
          </a:bodyPr>
          <a:lstStyle/>
          <a:p>
            <a:pPr marL="0" indent="0" eaLnBrk="1" hangingPunct="1">
              <a:buNone/>
            </a:pPr>
            <a:r>
              <a:rPr lang="en-US" altLang="en-US" sz="3600" dirty="0"/>
              <a:t>Will oxidative phosphorylation produce ATP if no O</a:t>
            </a:r>
            <a:r>
              <a:rPr lang="en-US" altLang="en-US" sz="3600" baseline="-25000" dirty="0"/>
              <a:t>2</a:t>
            </a:r>
            <a:r>
              <a:rPr lang="en-US" altLang="en-US" sz="3600" dirty="0"/>
              <a:t> is available?</a:t>
            </a:r>
          </a:p>
        </p:txBody>
      </p:sp>
      <p:sp>
        <p:nvSpPr>
          <p:cNvPr id="2" name="AutoShape 2" descr="Image result for electron transport ch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electron transport cha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electron transport chai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481914"/>
            <a:ext cx="8547100"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a:xfrm>
            <a:off x="4900309" y="4800600"/>
            <a:ext cx="381000" cy="457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81525" y="774028"/>
            <a:ext cx="914400" cy="707886"/>
          </a:xfrm>
          <a:prstGeom prst="rect">
            <a:avLst/>
          </a:prstGeom>
          <a:noFill/>
        </p:spPr>
        <p:txBody>
          <a:bodyPr wrap="square" rtlCol="0">
            <a:spAutoFit/>
          </a:bodyPr>
          <a:lstStyle/>
          <a:p>
            <a:r>
              <a:rPr lang="en-US" sz="4000" dirty="0"/>
              <a:t>NO</a:t>
            </a:r>
          </a:p>
        </p:txBody>
      </p:sp>
    </p:spTree>
    <p:extLst>
      <p:ext uri="{BB962C8B-B14F-4D97-AF65-F5344CB8AC3E}">
        <p14:creationId xmlns:p14="http://schemas.microsoft.com/office/powerpoint/2010/main" val="37214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139362" y="0"/>
            <a:ext cx="8813800" cy="685800"/>
          </a:xfrm>
        </p:spPr>
        <p:txBody>
          <a:bodyPr lIns="91440" tIns="45720" rIns="91440" bIns="45720"/>
          <a:lstStyle/>
          <a:p>
            <a:pPr marL="0" indent="0" eaLnBrk="1" hangingPunct="1">
              <a:buNone/>
            </a:pPr>
            <a:r>
              <a:rPr lang="en-US" altLang="en-US" dirty="0"/>
              <a:t>Will NADH be oxidized to NAD+ if no O</a:t>
            </a:r>
            <a:r>
              <a:rPr lang="en-US" altLang="en-US" baseline="-25000" dirty="0"/>
              <a:t>2</a:t>
            </a:r>
            <a:r>
              <a:rPr lang="en-US" altLang="en-US" dirty="0"/>
              <a:t> is available?</a:t>
            </a:r>
          </a:p>
        </p:txBody>
      </p:sp>
      <p:sp>
        <p:nvSpPr>
          <p:cNvPr id="2" name="AutoShape 2" descr="Image result for electron transport ch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electron transport cha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electron transport chai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194881"/>
            <a:ext cx="8547100"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a:xfrm>
            <a:off x="4900309" y="4572000"/>
            <a:ext cx="381000" cy="457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88340" y="825842"/>
            <a:ext cx="914400" cy="707886"/>
          </a:xfrm>
          <a:prstGeom prst="rect">
            <a:avLst/>
          </a:prstGeom>
          <a:noFill/>
        </p:spPr>
        <p:txBody>
          <a:bodyPr wrap="square" rtlCol="0">
            <a:spAutoFit/>
          </a:bodyPr>
          <a:lstStyle/>
          <a:p>
            <a:r>
              <a:rPr lang="en-US" sz="4000" dirty="0"/>
              <a:t>NO</a:t>
            </a:r>
          </a:p>
        </p:txBody>
      </p:sp>
    </p:spTree>
    <p:extLst>
      <p:ext uri="{BB962C8B-B14F-4D97-AF65-F5344CB8AC3E}">
        <p14:creationId xmlns:p14="http://schemas.microsoft.com/office/powerpoint/2010/main" val="90530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0" descr="07_16aFermentETOH-U"/>
          <p:cNvPicPr>
            <a:picLocks noChangeAspect="1" noChangeArrowheads="1"/>
          </p:cNvPicPr>
          <p:nvPr/>
        </p:nvPicPr>
        <p:blipFill rotWithShape="1">
          <a:blip r:embed="rId3">
            <a:extLst>
              <a:ext uri="{28A0092B-C50C-407E-A947-70E740481C1C}">
                <a14:useLocalDpi xmlns:a14="http://schemas.microsoft.com/office/drawing/2010/main" val="0"/>
              </a:ext>
            </a:extLst>
          </a:blip>
          <a:srcRect b="46480"/>
          <a:stretch/>
        </p:blipFill>
        <p:spPr bwMode="auto">
          <a:xfrm>
            <a:off x="919163" y="136526"/>
            <a:ext cx="7304087"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rPr>
              <a:t>Figure 7.16a</a:t>
            </a:r>
          </a:p>
        </p:txBody>
      </p:sp>
      <p:sp>
        <p:nvSpPr>
          <p:cNvPr id="11268" name="Text Box 31"/>
          <p:cNvSpPr txBox="1">
            <a:spLocks noChangeArrowheads="1"/>
          </p:cNvSpPr>
          <p:nvPr/>
        </p:nvSpPr>
        <p:spPr bwMode="auto">
          <a:xfrm>
            <a:off x="2249488" y="611188"/>
            <a:ext cx="1346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2 ADP </a:t>
            </a:r>
            <a:r>
              <a:rPr lang="en-US" altLang="en-US" sz="2100" b="1">
                <a:ea typeface="ヒラギノ角ゴ Pro W3" pitchFamily="84" charset="-128"/>
                <a:sym typeface="Symbol" pitchFamily="84" charset="2"/>
              </a:rPr>
              <a:t> 2</a:t>
            </a:r>
            <a:endParaRPr lang="en-US" altLang="en-US" sz="2100" b="1">
              <a:ea typeface="ヒラギノ角ゴ Pro W3" pitchFamily="84" charset="-128"/>
            </a:endParaRPr>
          </a:p>
        </p:txBody>
      </p:sp>
      <p:sp>
        <p:nvSpPr>
          <p:cNvPr id="11269" name="Text Box 31"/>
          <p:cNvSpPr txBox="1">
            <a:spLocks noChangeArrowheads="1"/>
          </p:cNvSpPr>
          <p:nvPr/>
        </p:nvSpPr>
        <p:spPr bwMode="auto">
          <a:xfrm>
            <a:off x="4810125" y="630238"/>
            <a:ext cx="8620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dirty="0">
                <a:ea typeface="ヒラギノ角ゴ Pro W3" pitchFamily="84" charset="-128"/>
              </a:rPr>
              <a:t>2 ATP</a:t>
            </a:r>
          </a:p>
        </p:txBody>
      </p:sp>
      <p:sp>
        <p:nvSpPr>
          <p:cNvPr id="11270" name="Text Box 31"/>
          <p:cNvSpPr txBox="1">
            <a:spLocks noChangeArrowheads="1"/>
          </p:cNvSpPr>
          <p:nvPr/>
        </p:nvSpPr>
        <p:spPr bwMode="auto">
          <a:xfrm>
            <a:off x="3573463" y="604838"/>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900" b="1">
                <a:ea typeface="ヒラギノ角ゴ Pro W3" pitchFamily="84" charset="-128"/>
              </a:rPr>
              <a:t>P</a:t>
            </a:r>
          </a:p>
        </p:txBody>
      </p:sp>
      <p:sp>
        <p:nvSpPr>
          <p:cNvPr id="11271" name="Text Box 31"/>
          <p:cNvSpPr txBox="1">
            <a:spLocks noChangeArrowheads="1"/>
          </p:cNvSpPr>
          <p:nvPr/>
        </p:nvSpPr>
        <p:spPr bwMode="auto">
          <a:xfrm>
            <a:off x="3729038" y="709613"/>
            <a:ext cx="1492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2100" b="1" baseline="-25000">
                <a:ea typeface="ヒラギノ角ゴ Pro W3" pitchFamily="84" charset="-128"/>
              </a:rPr>
              <a:t>i</a:t>
            </a:r>
            <a:endParaRPr lang="en-US" altLang="en-US" sz="2100" b="1">
              <a:ea typeface="ヒラギノ角ゴ Pro W3" pitchFamily="84" charset="-128"/>
            </a:endParaRPr>
          </a:p>
        </p:txBody>
      </p:sp>
      <p:sp>
        <p:nvSpPr>
          <p:cNvPr id="11272" name="Text Box 31"/>
          <p:cNvSpPr txBox="1">
            <a:spLocks noChangeArrowheads="1"/>
          </p:cNvSpPr>
          <p:nvPr/>
        </p:nvSpPr>
        <p:spPr bwMode="auto">
          <a:xfrm>
            <a:off x="1255713" y="1885950"/>
            <a:ext cx="1122362"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dirty="0">
                <a:ea typeface="ヒラギノ角ゴ Pro W3" pitchFamily="84" charset="-128"/>
              </a:rPr>
              <a:t>Glucose</a:t>
            </a:r>
          </a:p>
        </p:txBody>
      </p:sp>
      <p:sp>
        <p:nvSpPr>
          <p:cNvPr id="11273" name="Text Box 31"/>
          <p:cNvSpPr txBox="1">
            <a:spLocks noChangeArrowheads="1"/>
          </p:cNvSpPr>
          <p:nvPr/>
        </p:nvSpPr>
        <p:spPr bwMode="auto">
          <a:xfrm>
            <a:off x="3451225" y="1881188"/>
            <a:ext cx="1485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Glycolysis</a:t>
            </a:r>
          </a:p>
        </p:txBody>
      </p:sp>
      <p:sp>
        <p:nvSpPr>
          <p:cNvPr id="11274" name="Text Box 31"/>
          <p:cNvSpPr txBox="1">
            <a:spLocks noChangeArrowheads="1"/>
          </p:cNvSpPr>
          <p:nvPr/>
        </p:nvSpPr>
        <p:spPr bwMode="auto">
          <a:xfrm>
            <a:off x="6391275" y="2676525"/>
            <a:ext cx="1563688"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2 Pyruvate</a:t>
            </a:r>
          </a:p>
        </p:txBody>
      </p:sp>
      <p:sp>
        <p:nvSpPr>
          <p:cNvPr id="11275" name="Text Box 31"/>
          <p:cNvSpPr txBox="1">
            <a:spLocks noChangeArrowheads="1"/>
          </p:cNvSpPr>
          <p:nvPr/>
        </p:nvSpPr>
        <p:spPr bwMode="auto">
          <a:xfrm>
            <a:off x="7323138" y="3362325"/>
            <a:ext cx="242887"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2</a:t>
            </a:r>
          </a:p>
        </p:txBody>
      </p:sp>
      <p:sp>
        <p:nvSpPr>
          <p:cNvPr id="11277" name="Text Box 31"/>
          <p:cNvSpPr txBox="1">
            <a:spLocks noChangeArrowheads="1"/>
          </p:cNvSpPr>
          <p:nvPr/>
        </p:nvSpPr>
        <p:spPr bwMode="auto">
          <a:xfrm>
            <a:off x="4870450" y="3303588"/>
            <a:ext cx="1120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2 NADH</a:t>
            </a:r>
          </a:p>
        </p:txBody>
      </p:sp>
      <p:sp>
        <p:nvSpPr>
          <p:cNvPr id="11279" name="Text Box 31"/>
          <p:cNvSpPr txBox="1">
            <a:spLocks noChangeArrowheads="1"/>
          </p:cNvSpPr>
          <p:nvPr/>
        </p:nvSpPr>
        <p:spPr bwMode="auto">
          <a:xfrm>
            <a:off x="2635250" y="3303588"/>
            <a:ext cx="9794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dirty="0">
                <a:ea typeface="ヒラギノ角ゴ Pro W3" pitchFamily="84" charset="-128"/>
              </a:rPr>
              <a:t>2 NAD</a:t>
            </a:r>
            <a:r>
              <a:rPr lang="en-US" altLang="en-US" sz="2100" b="1" baseline="30000" dirty="0">
                <a:ea typeface="ヒラギノ角ゴ Pro W3" pitchFamily="84" charset="-128"/>
                <a:sym typeface="Symbol" pitchFamily="84" charset="2"/>
              </a:rPr>
              <a:t></a:t>
            </a:r>
            <a:endParaRPr lang="en-US" altLang="en-US" sz="2100" b="1" dirty="0">
              <a:ea typeface="ヒラギノ角ゴ Pro W3" pitchFamily="84" charset="-128"/>
            </a:endParaRPr>
          </a:p>
        </p:txBody>
      </p:sp>
      <p:sp>
        <p:nvSpPr>
          <p:cNvPr id="2" name="Rectangle 1"/>
          <p:cNvSpPr/>
          <p:nvPr/>
        </p:nvSpPr>
        <p:spPr>
          <a:xfrm>
            <a:off x="6391275" y="2995613"/>
            <a:ext cx="2219325" cy="1271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5658" y="457200"/>
            <a:ext cx="4178517" cy="3380581"/>
            <a:chOff x="15658" y="457200"/>
            <a:chExt cx="4178517" cy="3380581"/>
          </a:xfrm>
        </p:grpSpPr>
        <p:sp>
          <p:nvSpPr>
            <p:cNvPr id="3" name="Oval 2"/>
            <p:cNvSpPr/>
            <p:nvPr/>
          </p:nvSpPr>
          <p:spPr>
            <a:xfrm>
              <a:off x="1816894" y="457200"/>
              <a:ext cx="2377281" cy="7620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14412" y="1633538"/>
              <a:ext cx="1235076" cy="7620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49488" y="3075781"/>
              <a:ext cx="1628775" cy="7620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381000" y="1066801"/>
              <a:ext cx="1435894" cy="108108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81000" y="2147888"/>
              <a:ext cx="1819405" cy="12954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1000" y="2125663"/>
              <a:ext cx="538163"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625226" y="1816926"/>
              <a:ext cx="1804988" cy="523220"/>
            </a:xfrm>
            <a:prstGeom prst="rect">
              <a:avLst/>
            </a:prstGeom>
            <a:noFill/>
          </p:spPr>
          <p:txBody>
            <a:bodyPr wrap="square" rtlCol="0">
              <a:spAutoFit/>
            </a:bodyPr>
            <a:lstStyle/>
            <a:p>
              <a:r>
                <a:rPr lang="en-US" sz="2800" b="1" dirty="0">
                  <a:solidFill>
                    <a:srgbClr val="7030A0"/>
                  </a:solidFill>
                </a:rPr>
                <a:t>Reactants</a:t>
              </a:r>
            </a:p>
          </p:txBody>
        </p:sp>
      </p:grpSp>
      <p:sp>
        <p:nvSpPr>
          <p:cNvPr id="23" name="Rectangle 3"/>
          <p:cNvSpPr txBox="1">
            <a:spLocks noChangeArrowheads="1"/>
          </p:cNvSpPr>
          <p:nvPr/>
        </p:nvSpPr>
        <p:spPr>
          <a:xfrm>
            <a:off x="164306" y="4953000"/>
            <a:ext cx="88138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en-US" dirty="0"/>
              <a:t>Can glycolysis occur without NAD+?</a:t>
            </a:r>
          </a:p>
        </p:txBody>
      </p:sp>
      <p:sp>
        <p:nvSpPr>
          <p:cNvPr id="24" name="TextBox 23"/>
          <p:cNvSpPr txBox="1"/>
          <p:nvPr/>
        </p:nvSpPr>
        <p:spPr>
          <a:xfrm>
            <a:off x="4013284" y="5778842"/>
            <a:ext cx="914400" cy="707886"/>
          </a:xfrm>
          <a:prstGeom prst="rect">
            <a:avLst/>
          </a:prstGeom>
          <a:noFill/>
        </p:spPr>
        <p:txBody>
          <a:bodyPr wrap="square" rtlCol="0">
            <a:spAutoFit/>
          </a:bodyPr>
          <a:lstStyle/>
          <a:p>
            <a:r>
              <a:rPr lang="en-US" sz="4000" dirty="0"/>
              <a:t>NO</a:t>
            </a:r>
          </a:p>
        </p:txBody>
      </p:sp>
    </p:spTree>
    <p:extLst>
      <p:ext uri="{BB962C8B-B14F-4D97-AF65-F5344CB8AC3E}">
        <p14:creationId xmlns:p14="http://schemas.microsoft.com/office/powerpoint/2010/main" val="213989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229600" cy="6096000"/>
          </a:xfrm>
        </p:spPr>
        <p:txBody>
          <a:bodyPr>
            <a:normAutofit/>
          </a:bodyPr>
          <a:lstStyle/>
          <a:p>
            <a:pPr marL="0" indent="0">
              <a:buNone/>
            </a:pPr>
            <a:r>
              <a:rPr lang="en-US" dirty="0"/>
              <a:t>Fermentation</a:t>
            </a:r>
          </a:p>
          <a:p>
            <a:r>
              <a:rPr lang="en-US" altLang="en-US" dirty="0"/>
              <a:t>Occurs under anaerobic conditions (no O</a:t>
            </a:r>
            <a:r>
              <a:rPr lang="en-US" altLang="en-US" baseline="-25000" dirty="0"/>
              <a:t>2</a:t>
            </a:r>
            <a:r>
              <a:rPr lang="en-US" altLang="en-US" dirty="0"/>
              <a:t>)</a:t>
            </a:r>
          </a:p>
          <a:p>
            <a:endParaRPr lang="en-US" altLang="en-US" dirty="0"/>
          </a:p>
          <a:p>
            <a:r>
              <a:rPr lang="en-US" altLang="en-US" dirty="0"/>
              <a:t>Consists of glycolysis plus reactions that regenerate NAD</a:t>
            </a:r>
            <a:r>
              <a:rPr lang="en-US" altLang="en-US" baseline="30000" dirty="0">
                <a:sym typeface="Symbol" pitchFamily="84" charset="2"/>
              </a:rPr>
              <a:t></a:t>
            </a:r>
            <a:r>
              <a:rPr lang="en-US" altLang="en-US" dirty="0"/>
              <a:t>, which can be reused by glycolysis.</a:t>
            </a:r>
          </a:p>
          <a:p>
            <a:endParaRPr lang="en-US" altLang="en-US" dirty="0"/>
          </a:p>
          <a:p>
            <a:r>
              <a:rPr lang="en-US" altLang="en-US" dirty="0"/>
              <a:t>Two common types  are alcoholic  and lactic acid.</a:t>
            </a:r>
          </a:p>
          <a:p>
            <a:endParaRPr lang="en-US" altLang="en-US" dirty="0"/>
          </a:p>
          <a:p>
            <a:endParaRPr lang="en-US" altLang="en-US" dirty="0"/>
          </a:p>
          <a:p>
            <a:pPr marL="0" indent="0">
              <a:buNone/>
            </a:pPr>
            <a:endParaRPr lang="en-US" dirty="0"/>
          </a:p>
          <a:p>
            <a:endParaRPr lang="en-US" dirty="0"/>
          </a:p>
        </p:txBody>
      </p:sp>
    </p:spTree>
    <p:extLst>
      <p:ext uri="{BB962C8B-B14F-4D97-AF65-F5344CB8AC3E}">
        <p14:creationId xmlns:p14="http://schemas.microsoft.com/office/powerpoint/2010/main" val="117345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0" descr="07_16aFermentETOH-U"/>
          <p:cNvPicPr>
            <a:picLocks noChangeAspect="1" noChangeArrowheads="1"/>
          </p:cNvPicPr>
          <p:nvPr/>
        </p:nvPicPr>
        <p:blipFill>
          <a:blip r:embed="rId3">
            <a:extLst>
              <a:ext uri="{28A0092B-C50C-407E-A947-70E740481C1C}">
                <a14:useLocalDpi xmlns:a14="http://schemas.microsoft.com/office/drawing/2010/main" val="0"/>
              </a:ext>
            </a:extLst>
          </a:blip>
          <a:srcRect b="2652"/>
          <a:stretch>
            <a:fillRect/>
          </a:stretch>
        </p:blipFill>
        <p:spPr bwMode="auto">
          <a:xfrm>
            <a:off x="919163" y="136525"/>
            <a:ext cx="7304087"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31"/>
          <p:cNvSpPr txBox="1">
            <a:spLocks noChangeArrowheads="1"/>
          </p:cNvSpPr>
          <p:nvPr/>
        </p:nvSpPr>
        <p:spPr bwMode="auto">
          <a:xfrm>
            <a:off x="2249488" y="611188"/>
            <a:ext cx="1346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2 ADP </a:t>
            </a:r>
            <a:r>
              <a:rPr lang="en-US" altLang="en-US" sz="2100" b="1">
                <a:ea typeface="ヒラギノ角ゴ Pro W3" pitchFamily="84" charset="-128"/>
                <a:sym typeface="Symbol" pitchFamily="84" charset="2"/>
              </a:rPr>
              <a:t> 2</a:t>
            </a:r>
            <a:endParaRPr lang="en-US" altLang="en-US" sz="2100" b="1">
              <a:ea typeface="ヒラギノ角ゴ Pro W3" pitchFamily="84" charset="-128"/>
            </a:endParaRPr>
          </a:p>
        </p:txBody>
      </p:sp>
      <p:sp>
        <p:nvSpPr>
          <p:cNvPr id="11269" name="Text Box 31"/>
          <p:cNvSpPr txBox="1">
            <a:spLocks noChangeArrowheads="1"/>
          </p:cNvSpPr>
          <p:nvPr/>
        </p:nvSpPr>
        <p:spPr bwMode="auto">
          <a:xfrm>
            <a:off x="4810125" y="630238"/>
            <a:ext cx="8620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2 ATP</a:t>
            </a:r>
          </a:p>
        </p:txBody>
      </p:sp>
      <p:sp>
        <p:nvSpPr>
          <p:cNvPr id="11270" name="Text Box 31"/>
          <p:cNvSpPr txBox="1">
            <a:spLocks noChangeArrowheads="1"/>
          </p:cNvSpPr>
          <p:nvPr/>
        </p:nvSpPr>
        <p:spPr bwMode="auto">
          <a:xfrm>
            <a:off x="3573463" y="604838"/>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900" b="1">
                <a:ea typeface="ヒラギノ角ゴ Pro W3" pitchFamily="84" charset="-128"/>
              </a:rPr>
              <a:t>P</a:t>
            </a:r>
          </a:p>
        </p:txBody>
      </p:sp>
      <p:sp>
        <p:nvSpPr>
          <p:cNvPr id="11271" name="Text Box 31"/>
          <p:cNvSpPr txBox="1">
            <a:spLocks noChangeArrowheads="1"/>
          </p:cNvSpPr>
          <p:nvPr/>
        </p:nvSpPr>
        <p:spPr bwMode="auto">
          <a:xfrm>
            <a:off x="3729038" y="709613"/>
            <a:ext cx="1492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2100" b="1" baseline="-25000">
                <a:ea typeface="ヒラギノ角ゴ Pro W3" pitchFamily="84" charset="-128"/>
              </a:rPr>
              <a:t>i</a:t>
            </a:r>
            <a:endParaRPr lang="en-US" altLang="en-US" sz="2100" b="1">
              <a:ea typeface="ヒラギノ角ゴ Pro W3" pitchFamily="84" charset="-128"/>
            </a:endParaRPr>
          </a:p>
        </p:txBody>
      </p:sp>
      <p:sp>
        <p:nvSpPr>
          <p:cNvPr id="11272" name="Text Box 31"/>
          <p:cNvSpPr txBox="1">
            <a:spLocks noChangeArrowheads="1"/>
          </p:cNvSpPr>
          <p:nvPr/>
        </p:nvSpPr>
        <p:spPr bwMode="auto">
          <a:xfrm>
            <a:off x="1255713" y="1885950"/>
            <a:ext cx="1122362"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Glucose</a:t>
            </a:r>
          </a:p>
        </p:txBody>
      </p:sp>
      <p:sp>
        <p:nvSpPr>
          <p:cNvPr id="11273" name="Text Box 31"/>
          <p:cNvSpPr txBox="1">
            <a:spLocks noChangeArrowheads="1"/>
          </p:cNvSpPr>
          <p:nvPr/>
        </p:nvSpPr>
        <p:spPr bwMode="auto">
          <a:xfrm>
            <a:off x="3451225" y="1881188"/>
            <a:ext cx="1485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Glycolysis</a:t>
            </a:r>
          </a:p>
        </p:txBody>
      </p:sp>
      <p:sp>
        <p:nvSpPr>
          <p:cNvPr id="11274" name="Text Box 31"/>
          <p:cNvSpPr txBox="1">
            <a:spLocks noChangeArrowheads="1"/>
          </p:cNvSpPr>
          <p:nvPr/>
        </p:nvSpPr>
        <p:spPr bwMode="auto">
          <a:xfrm>
            <a:off x="6391275" y="2676525"/>
            <a:ext cx="1563688"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2 Pyruvate</a:t>
            </a:r>
          </a:p>
        </p:txBody>
      </p:sp>
      <p:sp>
        <p:nvSpPr>
          <p:cNvPr id="11275" name="Text Box 31"/>
          <p:cNvSpPr txBox="1">
            <a:spLocks noChangeArrowheads="1"/>
          </p:cNvSpPr>
          <p:nvPr/>
        </p:nvSpPr>
        <p:spPr bwMode="auto">
          <a:xfrm>
            <a:off x="7323138" y="3362325"/>
            <a:ext cx="242887"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2</a:t>
            </a:r>
          </a:p>
        </p:txBody>
      </p:sp>
      <p:sp>
        <p:nvSpPr>
          <p:cNvPr id="11276" name="Text Box 31"/>
          <p:cNvSpPr txBox="1">
            <a:spLocks noChangeArrowheads="1"/>
          </p:cNvSpPr>
          <p:nvPr/>
        </p:nvSpPr>
        <p:spPr bwMode="auto">
          <a:xfrm>
            <a:off x="7575550" y="3362325"/>
            <a:ext cx="4873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dirty="0">
                <a:solidFill>
                  <a:schemeClr val="bg1"/>
                </a:solidFill>
                <a:ea typeface="ヒラギノ角ゴ Pro W3" pitchFamily="84" charset="-128"/>
              </a:rPr>
              <a:t>CO</a:t>
            </a:r>
            <a:r>
              <a:rPr lang="en-US" altLang="en-US" sz="2100" b="1" baseline="-25000" dirty="0">
                <a:solidFill>
                  <a:schemeClr val="bg1"/>
                </a:solidFill>
                <a:ea typeface="ヒラギノ角ゴ Pro W3" pitchFamily="84" charset="-128"/>
              </a:rPr>
              <a:t>2</a:t>
            </a:r>
            <a:endParaRPr lang="en-US" altLang="en-US" sz="2100" b="1" dirty="0">
              <a:solidFill>
                <a:schemeClr val="bg1"/>
              </a:solidFill>
              <a:ea typeface="ヒラギノ角ゴ Pro W3" pitchFamily="84" charset="-128"/>
            </a:endParaRPr>
          </a:p>
        </p:txBody>
      </p:sp>
      <p:sp>
        <p:nvSpPr>
          <p:cNvPr id="11277" name="Text Box 31"/>
          <p:cNvSpPr txBox="1">
            <a:spLocks noChangeArrowheads="1"/>
          </p:cNvSpPr>
          <p:nvPr/>
        </p:nvSpPr>
        <p:spPr bwMode="auto">
          <a:xfrm>
            <a:off x="4870450" y="3303588"/>
            <a:ext cx="1120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2 NADH</a:t>
            </a:r>
          </a:p>
        </p:txBody>
      </p:sp>
      <p:sp>
        <p:nvSpPr>
          <p:cNvPr id="11278" name="Text Box 31"/>
          <p:cNvSpPr txBox="1">
            <a:spLocks noChangeArrowheads="1"/>
          </p:cNvSpPr>
          <p:nvPr/>
        </p:nvSpPr>
        <p:spPr bwMode="auto">
          <a:xfrm>
            <a:off x="4622800" y="3660775"/>
            <a:ext cx="8350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sym typeface="Symbol" pitchFamily="84" charset="2"/>
              </a:rPr>
              <a:t> </a:t>
            </a:r>
            <a:r>
              <a:rPr lang="en-US" altLang="en-US" sz="2100" b="1">
                <a:ea typeface="ヒラギノ角ゴ Pro W3" pitchFamily="84" charset="-128"/>
              </a:rPr>
              <a:t>2 H</a:t>
            </a:r>
            <a:r>
              <a:rPr lang="en-US" altLang="en-US" sz="2100" b="1" baseline="30000">
                <a:ea typeface="ヒラギノ角ゴ Pro W3" pitchFamily="84" charset="-128"/>
                <a:sym typeface="Symbol" pitchFamily="84" charset="2"/>
              </a:rPr>
              <a:t></a:t>
            </a:r>
            <a:endParaRPr lang="en-US" altLang="en-US" sz="2100" b="1">
              <a:ea typeface="ヒラギノ角ゴ Pro W3" pitchFamily="84" charset="-128"/>
              <a:sym typeface="Symbol" pitchFamily="84" charset="2"/>
            </a:endParaRPr>
          </a:p>
        </p:txBody>
      </p:sp>
      <p:sp>
        <p:nvSpPr>
          <p:cNvPr id="11279" name="Text Box 31"/>
          <p:cNvSpPr txBox="1">
            <a:spLocks noChangeArrowheads="1"/>
          </p:cNvSpPr>
          <p:nvPr/>
        </p:nvSpPr>
        <p:spPr bwMode="auto">
          <a:xfrm>
            <a:off x="2635250" y="3303588"/>
            <a:ext cx="9794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2 NAD</a:t>
            </a:r>
            <a:r>
              <a:rPr lang="en-US" altLang="en-US" sz="2100" b="1" baseline="30000">
                <a:ea typeface="ヒラギノ角ゴ Pro W3" pitchFamily="84" charset="-128"/>
                <a:sym typeface="Symbol" pitchFamily="84" charset="2"/>
              </a:rPr>
              <a:t></a:t>
            </a:r>
            <a:endParaRPr lang="en-US" altLang="en-US" sz="2100" b="1">
              <a:ea typeface="ヒラギノ角ゴ Pro W3" pitchFamily="84" charset="-128"/>
            </a:endParaRPr>
          </a:p>
        </p:txBody>
      </p:sp>
      <p:sp>
        <p:nvSpPr>
          <p:cNvPr id="11280" name="Text Box 31"/>
          <p:cNvSpPr txBox="1">
            <a:spLocks noChangeArrowheads="1"/>
          </p:cNvSpPr>
          <p:nvPr/>
        </p:nvSpPr>
        <p:spPr bwMode="auto">
          <a:xfrm>
            <a:off x="1081088" y="5607050"/>
            <a:ext cx="13049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a:ea typeface="ヒラギノ角ゴ Pro W3" pitchFamily="84" charset="-128"/>
              </a:rPr>
              <a:t>2 Ethanol</a:t>
            </a:r>
          </a:p>
        </p:txBody>
      </p:sp>
      <p:pic>
        <p:nvPicPr>
          <p:cNvPr id="1030" name="Picture 6" descr="http://thumbs.dreamstime.com/z/fresh-baked-bread-clipart-275997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3870" y="3800475"/>
            <a:ext cx="1240130" cy="1324378"/>
          </a:xfrm>
          <a:prstGeom prst="rect">
            <a:avLst/>
          </a:prstGeom>
          <a:noFill/>
          <a:extLst>
            <a:ext uri="{909E8E84-426E-40DD-AFC4-6F175D3DCCD1}">
              <a14:hiddenFill xmlns:a14="http://schemas.microsoft.com/office/drawing/2010/main">
                <a:solidFill>
                  <a:srgbClr val="FFFFFF"/>
                </a:solidFill>
              </a14:hiddenFill>
            </a:ext>
          </a:extLst>
        </p:spPr>
      </p:pic>
      <p:sp>
        <p:nvSpPr>
          <p:cNvPr id="11281" name="Text Box 31"/>
          <p:cNvSpPr txBox="1">
            <a:spLocks noChangeArrowheads="1"/>
          </p:cNvSpPr>
          <p:nvPr/>
        </p:nvSpPr>
        <p:spPr bwMode="auto">
          <a:xfrm>
            <a:off x="963613" y="6188075"/>
            <a:ext cx="34702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b="1">
                <a:ea typeface="ヒラギノ角ゴ Pro W3" pitchFamily="84" charset="-128"/>
              </a:rPr>
              <a:t>(a) Alcohol fermentation</a:t>
            </a:r>
          </a:p>
        </p:txBody>
      </p:sp>
      <p:pic>
        <p:nvPicPr>
          <p:cNvPr id="1028" name="Picture 4" descr="http://images.clipartpanda.com/wine-and-cheese-clipart-black-and-white-royalty-free-vector-of-a-black-and-white-wine-bottle-and-glass-logo-by-seamartini-graphics-826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4582" y="5077955"/>
            <a:ext cx="1747848" cy="178004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249488" y="2995613"/>
            <a:ext cx="1628775" cy="944562"/>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http://scienceforkids.kidipede.com/biology/cells/pictures/yeastbud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292" y="64293"/>
            <a:ext cx="1376363" cy="1376363"/>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31"/>
          <p:cNvSpPr txBox="1">
            <a:spLocks noChangeArrowheads="1"/>
          </p:cNvSpPr>
          <p:nvPr/>
        </p:nvSpPr>
        <p:spPr bwMode="auto">
          <a:xfrm>
            <a:off x="4810124" y="641350"/>
            <a:ext cx="8620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100" b="1" dirty="0">
                <a:ea typeface="ヒラギノ角ゴ Pro W3" pitchFamily="84" charset="-128"/>
              </a:rPr>
              <a:t>2 ATP</a:t>
            </a:r>
          </a:p>
        </p:txBody>
      </p:sp>
    </p:spTree>
    <p:extLst>
      <p:ext uri="{BB962C8B-B14F-4D97-AF65-F5344CB8AC3E}">
        <p14:creationId xmlns:p14="http://schemas.microsoft.com/office/powerpoint/2010/main" val="91344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789</Words>
  <Application>Microsoft Office PowerPoint</Application>
  <PresentationFormat>On-screen Show (4:3)</PresentationFormat>
  <Paragraphs>130</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Tahoma</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Figure 7.16a</vt:lpstr>
      <vt:lpstr>PowerPoint Presentation</vt:lpstr>
      <vt:lpstr>PowerPoint Presentation</vt:lpstr>
      <vt:lpstr>PowerPoint Presentation</vt:lpstr>
      <vt:lpstr>PowerPoint Presentation</vt:lpstr>
      <vt:lpstr>PowerPoint Presentation</vt:lpstr>
      <vt:lpstr>The Evolutionary Significance of Glycolysis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lauren.wingard</dc:creator>
  <cp:lastModifiedBy>Lauren Wingard</cp:lastModifiedBy>
  <cp:revision>103</cp:revision>
  <cp:lastPrinted>2018-10-26T15:13:12Z</cp:lastPrinted>
  <dcterms:created xsi:type="dcterms:W3CDTF">2014-11-04T22:26:37Z</dcterms:created>
  <dcterms:modified xsi:type="dcterms:W3CDTF">2019-10-28T14:56:07Z</dcterms:modified>
</cp:coreProperties>
</file>