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00" r:id="rId2"/>
    <p:sldId id="257" r:id="rId3"/>
    <p:sldId id="295" r:id="rId4"/>
    <p:sldId id="259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1" r:id="rId13"/>
    <p:sldId id="299" r:id="rId14"/>
    <p:sldId id="273" r:id="rId15"/>
    <p:sldId id="274" r:id="rId16"/>
    <p:sldId id="297" r:id="rId17"/>
    <p:sldId id="275" r:id="rId18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248" autoAdjust="0"/>
  </p:normalViewPr>
  <p:slideViewPr>
    <p:cSldViewPr>
      <p:cViewPr varScale="1">
        <p:scale>
          <a:sx n="59" d="100"/>
          <a:sy n="59" d="100"/>
        </p:scale>
        <p:origin x="21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1" y="0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46D4153D-9D45-440A-B168-A65DAED7F7F8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3" tIns="46477" rIns="92953" bIns="464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3" tIns="46477" rIns="92953" bIns="4647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8817904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9B97775D-7E51-49C1-8576-6E30B5A7D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772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38559662" indent="-380948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61922" indent="-23238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26691" indent="-23238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91459" indent="-23238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56227" indent="-2323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020996" indent="-2323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85765" indent="-2323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950534" indent="-2323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ABBABD6-FA5F-4C11-B6E5-D06916D530F3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 txBox="1">
            <a:spLocks noGrp="1" noChangeArrowheads="1"/>
          </p:cNvSpPr>
          <p:nvPr/>
        </p:nvSpPr>
        <p:spPr bwMode="auto">
          <a:xfrm>
            <a:off x="3958167" y="8819515"/>
            <a:ext cx="3026833" cy="46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3" tIns="46477" rIns="92953" bIns="46477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85880845-5DC5-460D-9433-77D50EDB7ABE}" type="slidenum">
              <a:rPr lang="en-US" altLang="en-US">
                <a:latin typeface="Arial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12</a:t>
            </a:fld>
            <a:endParaRPr lang="en-US" altLang="en-US"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758"/>
            <a:ext cx="5122333" cy="417766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 txBox="1">
            <a:spLocks noGrp="1" noChangeArrowheads="1"/>
          </p:cNvSpPr>
          <p:nvPr/>
        </p:nvSpPr>
        <p:spPr bwMode="auto">
          <a:xfrm>
            <a:off x="3958167" y="8819515"/>
            <a:ext cx="3026833" cy="46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3" tIns="46477" rIns="92953" bIns="46477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45222D07-4F0C-4018-BFDC-4175653C5B24}" type="slidenum">
              <a:rPr lang="en-US" altLang="en-US">
                <a:latin typeface="Arial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14</a:t>
            </a:fld>
            <a:endParaRPr lang="en-US" altLang="en-US"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758"/>
            <a:ext cx="5122333" cy="417766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 txBox="1">
            <a:spLocks noGrp="1" noChangeArrowheads="1"/>
          </p:cNvSpPr>
          <p:nvPr/>
        </p:nvSpPr>
        <p:spPr bwMode="auto">
          <a:xfrm>
            <a:off x="3958167" y="8819515"/>
            <a:ext cx="3026833" cy="46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3" tIns="46477" rIns="92953" bIns="46477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CF7865D2-8EEE-46E4-AA01-C5A5A608FD2D}" type="slidenum">
              <a:rPr lang="en-US" altLang="en-US">
                <a:latin typeface="Arial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15</a:t>
            </a:fld>
            <a:endParaRPr lang="en-US" altLang="en-US"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758"/>
            <a:ext cx="5122333" cy="417766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 txBox="1">
            <a:spLocks noGrp="1" noChangeArrowheads="1"/>
          </p:cNvSpPr>
          <p:nvPr/>
        </p:nvSpPr>
        <p:spPr bwMode="auto">
          <a:xfrm>
            <a:off x="3958167" y="8819515"/>
            <a:ext cx="3026833" cy="46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3" tIns="46477" rIns="92953" bIns="46477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CF7865D2-8EEE-46E4-AA01-C5A5A608FD2D}" type="slidenum">
              <a:rPr lang="en-US" altLang="en-US">
                <a:latin typeface="Arial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16</a:t>
            </a:fld>
            <a:endParaRPr lang="en-US" altLang="en-US"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758"/>
            <a:ext cx="5122333" cy="417766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96936" indent="-296936"/>
            <a:r>
              <a:rPr lang="en-US" altLang="en-US" dirty="0"/>
              <a:t>Energy flows into an ecosystem in the form of light and exits in the form of heat.</a:t>
            </a:r>
          </a:p>
          <a:p>
            <a:pPr eaLnBrk="1" hangingPunct="1"/>
            <a:endParaRPr lang="en-US" alt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 txBox="1">
            <a:spLocks noGrp="1" noChangeArrowheads="1"/>
          </p:cNvSpPr>
          <p:nvPr/>
        </p:nvSpPr>
        <p:spPr bwMode="auto">
          <a:xfrm>
            <a:off x="3958167" y="8819515"/>
            <a:ext cx="3026833" cy="46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3" tIns="46477" rIns="92953" bIns="46477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465B1443-45C3-438E-9DD1-3C5C8C73FE43}" type="slidenum">
              <a:rPr lang="en-US" altLang="en-US">
                <a:latin typeface="Arial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17</a:t>
            </a:fld>
            <a:endParaRPr lang="en-US" altLang="en-US"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758"/>
            <a:ext cx="5122333" cy="417766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 txBox="1">
            <a:spLocks noGrp="1" noChangeArrowheads="1"/>
          </p:cNvSpPr>
          <p:nvPr/>
        </p:nvSpPr>
        <p:spPr bwMode="auto">
          <a:xfrm>
            <a:off x="3958167" y="8819515"/>
            <a:ext cx="3026833" cy="46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3" tIns="46477" rIns="92953" bIns="46477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3883EC04-F32F-498A-B41C-C252FE89E1B4}" type="slidenum">
              <a:rPr lang="en-US" altLang="en-US">
                <a:latin typeface="Arial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4</a:t>
            </a:fld>
            <a:endParaRPr lang="en-US" altLang="en-US"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758"/>
            <a:ext cx="5122333" cy="4177665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 txBox="1">
            <a:spLocks noGrp="1" noChangeArrowheads="1"/>
          </p:cNvSpPr>
          <p:nvPr/>
        </p:nvSpPr>
        <p:spPr bwMode="auto">
          <a:xfrm>
            <a:off x="3958167" y="8819515"/>
            <a:ext cx="3026833" cy="46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3" tIns="46477" rIns="92953" bIns="46477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1CF8FE06-118A-4DD5-8D23-8190A5A7002C}" type="slidenum">
              <a:rPr lang="en-US" altLang="en-US">
                <a:latin typeface="Arial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5</a:t>
            </a:fld>
            <a:endParaRPr lang="en-US" altLang="en-US"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758"/>
            <a:ext cx="5122333" cy="4177665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29538">
              <a:defRPr/>
            </a:pPr>
            <a:r>
              <a:rPr lang="en-US" altLang="en-US" dirty="0"/>
              <a:t>Cellular respiration, the breakdown of glucose in the presence of oxygen, is an example of a pathway of catabolism.</a:t>
            </a:r>
          </a:p>
          <a:p>
            <a:pPr eaLnBrk="1" hangingPunct="1"/>
            <a:endParaRPr lang="en-US" alt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 txBox="1">
            <a:spLocks noGrp="1" noChangeArrowheads="1"/>
          </p:cNvSpPr>
          <p:nvPr/>
        </p:nvSpPr>
        <p:spPr bwMode="auto">
          <a:xfrm>
            <a:off x="3958167" y="8819515"/>
            <a:ext cx="3026833" cy="46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3" tIns="46477" rIns="92953" bIns="46477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C78AB860-9191-4CC8-977D-7881E7F12278}" type="slidenum">
              <a:rPr lang="en-US" altLang="en-US">
                <a:latin typeface="Arial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6</a:t>
            </a:fld>
            <a:endParaRPr lang="en-US" altLang="en-US"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758"/>
            <a:ext cx="5122333" cy="4177665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29538">
              <a:defRPr/>
            </a:pPr>
            <a:r>
              <a:rPr lang="en-US" altLang="en-US" dirty="0"/>
              <a:t>The synthesis of protein from amino acids is an example of anabolism.</a:t>
            </a:r>
          </a:p>
          <a:p>
            <a:pPr eaLnBrk="1" hangingPunct="1"/>
            <a:endParaRPr lang="en-US" alt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 txBox="1">
            <a:spLocks noGrp="1" noChangeArrowheads="1"/>
          </p:cNvSpPr>
          <p:nvPr/>
        </p:nvSpPr>
        <p:spPr bwMode="auto">
          <a:xfrm>
            <a:off x="3958167" y="8819515"/>
            <a:ext cx="3026833" cy="46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3" tIns="46477" rIns="92953" bIns="46477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E508C389-AF47-4D7D-BEB4-9C78D02466CB}" type="slidenum">
              <a:rPr lang="en-US" altLang="en-US">
                <a:latin typeface="Arial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7</a:t>
            </a:fld>
            <a:endParaRPr lang="en-US" altLang="en-US"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758"/>
            <a:ext cx="5122333" cy="4177665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 txBox="1">
            <a:spLocks noGrp="1" noChangeArrowheads="1"/>
          </p:cNvSpPr>
          <p:nvPr/>
        </p:nvSpPr>
        <p:spPr bwMode="auto">
          <a:xfrm>
            <a:off x="3958167" y="8819515"/>
            <a:ext cx="3026833" cy="46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3" tIns="46477" rIns="92953" bIns="46477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8301D78B-9121-493A-B00A-E6C80C3E16A4}" type="slidenum">
              <a:rPr lang="en-US" altLang="en-US">
                <a:latin typeface="Arial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8</a:t>
            </a:fld>
            <a:endParaRPr lang="en-US" altLang="en-US"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758"/>
            <a:ext cx="5122333" cy="4177665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 txBox="1">
            <a:spLocks noGrp="1" noChangeArrowheads="1"/>
          </p:cNvSpPr>
          <p:nvPr/>
        </p:nvSpPr>
        <p:spPr bwMode="auto">
          <a:xfrm>
            <a:off x="3958167" y="8819515"/>
            <a:ext cx="3026833" cy="46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3" tIns="46477" rIns="92953" bIns="46477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344CCB1B-4905-4784-82AB-050F1D1D05DB}" type="slidenum">
              <a:rPr lang="en-US" altLang="en-US">
                <a:latin typeface="Arial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9</a:t>
            </a:fld>
            <a:endParaRPr lang="en-US" altLang="en-US"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758"/>
            <a:ext cx="5122333" cy="4177665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 txBox="1">
            <a:spLocks noGrp="1" noChangeArrowheads="1"/>
          </p:cNvSpPr>
          <p:nvPr/>
        </p:nvSpPr>
        <p:spPr bwMode="auto">
          <a:xfrm>
            <a:off x="3958167" y="8819515"/>
            <a:ext cx="3026833" cy="46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3" tIns="46477" rIns="92953" bIns="46477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B2D89A7A-68D9-492F-B346-4E49340508CA}" type="slidenum">
              <a:rPr lang="en-US" altLang="en-US">
                <a:latin typeface="Arial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10</a:t>
            </a:fld>
            <a:endParaRPr lang="en-US" altLang="en-US"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758"/>
            <a:ext cx="5122333" cy="417766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 txBox="1">
            <a:spLocks noGrp="1" noChangeArrowheads="1"/>
          </p:cNvSpPr>
          <p:nvPr/>
        </p:nvSpPr>
        <p:spPr bwMode="auto">
          <a:xfrm>
            <a:off x="3958167" y="8819515"/>
            <a:ext cx="3026833" cy="46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3" tIns="46477" rIns="92953" bIns="46477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64030502-CDD7-4914-B5B4-D2562FCDBC6C}" type="slidenum">
              <a:rPr lang="en-US" altLang="en-US">
                <a:latin typeface="Arial" charset="0"/>
                <a:ea typeface="ヒラギノ角ゴ Pro W3" pitchFamily="84" charset="-128"/>
              </a:rPr>
              <a:pPr algn="r">
                <a:spcBef>
                  <a:spcPct val="0"/>
                </a:spcBef>
              </a:pPr>
              <a:t>11</a:t>
            </a:fld>
            <a:endParaRPr lang="en-US" altLang="en-US"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758"/>
            <a:ext cx="5122333" cy="417766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929538">
              <a:defRPr/>
            </a:pPr>
            <a:r>
              <a:rPr lang="en-US" altLang="en-US" dirty="0"/>
              <a:t>The first law is also called the </a:t>
            </a:r>
            <a:r>
              <a:rPr lang="en-US" altLang="en-US" i="1" dirty="0"/>
              <a:t>principle of conservation of energy.</a:t>
            </a:r>
          </a:p>
          <a:p>
            <a:pPr eaLnBrk="1" hangingPunct="1"/>
            <a:endParaRPr lang="en-US" alt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F4CCC-12AA-4172-870B-97A828C13D73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E1D3-C3CD-4F3C-8D28-4414D2764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881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F4CCC-12AA-4172-870B-97A828C13D73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E1D3-C3CD-4F3C-8D28-4414D2764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833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F4CCC-12AA-4172-870B-97A828C13D73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E1D3-C3CD-4F3C-8D28-4414D2764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76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F4CCC-12AA-4172-870B-97A828C13D73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E1D3-C3CD-4F3C-8D28-4414D2764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565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F4CCC-12AA-4172-870B-97A828C13D73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E1D3-C3CD-4F3C-8D28-4414D2764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78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F4CCC-12AA-4172-870B-97A828C13D73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E1D3-C3CD-4F3C-8D28-4414D2764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75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F4CCC-12AA-4172-870B-97A828C13D73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E1D3-C3CD-4F3C-8D28-4414D2764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18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F4CCC-12AA-4172-870B-97A828C13D73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E1D3-C3CD-4F3C-8D28-4414D2764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234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F4CCC-12AA-4172-870B-97A828C13D73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E1D3-C3CD-4F3C-8D28-4414D2764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34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F4CCC-12AA-4172-870B-97A828C13D73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E1D3-C3CD-4F3C-8D28-4414D2764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347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F4CCC-12AA-4172-870B-97A828C13D73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E1D3-C3CD-4F3C-8D28-4414D2764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45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F4CCC-12AA-4172-870B-97A828C13D73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CE1D3-C3CD-4F3C-8D28-4414D2764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50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hyperlink" Target="https://www.youtube.com/watch?v=j0h7eljFb0Q" TargetMode="External"/><Relationship Id="rId5" Type="http://schemas.openxmlformats.org/officeDocument/2006/relationships/image" Target="../media/image1.jpeg"/><Relationship Id="rId4" Type="http://schemas.openxmlformats.org/officeDocument/2006/relationships/hyperlink" Target="http://www.mediaresource.org/instruct.ht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4818BD-BCCD-42EA-B705-5EDE1F3877AD}"/>
              </a:ext>
            </a:extLst>
          </p:cNvPr>
          <p:cNvSpPr/>
          <p:nvPr/>
        </p:nvSpPr>
        <p:spPr>
          <a:xfrm>
            <a:off x="342900" y="378120"/>
            <a:ext cx="8458200" cy="3944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6000" dirty="0"/>
              <a:t>The Chapter 6 Homework is due on Tuesday, October 22 at 11:59 pm.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351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65100"/>
            <a:ext cx="8534400" cy="503238"/>
          </a:xfrm>
        </p:spPr>
        <p:txBody>
          <a:bodyPr lIns="91440" tIns="45720" rIns="91440" bIns="45720" anchor="ctr">
            <a:normAutofit fontScale="90000"/>
          </a:bodyPr>
          <a:lstStyle/>
          <a:p>
            <a:pPr eaLnBrk="1" hangingPunct="1"/>
            <a:r>
              <a:rPr lang="en-US" altLang="en-US" sz="3200"/>
              <a:t>The Laws of Energy Transformation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" y="919956"/>
            <a:ext cx="8813800" cy="5194300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altLang="en-US" dirty="0"/>
              <a:t>In an open system, energy and matter can be transferred between the system and its surroundings.</a:t>
            </a:r>
          </a:p>
          <a:p>
            <a:pPr marL="292100" indent="-292100" eaLnBrk="1" hangingPunct="1"/>
            <a:r>
              <a:rPr lang="en-US" altLang="en-US" dirty="0"/>
              <a:t>Organisms are open systems.</a:t>
            </a:r>
          </a:p>
        </p:txBody>
      </p:sp>
      <p:sp>
        <p:nvSpPr>
          <p:cNvPr id="15366" name="Line 7"/>
          <p:cNvSpPr>
            <a:spLocks noChangeShapeType="1"/>
          </p:cNvSpPr>
          <p:nvPr/>
        </p:nvSpPr>
        <p:spPr bwMode="auto">
          <a:xfrm>
            <a:off x="182563" y="6535738"/>
            <a:ext cx="877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Line 6"/>
          <p:cNvSpPr>
            <a:spLocks noChangeShapeType="1"/>
          </p:cNvSpPr>
          <p:nvPr/>
        </p:nvSpPr>
        <p:spPr bwMode="auto">
          <a:xfrm>
            <a:off x="93663" y="838200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098" name="Picture 2" descr="http://thumbs.dreamstime.com/x/photosynthesis-184340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3771900"/>
            <a:ext cx="38100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quirrel eating nuts">
            <a:extLst>
              <a:ext uri="{FF2B5EF4-FFF2-40B4-BE49-F238E27FC236}">
                <a16:creationId xmlns:a16="http://schemas.microsoft.com/office/drawing/2014/main" id="{C79A23DE-B6D1-46B0-818B-F270036E6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286" y="4586288"/>
            <a:ext cx="4061177" cy="228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3D018360-CAA8-4BCC-99C5-9103C4261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3" y="3203575"/>
            <a:ext cx="4762500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4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800" y="165100"/>
            <a:ext cx="8534400" cy="503238"/>
          </a:xfrm>
        </p:spPr>
        <p:txBody>
          <a:bodyPr lIns="91440" tIns="45720" rIns="91440" bIns="45720" anchor="ctr">
            <a:normAutofit fontScale="90000"/>
          </a:bodyPr>
          <a:lstStyle/>
          <a:p>
            <a:pPr eaLnBrk="1" hangingPunct="1"/>
            <a:r>
              <a:rPr lang="en-US" altLang="en-US" sz="3200" i="1" dirty="0"/>
              <a:t>The First Law of Thermodynamics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050" y="869156"/>
            <a:ext cx="8902700" cy="5043488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altLang="en-US" dirty="0"/>
              <a:t>According to the </a:t>
            </a:r>
            <a:r>
              <a:rPr lang="en-US" altLang="en-US" b="1" dirty="0"/>
              <a:t>first law of thermodynamics</a:t>
            </a:r>
            <a:r>
              <a:rPr lang="en-US" altLang="en-US" dirty="0"/>
              <a:t>, the energy of the universe is constant.</a:t>
            </a:r>
          </a:p>
          <a:p>
            <a:pPr marL="736600" lvl="1" indent="-266700" eaLnBrk="1" hangingPunct="1"/>
            <a:r>
              <a:rPr lang="en-US" altLang="en-US" i="1" dirty="0"/>
              <a:t>Energy can be transferred and transformed, but it cannot be created or destroyed.</a:t>
            </a:r>
            <a:endParaRPr lang="en-US" altLang="en-US" sz="2800" i="1" dirty="0"/>
          </a:p>
        </p:txBody>
      </p:sp>
      <p:grpSp>
        <p:nvGrpSpPr>
          <p:cNvPr id="16388" name="Group 8"/>
          <p:cNvGrpSpPr>
            <a:grpSpLocks/>
          </p:cNvGrpSpPr>
          <p:nvPr/>
        </p:nvGrpSpPr>
        <p:grpSpPr bwMode="auto">
          <a:xfrm>
            <a:off x="182563" y="6535738"/>
            <a:ext cx="8775700" cy="227012"/>
            <a:chOff x="115" y="4117"/>
            <a:chExt cx="5528" cy="143"/>
          </a:xfrm>
        </p:grpSpPr>
        <p:sp>
          <p:nvSpPr>
            <p:cNvPr id="16390" name="Line 7"/>
            <p:cNvSpPr>
              <a:spLocks noChangeShapeType="1"/>
            </p:cNvSpPr>
            <p:nvPr/>
          </p:nvSpPr>
          <p:spPr bwMode="auto">
            <a:xfrm>
              <a:off x="115" y="4117"/>
              <a:ext cx="55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1" name="Text Box 8"/>
            <p:cNvSpPr txBox="1">
              <a:spLocks noChangeArrowheads="1"/>
            </p:cNvSpPr>
            <p:nvPr/>
          </p:nvSpPr>
          <p:spPr bwMode="auto">
            <a:xfrm>
              <a:off x="115" y="4174"/>
              <a:ext cx="5528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485900" indent="-3397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2176463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859088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33162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37734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42306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46878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900"/>
                <a:t>© 2014 Pearson Education, Inc.</a:t>
              </a:r>
              <a:endParaRPr lang="en-US" altLang="en-US" sz="2400"/>
            </a:p>
          </p:txBody>
        </p:sp>
      </p:grpSp>
      <p:sp>
        <p:nvSpPr>
          <p:cNvPr id="16389" name="Line 6"/>
          <p:cNvSpPr>
            <a:spLocks noChangeShapeType="1"/>
          </p:cNvSpPr>
          <p:nvPr/>
        </p:nvSpPr>
        <p:spPr bwMode="auto">
          <a:xfrm>
            <a:off x="182563" y="838200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22" name="Picture 2" descr="http://ed101.bu.edu/StudentDoc/Archives/ED101fa09/tje50/Images%20WS/Title_Food_Ch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68638"/>
            <a:ext cx="36576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62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800" y="157163"/>
            <a:ext cx="8534400" cy="503237"/>
          </a:xfrm>
        </p:spPr>
        <p:txBody>
          <a:bodyPr lIns="91440" tIns="45720" rIns="91440" bIns="45720" anchor="ctr">
            <a:normAutofit fontScale="90000"/>
          </a:bodyPr>
          <a:lstStyle/>
          <a:p>
            <a:pPr eaLnBrk="1" hangingPunct="1"/>
            <a:r>
              <a:rPr kumimoji="1" lang="en-US" altLang="en-US" sz="3200" i="1" dirty="0"/>
              <a:t>The Second Law of Thermodynamics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70817"/>
            <a:ext cx="8750300" cy="5135563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altLang="en-US" dirty="0"/>
              <a:t>During every energy transfer or transformation, some energy is unusable and is often lost as heat.</a:t>
            </a:r>
          </a:p>
          <a:p>
            <a:pPr marL="292100" indent="-292100" eaLnBrk="1" hangingPunct="1"/>
            <a:endParaRPr lang="en-US" altLang="en-US" dirty="0"/>
          </a:p>
          <a:p>
            <a:pPr marL="292100" indent="-292100"/>
            <a:r>
              <a:rPr lang="en-US" altLang="en-US" b="1" dirty="0"/>
              <a:t>Entropy</a:t>
            </a:r>
            <a:r>
              <a:rPr lang="en-US" altLang="en-US" dirty="0"/>
              <a:t> is a measure of disorder, or randomness.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marL="292100" indent="-292100" eaLnBrk="1" hangingPunct="1">
              <a:lnSpc>
                <a:spcPct val="96000"/>
              </a:lnSpc>
              <a:spcBef>
                <a:spcPts val="600"/>
              </a:spcBef>
            </a:pPr>
            <a:r>
              <a:rPr lang="en-US" altLang="en-US" dirty="0"/>
              <a:t>According to the </a:t>
            </a:r>
            <a:r>
              <a:rPr lang="en-US" altLang="en-US" b="1" dirty="0"/>
              <a:t>second law of thermodynamics</a:t>
            </a:r>
            <a:endParaRPr lang="en-US" altLang="en-US" dirty="0"/>
          </a:p>
          <a:p>
            <a:pPr marL="736600" lvl="1" indent="-266700" eaLnBrk="1" hangingPunct="1">
              <a:lnSpc>
                <a:spcPct val="96000"/>
              </a:lnSpc>
              <a:spcBef>
                <a:spcPts val="600"/>
              </a:spcBef>
            </a:pPr>
            <a:r>
              <a:rPr lang="en-US" altLang="en-US" i="1" dirty="0"/>
              <a:t>Every energy transfer or transformation increases the entropy</a:t>
            </a:r>
            <a:r>
              <a:rPr lang="en-US" altLang="en-US" b="1" i="1" dirty="0"/>
              <a:t> </a:t>
            </a:r>
            <a:r>
              <a:rPr lang="en-US" altLang="en-US" i="1" dirty="0"/>
              <a:t>of the universe</a:t>
            </a:r>
            <a:endParaRPr lang="en-US" altLang="en-US" sz="3200" dirty="0"/>
          </a:p>
        </p:txBody>
      </p:sp>
      <p:grpSp>
        <p:nvGrpSpPr>
          <p:cNvPr id="20484" name="Group 8"/>
          <p:cNvGrpSpPr>
            <a:grpSpLocks/>
          </p:cNvGrpSpPr>
          <p:nvPr/>
        </p:nvGrpSpPr>
        <p:grpSpPr bwMode="auto">
          <a:xfrm>
            <a:off x="182563" y="6535738"/>
            <a:ext cx="8775700" cy="227012"/>
            <a:chOff x="115" y="4117"/>
            <a:chExt cx="5528" cy="143"/>
          </a:xfrm>
        </p:grpSpPr>
        <p:sp>
          <p:nvSpPr>
            <p:cNvPr id="20486" name="Line 7"/>
            <p:cNvSpPr>
              <a:spLocks noChangeShapeType="1"/>
            </p:cNvSpPr>
            <p:nvPr/>
          </p:nvSpPr>
          <p:spPr bwMode="auto">
            <a:xfrm>
              <a:off x="115" y="4117"/>
              <a:ext cx="55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7" name="Text Box 8"/>
            <p:cNvSpPr txBox="1">
              <a:spLocks noChangeArrowheads="1"/>
            </p:cNvSpPr>
            <p:nvPr/>
          </p:nvSpPr>
          <p:spPr bwMode="auto">
            <a:xfrm>
              <a:off x="115" y="4174"/>
              <a:ext cx="5528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485900" indent="-3397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2176463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859088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33162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37734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42306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46878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900"/>
                <a:t>© 2014 Pearson Education, Inc.</a:t>
              </a:r>
              <a:endParaRPr lang="en-US" altLang="en-US" sz="2400"/>
            </a:p>
          </p:txBody>
        </p:sp>
      </p:grpSp>
      <p:sp>
        <p:nvSpPr>
          <p:cNvPr id="20485" name="Line 6"/>
          <p:cNvSpPr>
            <a:spLocks noChangeShapeType="1"/>
          </p:cNvSpPr>
          <p:nvPr/>
        </p:nvSpPr>
        <p:spPr bwMode="auto">
          <a:xfrm>
            <a:off x="182563" y="685800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2" descr="http://organizationalphysics.com/wp-content/uploads/2012/02/entr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443" y="4880561"/>
            <a:ext cx="3181685" cy="181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291" y="-21102"/>
            <a:ext cx="1209675" cy="1023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088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3.wikia.nocookie.net/__cb20081026110121/uncyclopedia/images/thumb/0/09/Entropynbv.gif/340px-Entropynbv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"/>
            <a:ext cx="7543800" cy="643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238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381000"/>
            <a:ext cx="6497637" cy="5895975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altLang="en-US" dirty="0"/>
              <a:t>Living cells unavoidably convert organized forms of energy to heat.</a:t>
            </a:r>
          </a:p>
          <a:p>
            <a:pPr marL="292100" indent="-292100" eaLnBrk="1" hangingPunct="1"/>
            <a:endParaRPr lang="en-US" altLang="en-US" dirty="0"/>
          </a:p>
          <a:p>
            <a:pPr marL="292100" indent="-292100" eaLnBrk="1" hangingPunct="1"/>
            <a:r>
              <a:rPr lang="en-US" altLang="en-US" b="1" dirty="0"/>
              <a:t>Spontaneous processes</a:t>
            </a:r>
            <a:r>
              <a:rPr lang="en-US" altLang="en-US" dirty="0"/>
              <a:t> occur without energy </a:t>
            </a:r>
            <a:r>
              <a:rPr lang="en-US" altLang="en-US" u="sng" dirty="0"/>
              <a:t>input</a:t>
            </a:r>
            <a:r>
              <a:rPr lang="en-US" altLang="en-US" dirty="0"/>
              <a:t>; they can happen quickly or slowly.</a:t>
            </a:r>
          </a:p>
          <a:p>
            <a:pPr marL="292100" indent="-292100" eaLnBrk="1" hangingPunct="1"/>
            <a:endParaRPr lang="en-US" altLang="en-US" dirty="0"/>
          </a:p>
          <a:p>
            <a:pPr marL="292100" indent="-292100" eaLnBrk="1" hangingPunct="1"/>
            <a:r>
              <a:rPr lang="en-US" altLang="en-US" dirty="0"/>
              <a:t>For a process to occur without energy input, it must increase the entropy of the universe.</a:t>
            </a:r>
          </a:p>
          <a:p>
            <a:pPr marL="292100" indent="-292100" eaLnBrk="1" hangingPunct="1"/>
            <a:endParaRPr lang="en-US" altLang="en-US" dirty="0"/>
          </a:p>
        </p:txBody>
      </p:sp>
      <p:grpSp>
        <p:nvGrpSpPr>
          <p:cNvPr id="21507" name="Group 7"/>
          <p:cNvGrpSpPr>
            <a:grpSpLocks/>
          </p:cNvGrpSpPr>
          <p:nvPr/>
        </p:nvGrpSpPr>
        <p:grpSpPr bwMode="auto">
          <a:xfrm>
            <a:off x="182563" y="6535738"/>
            <a:ext cx="8775700" cy="227012"/>
            <a:chOff x="115" y="4117"/>
            <a:chExt cx="5528" cy="143"/>
          </a:xfrm>
        </p:grpSpPr>
        <p:sp>
          <p:nvSpPr>
            <p:cNvPr id="21509" name="Line 7"/>
            <p:cNvSpPr>
              <a:spLocks noChangeShapeType="1"/>
            </p:cNvSpPr>
            <p:nvPr/>
          </p:nvSpPr>
          <p:spPr bwMode="auto">
            <a:xfrm>
              <a:off x="115" y="4117"/>
              <a:ext cx="55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0" name="Text Box 8"/>
            <p:cNvSpPr txBox="1">
              <a:spLocks noChangeArrowheads="1"/>
            </p:cNvSpPr>
            <p:nvPr/>
          </p:nvSpPr>
          <p:spPr bwMode="auto">
            <a:xfrm>
              <a:off x="115" y="4174"/>
              <a:ext cx="5528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485900" indent="-3397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2176463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859088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33162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37734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42306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46878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900"/>
                <a:t>© 2014 Pearson Education, Inc.</a:t>
              </a:r>
              <a:endParaRPr lang="en-US" altLang="en-US" sz="2400"/>
            </a:p>
          </p:txBody>
        </p:sp>
      </p:grpSp>
      <p:sp>
        <p:nvSpPr>
          <p:cNvPr id="2" name="AutoShape 2" descr="data:image/jpeg;base64,/9j/4AAQSkZJRgABAQAAAQABAAD/2wCEAAkGBxQTEhUUExQVFhUXFR4aFxgYFx8eHhoYGxwaHh0gHx8eHCghHB4lHBkYIjIhJSktLi4uHx8zODMsNygtLisBCgoKDg0OGxAQGywmICYsLy8sLjA0LCwsLC4sNCwvLy8sLCwsLC8vLC8sLC8vLCwsLCwsLCwsLCwsLCwsLCwsLP/AABEIALgBEgMBEQACEQEDEQH/xAAbAAACAwEBAQAAAAAAAAAAAAADBAIFBgEAB//EAEYQAAIBAwMCBAQDBgMFBgYDAAECEQMSIQAEMSJBBRNRYQYycYFCkaEUI1Kx0fAHYsEzcoLh8RVTkpOi0hYkNGOywkNEVP/EABsBAAIDAQEBAAAAAAAAAAAAAAIDAAEEBQYH/8QAOxEAAQMCAwUHAwMDAwQDAAAAAQACEQMhEjFBBFFhgfAicZGhscHRBRPhFDLxFUJSBiOSYnKC0hYkov/aAAwDAQACEQMRAD8ArNkFmXBKjBjtr175iG5rxQLZ7QsrLw7f+XUinJVowxiDrPVo42y7NPoV/tvhuR3rZ7OoXA7HvrluaAu0xxITP7M59I7gj/XQ4mhHDknuPDQwKsuCIP8AXTWVS0yCkvotcIIVDX+E2BlWFs9+Y763s28RcLnv+nO/tKp/EvD2ouUb6g9iPXWyjVbUbiC51ei6k/C5LW6ckSu26tSV4LqKpXbdWpK8F1FJXbdRVK9GopK9bqKSu26ikr1uopK6F1FJRK1K0xIPuODqmmRKjrGFC3RKpXrdRSV23VKpXCuoiC8F1Uqimtj4bVrNbTQsRzwAPqTgaVVr06TZeYT6Oz1KphgnrenKfw5XZmUAdJAmcE+3rHrrOdupAAk5rS36fWJIGnVlzxfwN9uAXYEnso+vP5aLZ9rbWPZCDatjdQALjn3qrt1rWGUfa1ihLAwYx99KqMDrFG2oWGW5qQ31T+I8aH7LNyP79SP3Fe3e/eoqqeFEe5+uoyi1jiRqiqV3VGta7RJWaalSoldRWColdRXKhbqK5U8dhjSYOqIp3Z0acjLKZz6HSajngFOo/bcRiJBWu2hsGuU667zeyE/R8VAwTpRpSmCqAmDuVcaEMLSjxAhZvxbxOpRNqwR2P9ddGhQZVuVytr2p9E4WwqLf7g1GuYzjHtro0aYY2AuRVruquxFKBdaEmV23VqSvW6iqV23UUlet1FJXbdRVK9bqKSu26ikr1uopK9bqSqldC6oqSiVBoWqSoW6OVJXrdUqlWGz8DrVaZqU0uAxg5J9hrNV2ulTdgeVto7FWqsxsEhanwjwKjTQMQ71CpVlI6SSciCPsPXXI2ja61R5aIDcweiu5s2x0abA4yXZEHLw9ElvPgsrSZwXNS7pWBBBIgexGc6fT+qh1QNItGfFZ6v0fDSLgb6DgrrwnZrRBphHYgAswGLgO366w7RVdVOMuAG7WFu2Wi2i3A0EnfpKt1MGQMt2jv31igkRuXQxNacW9VPxZ4Ka1JnlrlWVWYGM8Rk62fT9qFJ4aRY5nrJYvqWyfeplwNxkOs185t16deOJXI1SqV63UUlct1FcrhXUVyoFdRXKiV1EUqNuorlRCaiuVMLqoVSmae5cCAxjSjQYTJCaNoqNEBxU/2x/4v0Gh/TU9yv8AV1f8vT4RaPiNRTN0/XVHZqZ0Vt22q0zMrlfds8XRI9tGyiGZJVbaH1SC5LRp4skSu26tSV63UVSvW6kqSu26ikr1uopK9bqKpXbdRSV23UUlet1JUleC6kqKQp6EuAUvKhUqKIEyTiAR/MmBrk7V9b2TZwcT5jdf0Xb2T/Tv1HaYIp4QdXW8v3eARqVMswVVy0xc6rMAkwCZOATj01y3f6kc+1Gi499h6epC7A/0pTp32jaAODWyfMj0SFT4g2S//wBikT2+YwPeFOfbXO2j639Vc4ikwAb4EnuxO845LoUfoP0pg7eJx4u/9QFCj8d0kBVN4VUZW28SZMjCgj1k+usr6u21BiqXdyHpC6VGlsFHs02ADmfWUvufjei4E72oST3FTn+mkNZtZdLm2/7vaVp+9sgECP8Aj+EGn8T7YwDuiT6sKkfc6tw2uLM//X59bKxX2bePD8Jujv8Aa1GIG6BA7ksOxOBbPY86WDtwIlvv7lE7aKMWI68FZU9ijZo1gy8wKgPPB5n+xoKm1bQw8NJB+PPLiqY6k4RF0WrUqURI3FYdsO0yZxE5ntpNL6jUqftse+3W9aP09JwuAeQWbqfFVrBClJj3U1QH5I5HQGxNpPEdzGvQ7P8AVNrpgOLi4cRbxF/Vef2z6N9PqktFPCf+kwfC7fRW2x8Qp1cITdE2nmBzHryNej2H6nT2m2Tt3wdV5D6p9ErbC3HOJn+QtH/cNPEjimSmunK4q4V1akqJXUVyuFdRXKgV1FYKjZqIpXguooSpBdRDKmF1FRK6F1FUrtuoqldt1FJXrdRSV23UVSvW6kqSvW6ikrtuopK9bqKpXbdSVJXrdRSV63UlVK6F1RKsFC3u7SioLkyflRQSzH0CjPcZ41ztt29tEYWiXbvc7h0F1Pp302ptZk2YM3ew3nyGZ45+t49UqtFOlaCJXzWn6mxSMfVse+vMbR9zaLV3k8MgOXfvuvcbGKWxj/6zA3/qzce8/EDglNxXcjrrVO0+WFpqBjAtEk8j5vTnVMZTaYa0JjqlRw7Tk54dRTa7Y1lpha28QqoJbG0BN7ksTDVmFgyJUGPd7wTY9d6zthD29NRBFJOkTmmCYPGAB9P7GrLjqqhLDxBQ8sAF4NqLMDmBnMyeTz7aVjk3TMMCycNZGMU9xRYNAAdLTCni6IEmRx2Maux1VX1CnvaDKAtWmsGmQrBVKiSJDQJMg4Mz9OTYBBBKqQbBUzbbbIoAWmzmQxMmMwbVHAAOJBIydSpUxWarYyM58Uf4ZW7cUoRUVKoYi49jImRk89QHBjWPaH4KTjwWiiwveAFrRuE8ypUvBp0ywDFSQDEsxWRIVATE545I1zPp2yGq9rXN0xHKOAPO54BdPbq4o0DvNhGfGPTvKrt348QGtq7hWKCKbO1sFQRKmaKkjmFCzIEa9K9zWmIMx4rzbGucAQRF+V1R+J7lgiVSESqAagYUwhJVwjqQiheCrBrQQJBJB0DqYe3GLHzER/ITqW0OpvNN1wbQcjM7+YK03wz4l+2J0qTVXDoBJ7QwA/CZ59ftru7DtwqU/wDcIBGZ38V5H6p9M+zX/wBgEsdduZje092h1B3ytDV8ArqhqOtij+Iify/rGtDdvoufgaZPBZ3fS9oZTNR4gDeVWFda5XOUSNXKsKIWcDVEwJTGtkwFeJ4AkCWaYzxz+eucduM5Bd1v0lkXcfJUIXXSXAUwNSVRkLtupKpdt1UqpXbdXKqV23UlSU14fs/NcLNuJn6aRXrfbbiha9j2cV6mAmFfj4ZpWkCo13Y4gH3Gub/Uak/tELuf0ajhjEZ32jrmqPc+GOrlIuIzj0OugzamOYHGy49XYKrKppgTG7cVYJ8NOaYaRfOV9B2zrOfqLA/DFt61j6PUNKZGLdp4qey+FqrNFSFWOQZzoKv1Om1ssuUVH6LWc6HwBvzSHivhvlPYLiYkyO0nj1GtOz7R91uIwsO27H9h+BskxOXf0UjbrVK58rwXUlVK7bqSpKjuKq01LuQFH8zgDWTa9pbQpl2ugW3YNjftdcU22GZO4b/YbyQsfvdwzsajfMxIXGFUHgcHiD7n0415V5JuTc59e2i+gUmNY0MYIa2w68ydTdAC2CSJkW5gDI7xySCMen10OFxTJb11wT3hXh3nOTWYpQpfvdywaGSmAeMzc5XyxgHONMDYEuCWXycIT+3c7tv2h1tFUErSDEW0abrSVKYAIBUDiIJziY09rWtbBEnn7fEQsz3PL5BgDuN9JkZdxlBq+HulRhcWXzbQVlXQKIGO4kN1cGCR20DqcuOG/rCY2qMIxWPkT1pfnmqzdJTYrFGMTcwPTk9lIu/CAQbpbPppZE6JoneveHUgYFYSLQTJnpZioIiIkjHfmJAxQRX0U9xRVaTqjOiMczBgyW5IiAqoMBIEZ6rdQtgqAzdIKGcBVGAoUuokyZwZMIRcAIIJAnVAkiBkpAmdU/8ADzRRL2wXgIBiO2JnJI/lrmba6XCnoLnv/AXW+n0rGqdbBG8cqMEG2X/Zm2WQG4t1FgTkWFrTHJK8xzt2FrqNIPOb7ngNPIDz3rn/AFCoK1Ut0bl3oviNNSWuVf3FRUDGRdTCgsGgwewBOQW+utjzJM6R/Cw0xDQBqqrZqwohicmm7KYuM301cHq6vlmPfvOAZUcxoIO/xRvpMe4hw3DwuF3wTcHY76huaBYUwFaspDABGZRVUSBckNcpPpPbNuh3aAj2UbIEON9+9fbfG9xcCoc5PIBafWANdHZmAHFHnC5W2PlmHFBPAk+CQ2XgdK395eSeTBEemNaKu21QezYdarHQ+lbPg7ck8xHcPlOJstsBAphoPdST+us7tork3cfRbG7JszRAYPVNNuAQQu3e2eyWzHqYE6QA6bv85WrEIs23gk7k/wC5P6f+7Tod/kEuR/j14rMr4V6Pd9B/zGuj+s3hcP8Apc5O8vyntv4K7j5x90yI9DM6U7amNNh4FPb9PqPbDn+InwOacofCw/HVjEgBRP3k/wAtU76kf7W+apv0Rv8Ae/wHyVEfCjkSKikdsHRf1NgzaUs/QnH9rx4IZ+F6gm5lx6Sf9NF/UqZiAfRL/odUTicOUlCPw9W6iq3ARxgmfQHOmDbqVgbFZ3/SNoElsEDlPI+6rtynli52RB/mqKCPsWkaM7XRmC4JDNg2uA5rHchfyurLYeEu0W1qS3CcVRMesA5xrNW2/Z2/uBPL5hdHZ/pW2/2uw7735wmNpsrGN9QMTwVLnH2X9NYto+p7PhFwOFvldHZPpO0sc5z5J33y5p1fFqNOLqjL9VK/zGua76lspNnz3Bx9AuwzYNp/w82/K63j23EW1akzHyMcxPp6aV/UtnI38jl4Jw+m7QNw/wDJvykvEvF1rL0At6NAH8yOx1o2f6pstJ4aSQd0FYdv+l7ZUpQA2+uIe0qmrUXXmlWP+6lwP0tJnjW8f6j2InCHX8/Bef8A/jG3H/HxPwl6m6VTDJXX67eoB+dsa0D61QOQPl8qv/jO15YmeLv/AFUKXiVFjAYz/CVhv/CYPrqnfWqLRJa7wRt/0rtjsn0/+RHq1VvjW2qVyvlhbB8tzEZ+gBBJPecDt31w9s+q0a1T92WS9R9L+h1djoYSO0f3HQkZDuHrJVZV+HNz3UE8SWHtxPvJj21j/V0YmbdxPoumNiq8PFF23g9ZGUshJBkFmW2eTA6jHEYk+2tVPbtj0ffudnyaerrJV2DbTPYEXyLZ4ZuaLjPdlCY+JBUNFNvRSoyuRV3LWlrngBKYnqK0xn3bOIMkds2d7iQ8Rpn4391VPYNpa0AsM65exKBS8QShRtIdbacA+XUUq8dnCLgEGRdB6cc60U6tNxsQflZ6uz1hmw57rR5+iC3xDRFMRUTrQyFKSJJWXJIJMA9MSAQSZJOjNYAQJyvpHz7LO2gXPJdobTeYE2yi/Heo+LtSNm4o/vabAAw13l1LIyMANbJGMHOMaFwDxiA3Dn/HmmMLmdg7yeX8nkLKtp7so4c5VrQSALu8YtIKwjCO4I/CdZiRNjvC2YTr16Iu98QQgWsCabC2AQAq/MjB/lF3YgDC86IPFwgLNyV8O2oqqwRi1SpilTskt1Au5bgWKpkd+Bg6ovbSYatQwBvyvbq2cKHE94psudeHXotZvdqtJzZ1JtqUg8C+0wPqMn6lfbXntjxbW4YxGIyd+EXPjl5LvV6g2eh2dBb0Hysuu6pmqWioVKFFl4PmRIZoBlJ7QJ6c69EXNc+dF56HtZGvXnxV/X2zNt9y6MTULu4UhYan5gptg5ZeoyRBEdwcNMwd/wAJTTDmyFSbbdzRYooCJJAz3eiMznICzpEy0hPiHCUvUe6jUUKwijVJk9PNMj3m2I9tFSOfNU8XC+6+B+LBttt6kKGqUKbkAZlqan09TrQ2mXNEysuMNOiO/iLfhAHuSdGKQ1QmpuSW+3dcstClAdkLtUtk06QIWRdguWaFnGGMNaVNHDMTCnbAkCet6detbhmuPYBzMdpnk6INB/aPFSTqfBLndr/B/wCoaPCd6rEF8O3Hx14ggT/5hgHUNhVHfjI1y2VXOJ7RsYXar0KbA0/bb2gDkR7q/wDhr/EXc1FbblqRrsp8ipUX5qgzY0OF6hIVow0AgzIj6tRgkOtr+Ej7NJ5u0TwsPJD2n+LG4U/vqVB45EMjAj/iaI9Cumtrv3yEs7NT0kdcVqPCv8TNtuGCMHoVCYAIvUn2KCfzUaeysDaDPis9TZntBMj09bIHj3+IdVJXbQhkAM63seQYWYQzbF1xzkDjWs7Kf7jHdcrEzaWn9gnyHyfJUlDw7eb0ht3utwabYKX2z6C1QF/T6kRjPtJ2bZG/7sk6NFye+MutbLTQftG0GaIAGrjly3rc+DeD09kv7unTpxE4AqERJuZhd3AgEZ/XzO3fV3sOEANI/tGYyzcc+Q7yuzs+xMIl5Lp1PfoBlznuT1OoWZiQtMESQk3MfmlpAzPeO/J1yT9Re6XF8W434DMz3lbTQY0QBN9cuuoXN7u7RBUzbIGAY9TnjjsNZKj3vMmR468ZOXJOp0p/aRp11KztWqfOYlU8m0fvAQWngrBBBg8GR9yBo2AfaGEnHOWQ3g5+xWkGoHYYEd/sm9tURCsi7/Nxwe4MAqfT9c6W5zzPob9cN2eat9NzsjC9W29OpUFQvTZUSLSxUBx+PIZS3AAt7nB7atm2v7IwuYb7t273MlYq9Gq46xpN0zR3dG006gWoGIlmVTMcD5RkDEkSf1087Y/9zGR4zr35ze981Z2OoRc9dZKmreAorAUK1egGMkpWcYJ/hMCAZ5P4QB8xIfR+qPqtONoMbxOXvEbtZyvlfsZabeqf/ZLqdgr13gjqcg4U3ZkGeIk5zH0S7aDjLnMaJ0EjO2Y8ertFLCAJIU/2TiLQAbTFNF5kDIQGbsffRCqKnZI7rudlwJjLwUE0nWPfl7ILCKd6MDgRkKp+rcD7402lUJfgcyOXt8eaY+rDcVjzU9tv6LKWVjAgWiCSxIxGTOcx2zov0b3ECpH4vrl3arP+oGbVOnukIZVbtBFiyI59Ti7kGNY9o2UtfJGvr5J9Krit7lDOyAXpqPcItlu389ZHF4diLQR1xWxtXIHLxTG13b0jPmuykkclYIOflOMk5gjmda6X1Cu2GMtGmczfUE+aTUoUatyOfyvb2nQ3RVtwjM69KsKrTBgmRBHzYEgke06P+r1gwNeMWs5cuNr6JH6ANdLfn3VLufg+kojbMSpGadRyhJkGRVUMVAgC0ALHOmt+uiYLTG+xPhb5SamxON1Q+JfCz0GHn3U1qP0sxRqb3lZXzVWBPVAe2ZEdxrtivbFhJG8Qbb4mcr2lYiwTAPir7w+mlK5An7wYrF3lkRMqsHlSSDCAJkyeLudttV1Vn3S90WwQOyQbTMyDeLwRoE/ZaTWuwADje/pCq9m1D9nr0qtSK1WiTeePMqEVASRJ/hUQsQp541u2ANYHONp7IysG28zcqbe41HgNuBf48vVUyeG0FfzP2gsBkdNI2gjAYHcq5IxhVMQOdb2hpNjPMLnuD8NwfAoHifieHATqUOlNwG4qE3nDQpJhhExx76JxIFwgay9ilNiVQVJWp1UogjBIqJdABEiASPpOgIAbyRAku5oY3JsqDsaLgeuRkxz2H56GnYwjcF9s+GIOx2YuB/8Ak6OIOD5a410KWLCLLm1HNxG+9e8frtS29WqoBNNC4EGDaCzZPHSpjnMaNxc1hLc7xrfS3fxQU8FSo1pNpExn4/hZb4L8c/bdxXquKiFdtSpiDjpdic+5eY+vppdAuIDiB+dYWnatnDaeIOOEuMXvEW71pyKSiSCYklmJAAHc8ADWvG7gFzhTpi5xE959lla/+Inh6syhXYKSLlSQYMSDOQdZTtYGvoto2RxEgDrmvnFfxUqyoPIC2zdUoI5AE9/LYiY4URrm7O5zZBiZz4/C7X1ACoWG8BoAEkW43F0Xwf4krUyWV6djMC9N6KeW8C2CFURgdo08VnjNYf0lNwEZ6XM+q2tD/EGgSirtZeV6FCsCe9ps4EfigxprtqqEhrGA84S2/T2wXVKpbHAnvJJIVb4j4kKNCnQSweWG6gq3BSWIBeJNqtbM5A10KTRRaC6MUX1A4D3K5tcjaXkMJwSImxdbMgaE5D8RffDHw1YgZ0VtxVQOb4ihQbjBBiq/ExIB7TOsW1bYaYxDPTv3zaw85hb6GytcMBy115c/ytH4fv5KgbZP3M2tN1rgEEL0qT0jnOSft5qrtFSpUcKcTqTeevLTRdkUWU2Ak20Asl/Ea9Ws0rEpBN0wflkRyZjI765NahUxvdVv3fyt1CsxjQB1mlqu+empNRyAgJgASKagXEkyxjPIA+nGlfY+6eyzM7oubR5b7FE1zGggnxPXf8L3h29p1Vem6rcuKlQFkuqZIBWWJYAJm4xcMDT62zNaz7gJaQOyLOEC2diJvoGyM8kFOvUxwDI7svaEz4dtaYQANICyTb/mEkEie39ONc6o5zibX6jJan1DK5u6UAkNU6lPC/kIWTH0Bx+Wroy92GBbju6tkJ11QuqgC465qi23jdAbkUKhBc7hqMXTAVoDljhVm7GSSOO+uuPpz6lAVGG5aHXsN5B3+3FZH/UXA4YhWG58tKLV7kqIeqgVxcpVIJDG664v2AFkY7uZsNQOYwu7/PK2UQIO+ULtvcQfLei7ff8AmkUrFCmoEJampliFdYDTys8qD9Tw8bB9slzCZ0vHLf58lldXLz2kPc1nWnu6bTCUWICqR1AYt9VCmmDJOSD7kmNZipktue456+O7uVOm8FZChv7KjMJg83MDIBB6hFrEQDPY5GuhhkR1yStV6t4xIALwewEjuDItxzP6emo2m0TGXW9WXWhG2JNd4GTAy3YNzy0nl49cn20qtWbRbJ/n23TuR02F7oCudrs7kOQlVVjpYsoyD7mCwDEA9sRnXNq1yHwLtnWxPmBlYSFqFGG4jn5Lm53jiqqlslLmgwFMnicWxi0jIg+uqp0WGkXAZGBx/PHejc848G+OR+OCX8M3LKSZI6ulsm4NBCmMzzPGZ0e27O14EZxlui0j2O6EGz1S0kHJM+JVa/lFaPUzsptLEGQS2CTEAhBafwhhnGubsraH3ZrWAB7sovbPOCP7oIi611y/D2N47+vaU3tt+T6XKZZVIw0SQPeTMTrNUoAdxyO8I/uNNtf4V34nvUfYulVb08mHHTEgZiSbSDwYxru7OHscwCxsL7uPJcV7mue48Ssd4N45Fdlquz9KoXIHNqmSBggMxpg+kSTOj+obMDsxDBlcDLrKe/JN2WoRVE6pzwjaUqxF4pVa0U0rNcQ9OKakGO4JMSCeY9hzdqqV6d2SGGcItGcRw35ZXvrqb9oxI7QHaO+38Ke/8LpqvyqWpj94oZxKmQHMNcgJBH/C3MA6Z92uRJu3SQPWLnflpGaFraZJGR4E9Qk994TtzthVUEmVLA2kmTaRe/PIiTnAnOG7PtdZzywxOkB3fePYWz0uLqTG74nePdc2/wALUnCmhUby6tNgjqMScgmAoiV/njEaBn1Ss15ZWsQbjdyMz1dW7ZqRaHU/QeoWfPhJBN+IJB6PrPJMwJnvroP24tIwwfXryQjYxBJW98E8ER9vSP8A2hvFtpimUpmmiCwWkAeWTAEQxJaIzrtbL/8AZptqCYjKT4WhcKttFTYqzmgMsZnACeFyZ79J0Wb/AMRaVGilPb0H3D165yWrs0UxgysgG44iOA2jqbOxjhDbnLP3KPZ/qO1VsQfV7GohoHcIA9eCl/hRUSmNzUbE2oJMGYlukdsLB1pp0BW7IEjNT6rtx2emxsxJJt4dc1s9z4vRYG5UcRlWW5SPcNIOtbdjIGEWC86/6k1zsZcSeaQO+2f/APk23/kU/wD26L9FxV/1PgVld9/h7t7j5lTcAqADAwI4z5OvKirgECPNexrOfVfjdwHgg0fgrZoemtuciDNsfQg0oOi+8/SEjDCPs/h7aUyStSqCREkAkDvHRjTKW0uaZAHXPX8IKmJ4AJyy64abj3BO7bwHa3eaXqFUNzAgEQsmCSvtxjWijtFWrUAd10SlOpspsJaOd/Wdyt6W7Z6Ls3z1aq1KzESbQQWVQuRaigA+oODGUbXhcb5D2v4b+9OoS2Izj16jlxVz4X45SSlTWqhVmQmAp6ruCek2Zmc45zrFRH2mkYLXMiDOuVjPcIWirD3WdfdlHsgVfHQylVomjUYEOWIqWY7QIIOCCYweJwLBBcQ1trSTxjRVEASb6D8rP16xqVDYgZjtyL8XdVg8tl/zML7pEgOCBB0T6bCL5eG/0BKFrnTxVZv/ABbb7YMQAdw73gBVIpl2YioTNpW1kFuWB9LtJds2Mtaf2gRfUWt8R6JzaxAJ1KvKHjFHyhVuby2SSSIxJUSBkXCDxHSfUa5j9lFN5a0drKNDPO0WzJnlbW2qXtk5Z8bevJKP48CxVCSxthpKlWd6dhJETaoYlTggQfTRUKLqXaj/ACsDnhBk657x3iFKhxDPd59ZKk+I1otufPZSyvDFcZKgAYx3HPeAc66WwvcWlpAsbdXWauzDF81o9x+5pgrSYiwLBMwATCwJJ6mIOMzpFQmpUAmBM+PwJhHTADTqVTbZRTrMzvTRxUkF0WQcuSGMEQSAI5JEY1oxl1OADloYyt5+SHCA72661TT+MMam1qVXsT96GvXpR6bqcH8UopUAd+xONLp0xge1psYgzmCDbxuVb5DhI5Qs9T8VoMzVDsKb3vcZ3FUdzlUEAZk8a2l7WDCRkkimXXlH2/jW2QyPDtuIk5qu0jjNwMGO/OqdUabEdckQYRcFDpfEtAMr09lt1YLaGWoy4zMgCGn0OdLeGOEPBIz5hOa14Mgjciv8ZJKkbPbC0ABQzARwRAAXjiRjHpqEMJJw59dQrDKlhiyyTm0+L6LZG026tBE3sDH+9GRgas4CMJZZAWVA6cV0xT+I0HG1oAk5N55JH+XGdWAwiMPQSzIM4lHdfFWJG2oAiZNpaOfUajtlon+0eBVCvVGpQKPi9ZmRVpU6VJmA/wBiMiAzwzCSbe59RoKmz0gMp64qxXdhyumPiPxNk2pY5BaJBjk4gH5oHIH1MDOqosl2I9FJECYWMoeJEtVKbenDKw6iTAeQMFoJ6gBnsOORofTDm4S46d9o4eKIOgzZajwXxyuK1erT2pqKtMeZNYyi+bUfqa0jEPgCABjiNI2nZPutDQ8tvpHd+VTK2F0kSVYbjxDdipjw9g7kKJ3d0uzQpaUyOk9JjHpmUjYQGYTVcQOAy3ZJn6mXTgF+t66Nxu1d0/YB1HqU71MFvQhOJAP21j/SgGBWj/x9b+y0/ekSWeapNlXqruCWRLtu+4enRFWP3hJ8251UgEDMN0sMYzrrBrW4Q8FwdAPoOtFhLy6S3sxf5T+8obh9xVxRLwpZL3MM/I4UEySJBiLeJ0its9MuGEGCfDqJyWijtbwyHEWU9runppUUAwjDzCiGLiisT8zM3QUHA7/XXW+l7XQoMwVHBpOQ1PtOi431bYa+1PD6bZAmdPzxOaya7upWqVdza8v+6om0sAWhQAYgkKYj1Y60fdLnPqnPIcJt6eZSzswp02bO39ou6+cX77ujkFpqNPcnopbasY4BWDAAEksRJgcnW9u1ljP2EDfvXKfsNOo+PuNJ3TlJmBwkoLUN6T/9OQPxE1KYj/16I7RXJGBluuKjdk2NoOOoJ4SY77eCj+w7z/u6X/nD+mq+7tX+A8UYo7CRao7wTYAA/wDqtsSP/ui0/QqWP5ga819iMo8QvSYydT4H4TY39FgZ3WzptGIepk5wQKBEcZEHmZ1YpkK5SlTdUgINek8mSUo7hvpB8kCPbH3xFmlGoQTbXwVHtHqVtybQzKzlaOIu8u7FpMqSZ5gnWrZy1swbjPwlKrNdhAix+YWs2VdQoEwO0dvf6if66GpTa0hpyS21XPl2qHtaa0yjGXe3LMxMnpyFyE4JgQM6Q7MJwMgyl6niDOzgcqZRFALdPVcZ4JLAw0YPvoTvRiwhCG1rsysAQxpoIxcCCJN3eO4ngazOe4SCNdMov1wWloZn1KgPhB3YswtLFSQOAoEBRPPA1m/UVQcIGQ13mVoDWZnU+nJWW48Dr2IqU7QqhZSJUG0x+Yzk4B41hftAa44zr4m/5Wui1hupP8POcCstOp1VqmJe1BPTTWSSCaY5yD3JjV7PVfaoGHDYNNwJP/UbRE80us5glpPHrySvj3hNQQQ1yIxV4glHYhrSI6cPTxJ+YA66uymOyRpblbPfM+qx1XA5Jiru5pU6VM1MWBitFwAFIJgnvIgE9+SI0unTcKrnvjW0j09dd0oicTQ1oKX8Q+GiyqyVSzKxY+YpBJBEG8TIwTkHtnWQfVWfcLajbGP2mdL239y1t2CrgBGfHr1UNt8PKzH9+jhSMtUJcQsRaimGuLEGZ4mY1f8AUYaBgcD3CO+ScoztHcodjLTc4vH8Kwo+BUgFFrOBwDe3/wCQHp/caS+q4uLnEie4enenNaAMLQ0c5+VJvCaU2+SrGPlWnefpPAMyMnRtxlocXQN7jE9w15ApRewGJk8AmNt4FRAJ8hSfS1T+lv8ArpdaocVn25j3RNd1b2hNUfAtupyiqe1yAifpEf39dYalavEtM80wPaP7U3R8DozhKV3I6VEdpx7dtYjttZt5Pj14pji3MtEKZ8LVYilSHuVOfrjWmltz35uMpDmU9PZCqeGCDaqoDIYgYM4j1+x99dNm0gf3SbRGLr0WctGUeirn8A8xslSVWEY3CEMYAu9QBn0EaGr9Q+1Gd9M78benPcrNFrhceyqfFfhf5qb1ayySQhIKScTBHNqgT6eumUfquKDDY5gjwnXdCMbCC2WT5H8qh3HwWSpPmQYI6k7H6NBP3jXQH1KjiAPiDI9J8QFmOxvIMeYXE2G6oM4RiA6t5gUHqUypNvchahyOJPMTrSNopEBwcCJGWm6d2RWd1F4sRdL+DeJNWrUaPmWAmiCS2QKLSi5ME3hRGCYGmlmcJJNpK+jVZNW4TypPIkAZEcDWX7bcbrI8ZwBZ7xbw5zvq1dumgTFSAIIFOiW9+ohV+ze+toAIvpdZHvIEDVe2bVDuKtZhanmVSs9wGUqYz0m26ccD10qrGK2iaw9gDu/K5S8VWmLVSoHZ5XtcCFA5mYhuIye8aw1Nl+4JcREZH17/AFW+nWw5ZrniPigo19rQIa3bu1aotMf/AMji6ewLK7vPHAMjvuo1msotY+Yt4Zx/PJYa9MvqOewCTfKb5eFlGr8XS7Myt8hA4+WIJIB55AyYB761t+pBnZaDmIy8+fdyWN+wYzieRMQYnyHd3nvhJVfihiSBTMcCWAAAyeRjAM5/lrR/UxhMZ9955b9Uk/S2lwJdYWytG685Wi9rpT/4qqDARfu2fvCEfrpo+o0yJIdPel/05w/aWx/2hC8R+K9pSaKKPuuZd2amvtCxcR9QNczCdV1oA669FSn41qTjbbMe3kT/ADY6n2wixJqn8ZKTFfZ0CvM0Wam0fmyn6FdV9vcpIVl8NfE42ysooq48xmV2YI4lwwMgQTKoYwBGPbTRqwzD15rNUacUgK/8FqU9yW8laqhT1eYVOTEAW9oP8tJdDhHW5T9twtDS+HFdbXAI9D7fX00shs5ogXZwrbbfD1NbZUCCIgR8swDHIE8ccarG1pwkosLjcKz/AOxlJBUQeJI7f6fXnWbaA5zZbYcevytFJuE3VBufjLYbd2RmaoVJDWISAQQIk/NmTjAg6RS2V5H+5eTYcNOuKa597WVRv/j+tdG326JTM2NUEsxQ5ABKhT1KMBsnnUGx0STkcrWMc87md1u9WXO1skvDFqbioHq7t2rMhQLaSAjA3CEwDABEATObiNU+dnbDKQwDWRfXN19Te8aKgGnMprcUNvtyztUq1ZyTVcETI5LgDFq/xHA+2Y1NpqNFMBreDeeUb9chmtTG0mdp2fFCTxWvV6qVNBS71XBE5Awzglu8Qq+kiQdZq9ClS7NR3a/xz8hlzJ7itVKo9/aZYeA+T6cU8nhN7RWIqNi8HqCSRnyyYA7ywbAOTgayY3YC6n2Rof2zzi57o9SmOrCcM4jwiE700/wr3ABImPoogY7QPTVU2kjPvz9T6qODn7/bzUa25qNlQsemMc9iD/r9tPZTpNPbnrj+EQptAgqz2YMSWk3cehxj0Ge3GslZzRGWXOPdZnNGKALdZLr0VLAhTJPYDmINxjMR9dHT2l2AtkHgb24ddyHBBk2TVTZrEuwg9uYz6caBzXNgyL+POEAqEmAPygeYEMDI/wAo7e0cf8xrNWo4+1r6+K0s7QvZWNLaAgMFFpzL+neGAx9OD7aCjRquGVtCZi2kj3tzSX1TdpN+Hx1CDv8AYlZtEg8qcgj1jkc8xrrVNkqU2/cAsNRpPnG+QlU6jXHC9L1aBZcgGROMYBiST8vcnkY1mdsry37nCe8cBlPPemMqhhgddaKv326pimibhCyvNpAM02XsWz3IjM5J41kp0zjcaJuONjxi3O27VaaLHucS0xEcwkD4V1BFcZFyA8wR+U/zGm/qYGJzcrHrqFrx9mYVZuaAjoqXBjCujSadQTIB94MffXRo1KtF+ItjeCLOHEJTjS2hpE5eI4hLDw2hulJdFWvTqFTUTpZoUMCAIJYhlaIg9Qxra6tWoxUpkmmR+03wmb30bxm2q5j6bXOLHxO/f+VZ06jpFNj1WdJ/igRMmc94OddDZq7K7MbM/QrnV6TqT8Lskh4hX86mRIg1GiO4Vio/VddCAWGcs/Bc57iHDrNKVN4DcAOryz3AtQ4Iz36D+WsZcBPHJbBmGjeg/GdcCqpBRGlRSbJUKUAlgJMggA45MxpTCcjlu61WkuAbZUGyo1Holmud7rSS15nMnLwTIbq5Fxzoahl9suuftYJMu0S9SnUTBL3ZgG+SO2GwZ7e356lsyN25QVHgQfO/qvVLovPI7kCTOO1smCePbVAgnCOvVQnWFPoGPPRY/DYht9pnMcTqQTfCT4/Ks02zmsqaGTI9I9pAMx9P566OKyFSTw8mcj8OTgS0Yz3gzGo6qB5+SuEVKajDTGQ3+4pXH1JB/TVAyQer/AKFHqUeoimpal5kKrGWBFvMDnPPH00ZIcICg4r6p/hx4hsKdM0atRaVW6SXNquZIBVj0nHb9NJxRJPz/HNEKeKADJW/peGuMK1wtuFV2JcsT/CqW2gehEn0721zX/tMqFuHRZb/ALSagw3VVPJRgQ1/mO5YwKlNKbEFDeAeTjIEGRnq1qvaZTZJnUwO+YPhGeqcKTQAS7kq3xf4tqVylOkzU1qFS3lkXk3AFFcmxZBmcEAAk9tZRsUYn1jjuTf9otMxru3mbAJuOSA23qdFSbxKVKsBtC1aAVUmI8xpklsBukkAEkepbs4CpVa4VLDzLe7TjYW3G6sYWGRc+QPHf3fwpb2q1XrrMCKKsbmRAMWmIyBwVklUYgcsNXRbRomKYzzub3N/OwE25KVHVHtl5yy65Kr/APiw2FdulsnD94HqtoBPPaM8d9OGzYiHVDy068Uo1oEN/Ku/Avh9RbW3rFqhAspHqKjtcswD3tMAfyz1alasSygIbq7f3a8/MC6NmBnaqXOgWw2bpuqlSltEaq1Ii93reWiFkNp/dy5yLSoK/kSdVS+m0GmYk8fjLPvVVNoc4RNla7ul+zqEhxcwup0UFtO8GTKoJEz1OQee2s+3bIHulxi1uJ4X3WiL7kVKpGST/wCzUJvADAd5jnIwM8Rzrk1MbGkg9nrf68FvbtBNpRdvRCwW4BiOCRIyByO/p/XHVe6JH54x13I/3T0Ez5AIAyOBI4Ee/riP7jWEuc52LRTGWlE8QrhES4p1OgJvtHU1s57zi08yNdCjsrazezAdgkZkkgndlxt3LMX4TMW9PlLvRabLjNsxOePT3x99BQLnuwEX046+PmnlzcOMBL7QqTMSQQSMjBwOZ/v108jfkpUxAQtD4fXNvTjIie4POPrGT/z10dha6mzFTMSQRqIJgjS8jM5aZrDUAJgofidUXEFTkwSGgjuOPv8ApOnbVtTaW0PaWkyIN/i0wZ53yUp0sTJBVHTr4Y3Houa0QDKyG/CJmSP66w12mo3Dk2DG64mJk8vNPpwD3pHx7c0Go2T11HBQ3EyQYEEjiJHMdOBnOenOEHVufcRkRvmDzPctWzhzKk6Qj7WkcMflSFEjMAWn7XidYjTc5rsPeeZt8Jz6oHZ1N/f0WZ3O2FDc1Ssm92KzOQbag7wQrlh69UYka9ZUpDaNnGLcOVoPiFyKbzSqSOKp6XiR6n4ilNRMNCpWocTwRS3NVZiYXT6NPA5zdMxxkEHzbPMoKr8QaT3e/um23LClTdnUuKaEEmS13TOOcESfroKLG0KpLciTA49eASdrqY6IBz/P5VO+7uKRcQuSPYXHPpNs/XWuq7sYrDrln3LA5sVHNzj1yStfxCGjCmQD7gZP5mpP20gvxMt1mmceCT8RrB3YiGAwrLIJwJMGOR3OToWlwA066CKZXvPKqFhSQMgjpPq0E2j/AKcRoA2Ti8PhHN4Vjtt6zi0mZPcnBtgHMjABj68Z0p8t6664JjHSc1KjTpu0EWiMFRJEcjBHc5I7fXRC1j5qwQdEJtqASA9MAYAs7aGe9CQZ0WX/AGYku3AKyuPmgdvUD/TXRxgAN43UIXWoyVuUwQpWCAxwQsfWAeM9PqNEHQDff3aHy+VWl0ah4eJM3lbQwJESMSM4w3J4/TSXVTAiJnryQ63RNkSCRapAfLGTaAWJIN0QwieeBrQKxczBz4qmtBOJA8efrjspsA9gMaNxIeRwRUR2ZOt0Hwf4o3m1xt9xUpj+ENK/kZHfQOoUy7FF94sfEJgquAg377q0ofGLMyHcUUqhAAArMgIDFjKyVaZM4HrznSjszgwtpvI77x3d2maZ95rnS9vhZWPh3xDssqx3FJTcTAUyScZUggrAtJkDqwcQqq3awcTA0nS5Ecj5xE2umM+y4QXEd4+PcK2qfFm126TtvLZyIXp+QfxNJlngCOIk+usDtk2jaOzVkCZN8+AsABOecwFpLqNPtNIO4D1PV1hPFfF6lfEkJMhexPqY5P8ALga69Ki2kOO/ro6rE95qGT115LYf4dbSkqndV4NOiehT+OsTK47heY9SurcSbDVCbXWo2fxu1GqxpU6PU5uvDBnM/wDeTA9ltga206VNzQ1rr8beeSwvqVGkuc23C/ktp4eKHiC+ZS82huKSgedgVEaBAqCf3ikeoKsASCMHSS0sdGvXW9NDm1G267uu9Zreb9vNYFHoVqbRuLL2LVIYIygyKqMrAgEEgcxB0mowEGOj1qE1jzk5H+G/EGtdwVQLfcQc9MdJDwA1oUSMcYwBrKaWAkM1jdlfLh4+ZKeHA3ddWHhG+TcUxUttqtTSoLh09UmJIAMAdQGRjMyo5j/pdFhLgTBmd7TobDInw7itA2l+HD0VGtv2p1k8xHPT1uihVCszCnKlyZHeCcTKiVIL9LS+y6mABZ0DFJPGY8rxbNBjdPhKuVqJDXno4hoI5yJ75/6a41AGkP8AdBgTFr3B10znzsnntEBuahtdtdUDKKYAZXfzJDACRjGDwc+hkAEa3/R9mZ9zFikt6JGfnrog2iq7Bh5I282AV7goLDA7TPb3jkA63VfpsPJBsTMaaW9bSlN2glkKKMWMqfmxBBBgkSftB7ZjWZ2z1HtIa7DcjLQxru6ncYcAbhT8Utx84LDBEY9uZkz2njtq9to0vutdfER17Tw0iYuk52E5QCs/srw5BMgSTAjBnBxnLHgxI+ugpUA4B0eN9fx4IqlSSVHcbBTUpvEKiAKsZBuaSfTEDWd+zP8A2tEB2Z5x1w5p7a4a0zmjJuhB5H17SddDZNlYxpMeqx1qxxALF+J+IivuHFMVIRSLimMEK0knIwY44P23MIa0NQvYQcRVOtQrVrKMr+xing46/Kn2HUgHfnUDiACBcn1/lLqCIPXRUt7TOKbwAtixAIVggMfxTipjmdLqn7cDmfL3KyvfPa66tZVzv1NdKwIK5wZzOBByMc5OqxOdBF+urqhDSR4oQ29rFnItzGZn5mEjJlpAzqY5ENF+h3JJkkAnPoKVKkzCSpNg64WQAfUgQDPEkTqiQLTnlf0RNJIyRvD0Egi+4dPSAxJNkWAkG4ZmCYjjOqe4iZjnzz4eaaxwtvU1rxODYubbSsESJAJJDdXEnJHYRqjTkCDc891sov1EoyYEzPio1lLnJQkgnBgDkmDwMmTiNCIblPr1uVG5v1muDceloHYEjA/LVlm9QVBH4/KTReqMEEEfUccd+f7nTi7szkbIcUhMu1ABjXWrVctIVLafTGLnAJ4t/Ce2ca2bL+na0EyTuM4R7+gvkrquqOkNMDfmT7DzK7Vp+YGqJRqBAbrVY1CsR+JgLjM9hgxwM5azmNrFktG7d3eCOjRqPENBMZ9ZSqrxHxas1Riy2knKsLTkd8CMHsI06hQp02DCZ4jL39U37bgTimdZVfu69/bqLZH84++tH90oAMIhV6j+X9/qRoykkwuAGNSVDmhxq1YR6Xp+uhcUxguphdDKaQtZ4LVX9npqCYFVi3+8IPHpBGl3xElA87k2ad8wAfUzH/Ig6N1RrRdIkgq8+GPH6lG4tnyACxkXNtHaHGZB8pmDgx0hnH4zG1pbWbn2h5jTmMuI4rM9xpOEDsnyO7ud5Hgtz8S7kJXpbxCpKVFpVrYIfb1AbCxjkOHAj1HbSLgwtGIEYgqip8Hnzaz3syli9IAA3FipEk/KDMGBgDkgaU8YTCNj8QlP+IeAbhU29NKoFJKZ80yYub5mUmT+I4PaQAbjrLVqQcLxAzB04yRlp33Oi0MGoPXcn91UamJYkpQIJYsRPsFACmSoHUV5ycmedstAEOYCJBsLwAbek806o6IO9dQKWDWc4m2IIAMQZxkj2OOZ1nq7L2iSYbOW/wDnzRtrGMIKZ8O8OBrS3XTpfIpKgCo4lukfMFplYv4kQcmOvsFEMabeV+ecrLXcSU7XeDAwAI/LGtT5kQlB0BKjc9Ud5/6fofy1mMGWplxdc3NbA75z7/no8AsUGM3Vdt8Qok5icSwj5jjBJ9O+oGC6jnmFkvi3/ELb7ctTpA16qypgwitJ5YTdHov5jQtoFx3CM99yjLozznJZHYf4lVL/AN7Rp2nk07gw/wDExB/TWltENySX9taY7xGd3Q3XU8Wr6i6T6zGOIznjWMhrXW6lNBc5olUCVSH3LHFwVSsA5BAC5GZhj9hqpxNHADhqD6BVXdhcAN/UIVeuG+W+bmPTwLZUTOfxMZk5I9tJfJdJjKPGD7bsllwgiJVftxLdTAgi6J/ygkf72O+ONMdYQ0cPM+XcqBIvvRxVUrCqqmVa4tJKg9KgdKgSPTOc9tD33z61OR9FTG67lDcl1JGACxJyCJM8RiM8/adWzC7yVODhc69ZIhQr0w16xcpJ6mbJKgDHJmT3H00Ezc5egG9WbQBoppSuViA1wWcRaEDC8uQLmglYJz+WLLgM+jpG7VMBBHH171JFki5gFWJYCYuJUkhY4z2mBk9tDr3+1+KgBtNvyu/srDimjDsxrsCR6xOJ9ND9wf5H/iEwNgZeaG9OZMZCgkYHcCRjAmOPUHRBwQOM3S+6WTIHAz6fM2R7W26Yywv1l7yo2dU5X3NWhsSyfu2NVQCUyUIJkXDiTyNAaTKu1DHcYZ9vZdfZ6r6eydiQQ7PgVlXrkySSzHuST+p510oEQLBZiTmc0Nq8E4yRj2nv9f8AnosMgLPUJBS/9/nn+mjJlJyXtChlRt1copRKY/v76optMySpnQpsq++HSChE582P/EuP1XQvBiyBxErQbbw6qflUsOcDtoftl10olC3vh1WhUSuIIRgCJHyt0kRxkMV/4taqTH0u1FgkPfTeDTJuVp9t8Qmr4MaLBnqOvlUxIHVSV6qkzH4aYX3MCBzptQAtB66hBSfhcQVe/DPjXmUUzkLH5RH6RpVRtwUVJ5Iurt98IiY7z/p+use0AER13LZRlA3XibGVtkAqWMDImRzPDD649s5XVXMkAbr8Pwnim0gSUEq0Feu1mEMjBSALSo4mbsHBm4yYMaOLW6PHkUMq42b2LBtukk2jv/MmOT31uoU8IuslWpOSWrbnOrcLqgUoNxBOedIwwSml0gIVbczj30yLJQdey+Y/HnxcxDUqDFVyjOp+eYuAxhcc9/pqm0pMu5Dr00T8WEQM1gdltmqNaokwTA9h/eNNqODRLkEE5LtLZYkmCZwfQECfrJIj2J1RfeOt6kWW6+D9yTtiCAssQrYwCAJA79V/3n31lqBuMt16/CjnEQUgKuK4kszVLs8mAykzmOR74OlOOQ0ty+UNQ68PWENgUco6iVUraxkTFvYxOTn6aCz2hzTnecuOqSBikGyEqID1E2nPY9JtJutxwMrz2x2KXHLP3vlPkfVWIJ3I9YopZkaRBChsMoghRGRxnAI9/QG4zDXDvi4JmTxUJaJjVTYAEAqJELMnGSfXOCex0IJNweKkAZjrRQDiQogKxkEeggEY5kx350UHM5hD+5F2VR0ekR8wZSo7MTIIPaCuCCeD99U9oe1zd/lu5/CJskgBDp1IrLbNqgBYn5LzEd8mFnnP11ZkMk55nvjo9BRr4cCNFZttSxLFZJzPlzM+/fSvuNGo8R8LS5jCcglVeDLcBbVJF0dWIzxgg9oJ9NXEggb5OnXDiFmxJDzirqYIXpHPbjOYPE+8dtPaLSM8/f8ACYwmCVd+F+L+YXXeKlVS1JX812VQ6s8ElQbUWQIUegONI2qm+ofuUiQ6HEFoBMQLCSBf+LroMqtNIjQEDPPWSvfEPw7tKa1Nyu425LVJ2+2oN5qEAjDHBCG1pwAJieNK2Xa9qqFtE03gAdt7hhN92k3EZk5oDhGqyvxDul3NU1adCnQ6QPLpAwQOTn8XqABgDuCT1dkpOoU/tveX53KVUbPaVOI1ousxle9+PQ6kKoXEHH56hVpmnQPlmpIgMFjuZDH9ANLLxiw8J8I+U6kLShRokyFa+BVYv9ZEH/MMj6dx99CSJS35grZ0vG3A9LhIYYkZn6GeRrTQqtbmLrPtFFxHZNkjvN9cpWZLR/MHWqttIwFoWTZ9lIeHHT4QWpulGmUIAp1Xck9k6w31xA1mpkim0bkT4+46dQBzT/gO4aklOOfLUEe4UashBi7RjetTsPFSwhhB9NLfTDgnMrEFWlDcgkGB/cfnkaymiAZhahWMRKNRrxPEkmeJyfaNJZTOqa6puR23hIP9+2tzT2bLKc5KQ8Q3xRCVHUWtUE9z9/QH9NC6QLI23N1HcV8n66otullyyfxf48VBoU/mYdbei+g9zBk/11bYOSY1sAEr5rum8xwoIAAME8YBJP6aImL9XRLm1FSna6ypJge/yHI9DeuO4nQOLXS036I9iiktumK8moSuAAQoPooJPJPfSm2YAefP8JWInrernwGuafmBjH7tB9xdkdowT99KqEZtzvHOEx/aAHVkWo6llKCYXuZEkksRb+HNwEzmJjJzDFhOLrdnrv0QVImQOvhQvnAIkyCBA5BIwvpP8vaCiM/f3696nQ5de6XvtyoAgHtKwxJlZjsbe/64Z+6x6jf6oJg807t963UbhkFTBi5bQCJAmTIg9s6zvpNkCOPcZnuUg4ZA61QTBY2kmc+5EY9pxMjt9NNvAJ/Cp5keHopjdEselQEQgBVgcqZaTJkZkknjQ4BGZudeeXpEKMvcJigstjpDU2Cm2JamkXT7cx6xpZIAveCCeZyTQMLrbkKntmK3PKTgsZAKMyqQMZgmZAxInRlwDobf5En8cbqhTIGLToJLd/tCVHTzEa1ity1VhoMSOvg860tpUXAGM0ZpOBzCfTckBokgD94rCQpIGRdxmciMwfrlLASAdcuglEDyUPEKK1M00t4Iubg49TLZ9Qe3GipOLD2j113c1GE+KQ3fh+6o0x5tKqi1XLdSEFwsMeRM98+mtFGvQdU7DgS0RnOdvBbGF7aeA5H1UQxCXRMgSBMjjMenH31sFF0PLcmnmAb+HFKD24msJzy3W0nf1ola1UQBEEfKQIz9u/8AP7aWFpi8qG38O8wM3BLBEHAZzkyT8qqskn3X10L6wYYO6TwGnMnLmkVBLg0ZpPcUbSYkrJtYgiRxI9R/y01pkXz1G5CW3hDj/lqwJQQnlUjbEZzXU/by3j89IdH3h/2n1CY3KEkR/ftpqaMlYeF/K31/00t+aB6v/DNx+7KHqCkmDyAe4Ppg49veNW1hPaGaEVQ3suyOSmsEi0Ek8SMf3/TUMmyp0NGasqpBXyhkEQf93vP1yPvrSw4jAWE27ZRRt/QxprzdIpttZGphwZ0OYRwQU+u6ZVYgZCkj6gf1jQuADSjEkwrejUxkj30kgarQEarXAtnEn8gFZifyU6bAhBmVX+I17jSWMFi2R6KR+jMv9jQkSFRdhKT8W8S8lDUMFuEB7sePt3P/AD1XFRnaMaL514h4mPMlh5k8qWIxH8QyCdLLThhpg71qneqva2y7RgKYBMmTIX0uP29cRq34rAb1Q3qwDKXUlQVHXHAHSIUe0gAjvb9NIghpg3y+T3oi8Zlcp0wQGLXGohYgYg5Qz6Tlsdj2jUcXC0RB8dbeiW+15T1Gt+7NyBHCOSSTkAXLA/CYETMHGkOb2rGRI+D88EdiO4FQp0wFJMwCACR6juOcx24k6skkx116oGuvPXVlwEh4IJYSACcQQLRAyM6hILeHUoA4C5TW4rLLMAPlGYBgZEn/ADDi4YgdtLY0wAeu7hrG/eqfhP7cl3aMALmAIa4BZIhpBBMRAiO4BhtR4MwNIUdkFwkCChzdAODxj7dXHsdUJNnZde3mphBARXZApWSl0sBac2AkrMi0g29sgj6aumzEZJy68/VPbShsHM9dclzcVQKtMBBUCJTW05Fw6mmJybhPY40LB2XXiSb8MhytbVAMxqj7zxhqiD5p8zKtHUpWgzGRB+ekWHtZ3nViiGugbh43HujqVMTMOuvdASxrDuac95Gfv086rAdJ65oBXIH7QpVUZZuLR1/KuOrMRcBENYR/KNW0td5eXUhCTJQjVmpdBFRWvXqAZSuQflnHNwj89XghmGbERlb113H0QgkGQmPE9xXqVEetUaqoJsc1L7QxIa5VbBA/CCLgO/Gh2dlBjSxowzEiI3ZEi/fcgrQKjwWl3LuyUd3uF8x6VEwkuA681KYwpkAW/hmBJ+8a6m07UXNsBeAeMG0hL2TZ2kxOsidJUKPwvVqUzY1J3u/2YaGtK4YSACJAEzyQO+ea7bqbHS6QIieO6y6jtneHb0lvNtXFRaBpPeuERlILCcmDjJkk8Yg8a00KjHNNRjgQbki44cgPlZ/tGbi56CvvGvhGt5LV93uVWrYWpJUPU8A9KD5hJ46Qv1mdBSqBhwhmFvmeV/MynP2cEful3l4/CyHh9Io4JgjPsc4MTgmDrVVZjaQM/hYrtv1+Eq7N1ySTeCSe5yJ0UAEW0UaYMlDZ5A1IhG04U74W2GHuP9dLqC4VuVtsq4RlYnkm7/cgYiM5k/YaukYffJZ6rcTbZqWyrP8A7ZkmiKgR4UDymYdIMcgxz9dbTRFie7uKQ5xALRmLg7+ty0dEKB0gR7aY2nhWF9f7gCYpHSnprLIt41QRodVyRA7kD8yJ/SdA/JG03T1Pc9LXcRn6d4+onSn3EBNYYMo/i26inByWZUIHq7WMJ7GC/wCR1c2E9ZqsQGXWX8rm5qAGYiOw7Qf+n5aY44UjMr538V+LeZV6Gb90WRR2MAS3/ExgeyjSZcXXy6+FqY2GDeqfc0lFSoWMAHsZLGOB95z21TS4tEZphF4VjYXU0yFUBwwg8GwBgeBEhT9QdZsQY4Okm0edkRONttVPyOkgIwNqqIYEswX5m5Ci0yAPz1WPtZ7ybGw3cb6pREXKYp7ExSUm0EwTOFyTLQJmAOTxx30Dqwlzhc+vd+EJeDDVGlcFtMiZJkZji4Y5H/6+2o4tJkX6y63qBxiBrmndza+Ex8imWJvqwPMYgcgviM8A+ulA4YJ4nSw0A3W+Fbjo0W9UBKcn94onJiYI5MTEGcwZOiJt2T11nZWGdqCI6+JhT3uxKoovVpWVCkmRE5MREH87piNVTqAuJjv660iVH0y0AHoZqWzpqGUVBhz1dXHY8DkBie+Vj20NQuLSWHLrXS3mrptGIB+Rt5xK5XqgLZSXpV5qNyWcXZuiVUWsAv35k6JrSTiebkWG4d2+9zyRVBFhofMfwkNzUY8SyooIJggM3J4xJP6Z7ac1ok6Ek8wPhQ1XQQMvfqUPaOwuDEhcsTHrZ+QwNE8C0Z5eqW0kAkboTapKMZa5bLABIJwTdd2VTEckx7ysmHCeM8N0RvOuigbLSe5CqVmk4PPZ/wCufz1YaI/CL7TtyeNOcqQcs3aBzM9oAWfvpMwYdw680toJySdUnqaTLglo5BYzM+sRPHB9NOEWboP4/hU83S+1ZpNpUNbhieGzzPcic/xRo3wR2rjdw68kYvZDFXoJBHJhSIKRGY/4yB/unRht46PPrNQGFZ+F+INIUyGle0zJA6fqJ45H6Zq9JuenWa6tCq0lsQHAzIG4j2Nx396t/EfiSqEoVFPXDXXKemCopwbjd03GDwWaZnSdloNpuqNAEWg63mfYcQOCKrVeA1/+V/S6zlXdNUcu7MzHksZJ/PWsi0BGCrbwj4Tbc5O4oU1MEDqZyCJkLAHfJLfmM6z7R9RZSB7JJHIa639POyr9HUztB1+VoKHwTtVwwqVTCESYJDKTFqwJGeSdc+r9T2jMEDPK/DM+yds+yUy6XCe9ZL4y2lJaopJt/JIM3MYvHpC9OJ+v566f099RzMb34uG7mb+3glbbTY12ENjWd6zoDIcY9ux10ZBWAtTdLchvYxx/T10OFKMgom+2FRHKDquIhh6Ke/oc60YHBwE/n+EgVmObiNoWi8wjI9c+sQePU6btL3scHDLVc7ZGU3tLXZ6JynuG+o5OOB76XikTvR3BI3KTb0/w/roosrDrqL7wmAByR9e8x9p0uplG9ExxlGrsWicANJkEQVtxGM9XHfjWao/ECG3P8j1Wlg1dl/CY8VcqaAkENVEhpxYJlYn6wfQaN/ZY0Eaj1HFA2HOcZt8ylvifxCyjUYYYhqaye5wxHqQOOI02rnEcEGztxHuusRU2hETBYFJz2gA+xAYD8x66yioDO6/XgtcglWCbUGumSc3FgAcWIcD1DM3T7RpBqH7R8I5n2AuoXAuz3ZXUvJMXSLplyREktkEDiAWkDgEZ41MQmI7vBAHy4yjwoYqBAuEA8AYgEnM3GD7BtL7RE+f8cLjjCqwxd5hRYmWZBfCC4heFUhTMgSL5nEAsNQAQA617X1N7Z6ZXyUYbQRlBRTtD88ALm1SRkMSMTH6e2gFQft11PcqDSRP8owqMtO0FgDBYQcxCnngQx94BnGNVAc6bHrrq6ZigEA/nTkPVCXbss3WwoJUzyAOmOzCSJ9I9NWXtdEcJ9/xvVMub7vRMVKYAp1BUIqF2VVuP+zphVkwOSzMIPadACXYmkWgGY1MnyATXaPB4Cdw68EEqCB1E9IIIzAzEHnOZH00UnOEqbgz11n3oNQ4YA8sogEi4dfbvz+ujGY58slYeSICkC1zA4VlyeP8AZiSZIxiGPoZ9BquyAHC5Hv1HGyoa8c1G+1WkSTIFw+X5YyO0dvXV/uIj+c/dEDAQ90wi0/NiT2ySCQPYfSffRs3jj5adZK5xGDluQXKkk5ye5M/y0QDgI69VRqickYiIxyCMcmCZGMHk/YaDf118pd7gKTq9skWhxhhkyO47kZiR6H31Qw4t8addZKnZZd3JAeovVbEe7EZmZBH98/dgDrT7IibWUqpuF0CDBuETz/vZIg4gfy1TRhMDTrooS4AwgUkIaQD0/KQYtZptIj2mI4P6sc4EQdfMa9bkTHkL28r3eWgMwSDg4gxH5AHVMZhlxW77pqNYDoPhQUQdRaaeUrb+BbHztnSdSQ6FgSJkKpkfYgqO/J9NcXaappbS5pFjHiffNdKkcbAOXhpxUdxvatwWoWMEdQ9AGme4mFxkc51G0qcEt8PD8o31GtIa4gZe8+yy/wAY7suyJAtSYMgkkgEjmQox9Trq7BSDGl2p9vdYNtrio/AMm+/sqSnNs23ICAfqQYz9FP5a22JjVY0JkBODGe+iDiEJbK0dLeXkXCGMx6N9P0wf11ppVASuXtFCBHomqbadVErBSOG6IKgCiSS3JzhRICiIJZjlicQLR6nXNY95eSAIFsrk63mAPUhbnABsb+uvFcNbMcfU61lyzhk5XS7boSvJM8we4+mkvqTkmikQmVJN0T0qDGcwyDHv1T9B7azlwaRI4eAJ9vEp0OIt1kF3f7kvUpi5SadNiAs4Z7REnBIFpxjkSY0VarjgRbVAKZbPWSrfFt75rlxkUy1ncTLMzEcfwqNU+oXGDr7m35TGMDWL1ehBLWRNpRRiFIPTA9GHfMATmTrM18gCcpk+/hyzhMdAN0zRpsWawi4K0+sYmB7AZM8D0nSnFoAnKyXJYZHX8IFJLoIBIaekD/KpP6n+xo3HDPrzKl3KSC1mYjKmMtOQsk/LmC36H66rMBo19PHgqjTWOvZTYAEKyxL9oBiM8Hq579saETmDp13ckMiTCk1q1GZxVK9SEBlkmDHzCCtwzIiPTjRN7TQ0ROetvz5poM+iYemhMWszEkC4kFLckwPmksIB73YyNJa5wEzA4a/HxHFXDReL+kdW5qG8OSeqwdAbH4PnI4GSZk+p9I1dPLjnHflPcqjwhL7eniSAMm26eEkERzJN5n76a43gc+evoiuCIHRXfLkhQ1jW3A5gRMe+bvp9s6om0xInr06NlTWtDpnr+QmKlK+oDbFwARQICyAF+0nnvzpQcWMicszv68kLiSZKhVt4aAFZiSCQbWUgc8zHHv76IYsxw43lMAxAAZ/KOtC0F2HUUU56lVnELcIuEH8QMZiOxHHiOEaE+A3dTZEMNwlNzRIZVVWUqJDIATaZIi3J+YDJJ47cOY/E2TB0g7+Ph8INRC4uyqR/sqh97Xz/AOrRS3f6IcLyl6UiAMmLukA9M8+h4GZjj01DBme7r4QkkRCjaSAZzkrkDiTAJ75P9zqyRJHXXW5ASTZAJgg8r3M9u+APY4+umaRqoMk1WpFCYpww6gCSZX1A4cev8uYU1wdHatlNs/UKQV6juQFtNKkysMm0gkCDhlIIMyAfYc6hYXGQ4g8iPAq7iECun7y4YFoIMz2nOBwMcDjTGnsQeu5PpOgRxyXqNisGcSiiYHt2/PH5ahDnDC3Pr+V0NkqtLu3111kr8eLVespapcfIsrgyLVjBhYkGLvsBrB+npkjELDXPmfaMvNbg97p1xCY48N8WMa+SNQ8Qp1Ck4Km1lm1iLuIAkwCTHOPppbqNRgMa3nMZfKdTqU57NoItlrGXcVnPi7w4JuCyfJUAZfqAAwPcEHMGMEa6Ow1i6iGuzbn7LJt1PDVLtDf564qlngdpnWy2ax3UqSgnJgap0gWRCCnzVS0LI4A9R/fvoGuc2ULqYJkp+huUSkpLM1R3YCYhUULzgkliT+Wp+orGoQIwgcyT8Bc+rQGIwMs0Kl4nTi1rgRySJBPc4/T7ae1ww4YQv2ZxdiCOu9SfnWeTPYQY/wBD99UKlwY6hKNFxFl39vS8MGHECMySY/v66p1WDIByVCi6IUNz4uLLVBi6SeLiG9TmJjtHOl3cIPUrQyjEGUOr5hZyOmYUEdwWUnJxysY1nBbAkyfwflFAbhdvmEalVLTgQGJKAQBcsyY/CSxUenaMaW5oaPfuPrbzurNQG+g05/J8OalTp3K9n8eJEQCGOeREiZ+uqmHNDt3wlAFzrZpmuiLcKYQqgA82ZknqqPGOm4Mo9vrqnkEgSe7jkB4fKc5o/a3/AJevx/KWSiapKUlPSABLASGYsSzHAAEc8ajnCn2nnP2sIG/1QQXHA3rvXvIRBatRKgnrKBoBMgjIF3B6uOPXUxOdctIOkxw3T4fCAgNdnKZpEfOZu5n8xBPfMCOeqcRkD/iMuuuXFA3zSlYMRInjPeS5gjnORGfQaY0gdbkwC1lYJYwCsWuDlhBPUoHqTIyF+4MROkHE2SBaOvXw3prQ0MxOm2nDel6trsoXC2/Me6mST6A2rA+o0wAtBnP3/k3S4vCDsKLVLVHzsYp9ogt5k9hkk/8ACv3Y4BrrZa84jrieTNQVa7fw+2rTLMrUvMEiOFCyB65hRnOVxkaDaGObScW/ujzPkhw6pHbhyosJuRROM3e4En8Mkex+uqfhDu0LHw6v5qCx5ojmnf5YW9DAMn+FumD3iBx9PXQtxlmMmD85+P5UaQ0cV2ruZEPyqlRLm3LHskRAaJMyANU1hBlut8r5ceKIuluGcrhLOq3RKtdwYwtp6YzwPfjp00TEnTznOet6oGCU1T8KJAP7oSJi1se2gNcTmVqFBxFlVOPlqAFXDQT2yJg88gntzrQJuwmR1l/KwgWUiSQw4ZR0txKhRgwYMwfefXU1B0OY63Kg3EURqSjkWwLWKzceDHoARGTx7zGgxOIznXSPn54ZocQKFUMwhU4eR1cYzaZiCSDgTJ0bbHEDp1P8q7QoUyWL5wAbTxkFeOMQpk/X1GrMNjrf8qty4tfJiSBbPccng/hJ+8xERqyzKeMfxr7IjIaR6Kb7Tqtyy9xEYweGOCMCPYe2gFS2LI+Ppp1vVCo5pvp11/KjsqttVkMwVAU4kE4BPcAx29e+NFUYHMDhz66yWobS5rQQcjPXCEdHVmhxnsScjt2+hxpRDgLLfSfTrA4s4N9dEY0Gq07Lw4P8ZEj0IYAwee2c6EOax+LDHdl4LTjdX7DjNgTvBk5HJUlXa+Wf3ivEgCIyCDwcj0/PW4PDx2I81gqY2WI8ckGpUEfSRz7mP9dGGFVjE3Xam2gAnpBAMk4g+sTnPET7aoPByuVbpAum6W1JpBrSYY9j8sqScgAcH3zxmQpz4eRP833d6SWOLnEDS/KUVPCahJJKJ1Ei514IxwSff1xxoTtDBAAJtuKf9moCAbWHufb0RafhSGC24TOCEUsYEjvaM245wRoP1DsmsPMwPdCKLQ3tu1OXCZ9E9tvDqIV2VatQC4AuygTHS2ORPbj1OdJdVqkgGBll5hLe2m4OcJNiPIwdOtLhN0aSeXd+5RrYFlO5zLBZZ6hEH5j0g8HQuzMuceGndb3K0CoKbA5rR35k8eV53AKsr11JkXxb3gnuBwMm2OPfOnNYRuz67lyzUEgbvz13qVMi5UJtBGWzksPb0kxPv96cCGl2fDuVOMWPPeeCHSe1TZIL/eEBAzjBYxkejeurIBILtPW/p8KMOEEjl3KNRDZJUgTDH0gcDtPT6/11ARMTfTj1O5R17jJXe32VNVr0yys/kNUZLfkKgFQTnMN24zoi0ghx3evV0QHZI3+qQpeHE+VTDrdUQFlyBTpkF+o9ziT6ffRuZeetyCFY1/CSpRFqK7VYZbpUBVM9QyQIU/8Ah/POWS8AbvUK8EWPXgvLsQyhaJvNR1RGUMovUhj5gOQLBhhiTJ9rcwAgk9HQcz1q0EZkKaeDIwUpXViQyLCsLnGYJ9OrkjII9MlgOXHr0VOYCq8bUPRLNUFNVgPMkyflUIvaVOZOCfoKpt7Znrnv+FYynvTtKhSRKL+aVZNutS0Uy2f4iRiDA5+ure2DIzJRgyL9deKe3NIugBYU6flq8hDhG7EEk3CVEY50EuLotvPW5XMN8EjV8JNJS61FLU7DgsOiTBycEyp7RkZnVvYIzkXnn6/wrDbKe68JtDv5iBwEDJbat0SAtoEtaoJXsNUWkMB7++D470DhiFlT1aRYyskEyAZMjgDiBJ/FkE6tpLRB+Oo3KFrcUNNlyuSaYg8tDgKF/htOI5lgcRgajAQ4yO7M7+vFBmOu5CqVFBIhsH1P/u1YuJWobRhtiK4KZbDZdSQaZYySpMgGTdwcj1j0kj2XbuPXXmsBEKO2pXQTAQwZtzbniO+Dz/TVudE77+PNWBGSLXQhKdQEsahIAGTcCLlj1AdPY8aFhGJzMo9ND5FUQUIpHYqGUFQcxP4j9ST9iecauZ4kG5y5deSt9jZecr5ZYri7IAyWMyMyB8qCTxLYMxqNx44B/jqba2UIBQajtCBCoXAAQR6As3ckm7JJxpggklwvx8YChvmp7ar0AszGTFonpECOo5nBwJnHGhe28NAHvyVOuSSm6NYt2RwASBPyZiQRgQGHoDidKc0DIkH168kIzgJatRHTNygsCpOJDQO8Y99MDolWxxC5S21UAx1cRDLki4dzjDCQRM6jn05E28dY+LaLU3aXMdITFMV1TqpufYWsMR2zM8aWTSLrOHpnxThtkdmbW67+WSlS3NhA8kL7+XBMe9sk+vfnvq3DEJxeftKMbWyRYR5wPfij0fFKAWHsuCrnyboMw10p1Acc98TqnUqk9kWk656iIKF22mAGNHPh6JfdbtSoTyqeUIDWL8pkgqYwTPIjv6RptOL9+8/PXNQ12FhgXgzr11ZNeHk1STS8s205K2qCBKywxDEnsIMaTWfg/eInw57vlAa4a+SLRGnD85Jbd+IufNuaJJBSCstI4HYm4t9tGGAwQOOh63JT67+1uMfnxzUNnTesVpocgHLQoC2rM+kKo+5GNR2FkuI/m6lNz6nZHHwhLVKplGkHiB7wRHHPJMeoGja0CR11olOqmInSO66mhNSBM2n5QBi4Z4yfw5MnQkBkmM0oCwC7WFy35P4o46cCf0JjUacLsPUqOa79x1m3upeYWWlMS/ygD5VmQDHJknn/ACxqoALoyGff8IyDEcvNRr1HtKNOFMD/AI2uPtJ51Ghshw6tZU4kgDcnW8VLI4FNb2UI9QTLgyM5jIUAnuJ0xzvH4hQFe/a2O4WqLFs/dQPlMUwkW+jA/wDTVGr2fA8pVgyZRH8cgBqNNU6iWgk3wIW648Edp9tTCMYcRcZe4VuqWgZJ0eJmmw8umir5wKjIEsLIHtAJ0jEHAE6X8L+qN3ZFtUnQ8SZfKMLCV3ebiOo2LEicAAn7aaHgSI0n1QyIlL+IeIfufLCqLoZ2EgtbNp7jtMDmPfRU7WI66KvEXDruTO38TYL5VikKoplxM+WYYrExHadU53Y4mVbphN7/AMVcoy4kUvKx2Klc+7Gz7Z9RKKcAzGY8lbTJAKI/iN4rKYCmmonJ/wBkKZEgCSZDSZHfQ4nQLZ29fwnA5h29J77xUO3yrIIJqAmSqKJJHygmLZHoNOHapw4X+beioGLjrreuv4iR5ZWmYUdQFQgAUyphTbAJtUsMzngHVscACD3Dnr63Qu7K9U8XhbTwSwtJaItxiIAlie46fpog4mwGnypp6KoWgO6sT36Tz+erxjQ+iVB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xQTEhUUExQVFhUXFR4aFxgYFx8eHhoYGxwaHh0gHx8eHCghHB4lHBkYIjIhJSktLi4uHx8zODMsNygtLisBCgoKDg0OGxAQGywmICYsLy8sLjA0LCwsLC4sNCwvLy8sLCwsLC8vLC8sLC8vLCwsLCwsLCwsLCwsLCwsLCwsLP/AABEIALgBEgMBEQACEQEDEQH/xAAbAAACAwEBAQAAAAAAAAAAAAADBAIFBgEAB//EAEYQAAIBAwMCBAQDBgMFBgYDAAECEQMSIQAEMSJBBRNRYQYycYFCkaEUI1Kx0fAHYsEzcoLh8RVTkpOi0hYkNGOywkNEVP/EABsBAAIDAQEBAAAAAAAAAAAAAAIDAAEEBQYH/8QAOxEAAQMCAwUHAwMDAwQDAAAAAQACEQMhEjFBBFFhgfAicZGhscHRBRPhFDLxFUJSBiOSYnKC0hYkov/aAAwDAQACEQMRAD8ArNkFmXBKjBjtr175iG5rxQLZ7QsrLw7f+XUinJVowxiDrPVo42y7NPoV/tvhuR3rZ7OoXA7HvrluaAu0xxITP7M59I7gj/XQ4mhHDknuPDQwKsuCIP8AXTWVS0yCkvotcIIVDX+E2BlWFs9+Y763s28RcLnv+nO/tKp/EvD2ouUb6g9iPXWyjVbUbiC51ei6k/C5LW6ckSu26tSV4LqKpXbdWpK8F1FJXbdRVK9GopK9bqKSu26ikr1uopK6F1FJRK1K0xIPuODqmmRKjrGFC3RKpXrdRSV23VKpXCuoiC8F1Uqimtj4bVrNbTQsRzwAPqTgaVVr06TZeYT6Oz1KphgnrenKfw5XZmUAdJAmcE+3rHrrOdupAAk5rS36fWJIGnVlzxfwN9uAXYEnso+vP5aLZ9rbWPZCDatjdQALjn3qrt1rWGUfa1ihLAwYx99KqMDrFG2oWGW5qQ31T+I8aH7LNyP79SP3Fe3e/eoqqeFEe5+uoyi1jiRqiqV3VGta7RJWaalSoldRWColdRXKhbqK5U8dhjSYOqIp3Z0acjLKZz6HSajngFOo/bcRiJBWu2hsGuU667zeyE/R8VAwTpRpSmCqAmDuVcaEMLSjxAhZvxbxOpRNqwR2P9ddGhQZVuVytr2p9E4WwqLf7g1GuYzjHtro0aYY2AuRVruquxFKBdaEmV23VqSvW6iqV23UUlet1FJXbdRVK9bqKSu26ikr1uopK9bqSqldC6oqSiVBoWqSoW6OVJXrdUqlWGz8DrVaZqU0uAxg5J9hrNV2ulTdgeVto7FWqsxsEhanwjwKjTQMQ71CpVlI6SSciCPsPXXI2ja61R5aIDcweiu5s2x0abA4yXZEHLw9ElvPgsrSZwXNS7pWBBBIgexGc6fT+qh1QNItGfFZ6v0fDSLgb6DgrrwnZrRBphHYgAswGLgO366w7RVdVOMuAG7WFu2Wi2i3A0EnfpKt1MGQMt2jv31igkRuXQxNacW9VPxZ4Ka1JnlrlWVWYGM8Rk62fT9qFJ4aRY5nrJYvqWyfeplwNxkOs185t16deOJXI1SqV63UUlct1FcrhXUVyoFdRXKiV1EUqNuorlRCaiuVMLqoVSmae5cCAxjSjQYTJCaNoqNEBxU/2x/4v0Gh/TU9yv8AV1f8vT4RaPiNRTN0/XVHZqZ0Vt22q0zMrlfds8XRI9tGyiGZJVbaH1SC5LRp4skSu26tSV63UVSvW6kqSu26ikr1uopK9bqKpXbdRSV23UUlet1JUleC6kqKQp6EuAUvKhUqKIEyTiAR/MmBrk7V9b2TZwcT5jdf0Xb2T/Tv1HaYIp4QdXW8v3eARqVMswVVy0xc6rMAkwCZOATj01y3f6kc+1Gi499h6epC7A/0pTp32jaAODWyfMj0SFT4g2S//wBikT2+YwPeFOfbXO2j639Vc4ikwAb4EnuxO845LoUfoP0pg7eJx4u/9QFCj8d0kBVN4VUZW28SZMjCgj1k+usr6u21BiqXdyHpC6VGlsFHs02ADmfWUvufjei4E72oST3FTn+mkNZtZdLm2/7vaVp+9sgECP8Aj+EGn8T7YwDuiT6sKkfc6tw2uLM//X59bKxX2bePD8Jujv8Aa1GIG6BA7ksOxOBbPY86WDtwIlvv7lE7aKMWI68FZU9ijZo1gy8wKgPPB5n+xoKm1bQw8NJB+PPLiqY6k4RF0WrUqURI3FYdsO0yZxE5ntpNL6jUqftse+3W9aP09JwuAeQWbqfFVrBClJj3U1QH5I5HQGxNpPEdzGvQ7P8AVNrpgOLi4cRbxF/Vef2z6N9PqktFPCf+kwfC7fRW2x8Qp1cITdE2nmBzHryNej2H6nT2m2Tt3wdV5D6p9ErbC3HOJn+QtH/cNPEjimSmunK4q4V1akqJXUVyuFdRXKgV1FYKjZqIpXguooSpBdRDKmF1FRK6F1FUrtuoqldt1FJXrdRSV23UVSvW6kqSvW6ikrtuopK9bqKpXbdSVJXrdRSV63UlVK6F1RKsFC3u7SioLkyflRQSzH0CjPcZ41ztt29tEYWiXbvc7h0F1Pp302ptZk2YM3ew3nyGZ45+t49UqtFOlaCJXzWn6mxSMfVse+vMbR9zaLV3k8MgOXfvuvcbGKWxj/6zA3/qzce8/EDglNxXcjrrVO0+WFpqBjAtEk8j5vTnVMZTaYa0JjqlRw7Tk54dRTa7Y1lpha28QqoJbG0BN7ksTDVmFgyJUGPd7wTY9d6zthD29NRBFJOkTmmCYPGAB9P7GrLjqqhLDxBQ8sAF4NqLMDmBnMyeTz7aVjk3TMMCycNZGMU9xRYNAAdLTCni6IEmRx2Maux1VX1CnvaDKAtWmsGmQrBVKiSJDQJMg4Mz9OTYBBBKqQbBUzbbbIoAWmzmQxMmMwbVHAAOJBIydSpUxWarYyM58Uf4ZW7cUoRUVKoYi49jImRk89QHBjWPaH4KTjwWiiwveAFrRuE8ypUvBp0ywDFSQDEsxWRIVATE545I1zPp2yGq9rXN0xHKOAPO54BdPbq4o0DvNhGfGPTvKrt348QGtq7hWKCKbO1sFQRKmaKkjmFCzIEa9K9zWmIMx4rzbGucAQRF+V1R+J7lgiVSESqAagYUwhJVwjqQiheCrBrQQJBJB0DqYe3GLHzER/ITqW0OpvNN1wbQcjM7+YK03wz4l+2J0qTVXDoBJ7QwA/CZ59ftru7DtwqU/wDcIBGZ38V5H6p9M+zX/wBgEsdduZje092h1B3ytDV8ArqhqOtij+Iify/rGtDdvoufgaZPBZ3fS9oZTNR4gDeVWFda5XOUSNXKsKIWcDVEwJTGtkwFeJ4AkCWaYzxz+eucduM5Bd1v0lkXcfJUIXXSXAUwNSVRkLtupKpdt1UqpXbdXKqV23UlSU14fs/NcLNuJn6aRXrfbbiha9j2cV6mAmFfj4ZpWkCo13Y4gH3Gub/Uak/tELuf0ajhjEZ32jrmqPc+GOrlIuIzj0OugzamOYHGy49XYKrKppgTG7cVYJ8NOaYaRfOV9B2zrOfqLA/DFt61j6PUNKZGLdp4qey+FqrNFSFWOQZzoKv1Om1ssuUVH6LWc6HwBvzSHivhvlPYLiYkyO0nj1GtOz7R91uIwsO27H9h+BskxOXf0UjbrVK58rwXUlVK7bqSpKjuKq01LuQFH8zgDWTa9pbQpl2ugW3YNjftdcU22GZO4b/YbyQsfvdwzsajfMxIXGFUHgcHiD7n0415V5JuTc59e2i+gUmNY0MYIa2w68ydTdAC2CSJkW5gDI7xySCMen10OFxTJb11wT3hXh3nOTWYpQpfvdywaGSmAeMzc5XyxgHONMDYEuCWXycIT+3c7tv2h1tFUErSDEW0abrSVKYAIBUDiIJziY09rWtbBEnn7fEQsz3PL5BgDuN9JkZdxlBq+HulRhcWXzbQVlXQKIGO4kN1cGCR20DqcuOG/rCY2qMIxWPkT1pfnmqzdJTYrFGMTcwPTk9lIu/CAQbpbPppZE6JoneveHUgYFYSLQTJnpZioIiIkjHfmJAxQRX0U9xRVaTqjOiMczBgyW5IiAqoMBIEZ6rdQtgqAzdIKGcBVGAoUuokyZwZMIRcAIIJAnVAkiBkpAmdU/8ADzRRL2wXgIBiO2JnJI/lrmba6XCnoLnv/AXW+n0rGqdbBG8cqMEG2X/Zm2WQG4t1FgTkWFrTHJK8xzt2FrqNIPOb7ngNPIDz3rn/AFCoK1Ut0bl3oviNNSWuVf3FRUDGRdTCgsGgwewBOQW+utjzJM6R/Cw0xDQBqqrZqwohicmm7KYuM301cHq6vlmPfvOAZUcxoIO/xRvpMe4hw3DwuF3wTcHY76huaBYUwFaspDABGZRVUSBckNcpPpPbNuh3aAj2UbIEON9+9fbfG9xcCoc5PIBafWANdHZmAHFHnC5W2PlmHFBPAk+CQ2XgdK395eSeTBEemNaKu21QezYdarHQ+lbPg7ck8xHcPlOJstsBAphoPdST+us7tork3cfRbG7JszRAYPVNNuAQQu3e2eyWzHqYE6QA6bv85WrEIs23gk7k/wC5P6f+7Tod/kEuR/j14rMr4V6Pd9B/zGuj+s3hcP8Apc5O8vyntv4K7j5x90yI9DM6U7amNNh4FPb9PqPbDn+InwOacofCw/HVjEgBRP3k/wAtU76kf7W+apv0Rv8Ae/wHyVEfCjkSKikdsHRf1NgzaUs/QnH9rx4IZ+F6gm5lx6Sf9NF/UqZiAfRL/odUTicOUlCPw9W6iq3ARxgmfQHOmDbqVgbFZ3/SNoElsEDlPI+6rtynli52RB/mqKCPsWkaM7XRmC4JDNg2uA5rHchfyurLYeEu0W1qS3CcVRMesA5xrNW2/Z2/uBPL5hdHZ/pW2/2uw7735wmNpsrGN9QMTwVLnH2X9NYto+p7PhFwOFvldHZPpO0sc5z5J33y5p1fFqNOLqjL9VK/zGua76lspNnz3Bx9AuwzYNp/w82/K63j23EW1akzHyMcxPp6aV/UtnI38jl4Jw+m7QNw/wDJvykvEvF1rL0At6NAH8yOx1o2f6pstJ4aSQd0FYdv+l7ZUpQA2+uIe0qmrUXXmlWP+6lwP0tJnjW8f6j2InCHX8/Bef8A/jG3H/HxPwl6m6VTDJXX67eoB+dsa0D61QOQPl8qv/jO15YmeLv/AFUKXiVFjAYz/CVhv/CYPrqnfWqLRJa7wRt/0rtjsn0/+RHq1VvjW2qVyvlhbB8tzEZ+gBBJPecDt31w9s+q0a1T92WS9R9L+h1djoYSO0f3HQkZDuHrJVZV+HNz3UE8SWHtxPvJj21j/V0YmbdxPoumNiq8PFF23g9ZGUshJBkFmW2eTA6jHEYk+2tVPbtj0ffudnyaerrJV2DbTPYEXyLZ4ZuaLjPdlCY+JBUNFNvRSoyuRV3LWlrngBKYnqK0xn3bOIMkds2d7iQ8Rpn4391VPYNpa0AsM65exKBS8QShRtIdbacA+XUUq8dnCLgEGRdB6cc60U6tNxsQflZ6uz1hmw57rR5+iC3xDRFMRUTrQyFKSJJWXJIJMA9MSAQSZJOjNYAQJyvpHz7LO2gXPJdobTeYE2yi/Heo+LtSNm4o/vabAAw13l1LIyMANbJGMHOMaFwDxiA3Dn/HmmMLmdg7yeX8nkLKtp7so4c5VrQSALu8YtIKwjCO4I/CdZiRNjvC2YTr16Iu98QQgWsCabC2AQAq/MjB/lF3YgDC86IPFwgLNyV8O2oqqwRi1SpilTskt1Au5bgWKpkd+Bg6ovbSYatQwBvyvbq2cKHE94psudeHXotZvdqtJzZ1JtqUg8C+0wPqMn6lfbXntjxbW4YxGIyd+EXPjl5LvV6g2eh2dBb0Hysuu6pmqWioVKFFl4PmRIZoBlJ7QJ6c69EXNc+dF56HtZGvXnxV/X2zNt9y6MTULu4UhYan5gptg5ZeoyRBEdwcNMwd/wAJTTDmyFSbbdzRYooCJJAz3eiMznICzpEy0hPiHCUvUe6jUUKwijVJk9PNMj3m2I9tFSOfNU8XC+6+B+LBttt6kKGqUKbkAZlqan09TrQ2mXNEysuMNOiO/iLfhAHuSdGKQ1QmpuSW+3dcstClAdkLtUtk06QIWRdguWaFnGGMNaVNHDMTCnbAkCet6detbhmuPYBzMdpnk6INB/aPFSTqfBLndr/B/wCoaPCd6rEF8O3Hx14ggT/5hgHUNhVHfjI1y2VXOJ7RsYXar0KbA0/bb2gDkR7q/wDhr/EXc1FbblqRrsp8ipUX5qgzY0OF6hIVow0AgzIj6tRgkOtr+Ej7NJ5u0TwsPJD2n+LG4U/vqVB45EMjAj/iaI9Cumtrv3yEs7NT0kdcVqPCv8TNtuGCMHoVCYAIvUn2KCfzUaeysDaDPis9TZntBMj09bIHj3+IdVJXbQhkAM63seQYWYQzbF1xzkDjWs7Kf7jHdcrEzaWn9gnyHyfJUlDw7eb0ht3utwabYKX2z6C1QF/T6kRjPtJ2bZG/7sk6NFye+MutbLTQftG0GaIAGrjly3rc+DeD09kv7unTpxE4AqERJuZhd3AgEZ/XzO3fV3sOEANI/tGYyzcc+Q7yuzs+xMIl5Lp1PfoBlznuT1OoWZiQtMESQk3MfmlpAzPeO/J1yT9Re6XF8W434DMz3lbTQY0QBN9cuuoXN7u7RBUzbIGAY9TnjjsNZKj3vMmR468ZOXJOp0p/aRp11KztWqfOYlU8m0fvAQWngrBBBg8GR9yBo2AfaGEnHOWQ3g5+xWkGoHYYEd/sm9tURCsi7/Nxwe4MAqfT9c6W5zzPob9cN2eat9NzsjC9W29OpUFQvTZUSLSxUBx+PIZS3AAt7nB7atm2v7IwuYb7t273MlYq9Gq46xpN0zR3dG006gWoGIlmVTMcD5RkDEkSf1087Y/9zGR4zr35ze981Z2OoRc9dZKmreAorAUK1egGMkpWcYJ/hMCAZ5P4QB8xIfR+qPqtONoMbxOXvEbtZyvlfsZabeqf/ZLqdgr13gjqcg4U3ZkGeIk5zH0S7aDjLnMaJ0EjO2Y8ertFLCAJIU/2TiLQAbTFNF5kDIQGbsffRCqKnZI7rudlwJjLwUE0nWPfl7ILCKd6MDgRkKp+rcD7402lUJfgcyOXt8eaY+rDcVjzU9tv6LKWVjAgWiCSxIxGTOcx2zov0b3ECpH4vrl3arP+oGbVOnukIZVbtBFiyI59Ti7kGNY9o2UtfJGvr5J9Krit7lDOyAXpqPcItlu389ZHF4diLQR1xWxtXIHLxTG13b0jPmuykkclYIOflOMk5gjmda6X1Cu2GMtGmczfUE+aTUoUatyOfyvb2nQ3RVtwjM69KsKrTBgmRBHzYEgke06P+r1gwNeMWs5cuNr6JH6ANdLfn3VLufg+kojbMSpGadRyhJkGRVUMVAgC0ALHOmt+uiYLTG+xPhb5SamxON1Q+JfCz0GHn3U1qP0sxRqb3lZXzVWBPVAe2ZEdxrtivbFhJG8Qbb4mcr2lYiwTAPir7w+mlK5An7wYrF3lkRMqsHlSSDCAJkyeLudttV1Vn3S90WwQOyQbTMyDeLwRoE/ZaTWuwADje/pCq9m1D9nr0qtSK1WiTeePMqEVASRJ/hUQsQp541u2ANYHONp7IysG28zcqbe41HgNuBf48vVUyeG0FfzP2gsBkdNI2gjAYHcq5IxhVMQOdb2hpNjPMLnuD8NwfAoHifieHATqUOlNwG4qE3nDQpJhhExx76JxIFwgay9ilNiVQVJWp1UogjBIqJdABEiASPpOgIAbyRAku5oY3JsqDsaLgeuRkxz2H56GnYwjcF9s+GIOx2YuB/8Ak6OIOD5a410KWLCLLm1HNxG+9e8frtS29WqoBNNC4EGDaCzZPHSpjnMaNxc1hLc7xrfS3fxQU8FSo1pNpExn4/hZb4L8c/bdxXquKiFdtSpiDjpdic+5eY+vppdAuIDiB+dYWnatnDaeIOOEuMXvEW71pyKSiSCYklmJAAHc8ADWvG7gFzhTpi5xE959lla/+Inh6syhXYKSLlSQYMSDOQdZTtYGvoto2RxEgDrmvnFfxUqyoPIC2zdUoI5AE9/LYiY4URrm7O5zZBiZz4/C7X1ACoWG8BoAEkW43F0Xwf4krUyWV6djMC9N6KeW8C2CFURgdo08VnjNYf0lNwEZ6XM+q2tD/EGgSirtZeV6FCsCe9ps4EfigxprtqqEhrGA84S2/T2wXVKpbHAnvJJIVb4j4kKNCnQSweWG6gq3BSWIBeJNqtbM5A10KTRRaC6MUX1A4D3K5tcjaXkMJwSImxdbMgaE5D8RffDHw1YgZ0VtxVQOb4ihQbjBBiq/ExIB7TOsW1bYaYxDPTv3zaw85hb6GytcMBy115c/ytH4fv5KgbZP3M2tN1rgEEL0qT0jnOSft5qrtFSpUcKcTqTeevLTRdkUWU2Ak20Asl/Ea9Ws0rEpBN0wflkRyZjI765NahUxvdVv3fyt1CsxjQB1mlqu+empNRyAgJgASKagXEkyxjPIA+nGlfY+6eyzM7oubR5b7FE1zGggnxPXf8L3h29p1Vem6rcuKlQFkuqZIBWWJYAJm4xcMDT62zNaz7gJaQOyLOEC2diJvoGyM8kFOvUxwDI7svaEz4dtaYQANICyTb/mEkEie39ONc6o5zibX6jJan1DK5u6UAkNU6lPC/kIWTH0Bx+Wroy92GBbju6tkJ11QuqgC465qi23jdAbkUKhBc7hqMXTAVoDljhVm7GSSOO+uuPpz6lAVGG5aHXsN5B3+3FZH/UXA4YhWG58tKLV7kqIeqgVxcpVIJDG664v2AFkY7uZsNQOYwu7/PK2UQIO+ULtvcQfLei7ff8AmkUrFCmoEJampliFdYDTys8qD9Tw8bB9slzCZ0vHLf58lldXLz2kPc1nWnu6bTCUWICqR1AYt9VCmmDJOSD7kmNZipktue456+O7uVOm8FZChv7KjMJg83MDIBB6hFrEQDPY5GuhhkR1yStV6t4xIALwewEjuDItxzP6emo2m0TGXW9WXWhG2JNd4GTAy3YNzy0nl49cn20qtWbRbJ/n23TuR02F7oCudrs7kOQlVVjpYsoyD7mCwDEA9sRnXNq1yHwLtnWxPmBlYSFqFGG4jn5Lm53jiqqlslLmgwFMnicWxi0jIg+uqp0WGkXAZGBx/PHejc848G+OR+OCX8M3LKSZI6ulsm4NBCmMzzPGZ0e27O14EZxlui0j2O6EGz1S0kHJM+JVa/lFaPUzsptLEGQS2CTEAhBafwhhnGubsraH3ZrWAB7sovbPOCP7oIi611y/D2N47+vaU3tt+T6XKZZVIw0SQPeTMTrNUoAdxyO8I/uNNtf4V34nvUfYulVb08mHHTEgZiSbSDwYxru7OHscwCxsL7uPJcV7mue48Ssd4N45Fdlquz9KoXIHNqmSBggMxpg+kSTOj+obMDsxDBlcDLrKe/JN2WoRVE6pzwjaUqxF4pVa0U0rNcQ9OKakGO4JMSCeY9hzdqqV6d2SGGcItGcRw35ZXvrqb9oxI7QHaO+38Ke/8LpqvyqWpj94oZxKmQHMNcgJBH/C3MA6Z92uRJu3SQPWLnflpGaFraZJGR4E9Qk994TtzthVUEmVLA2kmTaRe/PIiTnAnOG7PtdZzywxOkB3fePYWz0uLqTG74nePdc2/wALUnCmhUby6tNgjqMScgmAoiV/njEaBn1Ss15ZWsQbjdyMz1dW7ZqRaHU/QeoWfPhJBN+IJB6PrPJMwJnvroP24tIwwfXryQjYxBJW98E8ER9vSP8A2hvFtpimUpmmiCwWkAeWTAEQxJaIzrtbL/8AZptqCYjKT4WhcKttFTYqzmgMsZnACeFyZ79J0Wb/AMRaVGilPb0H3D165yWrs0UxgysgG44iOA2jqbOxjhDbnLP3KPZ/qO1VsQfV7GohoHcIA9eCl/hRUSmNzUbE2oJMGYlukdsLB1pp0BW7IEjNT6rtx2emxsxJJt4dc1s9z4vRYG5UcRlWW5SPcNIOtbdjIGEWC86/6k1zsZcSeaQO+2f/APk23/kU/wD26L9FxV/1PgVld9/h7t7j5lTcAqADAwI4z5OvKirgECPNexrOfVfjdwHgg0fgrZoemtuciDNsfQg0oOi+8/SEjDCPs/h7aUyStSqCREkAkDvHRjTKW0uaZAHXPX8IKmJ4AJyy64abj3BO7bwHa3eaXqFUNzAgEQsmCSvtxjWijtFWrUAd10SlOpspsJaOd/Wdyt6W7Z6Ls3z1aq1KzESbQQWVQuRaigA+oODGUbXhcb5D2v4b+9OoS2Izj16jlxVz4X45SSlTWqhVmQmAp6ruCek2Zmc45zrFRH2mkYLXMiDOuVjPcIWirD3WdfdlHsgVfHQylVomjUYEOWIqWY7QIIOCCYweJwLBBcQ1trSTxjRVEASb6D8rP16xqVDYgZjtyL8XdVg8tl/zML7pEgOCBB0T6bCL5eG/0BKFrnTxVZv/ABbb7YMQAdw73gBVIpl2YioTNpW1kFuWB9LtJds2Mtaf2gRfUWt8R6JzaxAJ1KvKHjFHyhVuby2SSSIxJUSBkXCDxHSfUa5j9lFN5a0drKNDPO0WzJnlbW2qXtk5Z8bevJKP48CxVCSxthpKlWd6dhJETaoYlTggQfTRUKLqXaj/ACsDnhBk657x3iFKhxDPd59ZKk+I1otufPZSyvDFcZKgAYx3HPeAc66WwvcWlpAsbdXWauzDF81o9x+5pgrSYiwLBMwATCwJJ6mIOMzpFQmpUAmBM+PwJhHTADTqVTbZRTrMzvTRxUkF0WQcuSGMEQSAI5JEY1oxl1OADloYyt5+SHCA72661TT+MMam1qVXsT96GvXpR6bqcH8UopUAd+xONLp0xge1psYgzmCDbxuVb5DhI5Qs9T8VoMzVDsKb3vcZ3FUdzlUEAZk8a2l7WDCRkkimXXlH2/jW2QyPDtuIk5qu0jjNwMGO/OqdUabEdckQYRcFDpfEtAMr09lt1YLaGWoy4zMgCGn0OdLeGOEPBIz5hOa14Mgjciv8ZJKkbPbC0ABQzARwRAAXjiRjHpqEMJJw59dQrDKlhiyyTm0+L6LZG026tBE3sDH+9GRgas4CMJZZAWVA6cV0xT+I0HG1oAk5N55JH+XGdWAwiMPQSzIM4lHdfFWJG2oAiZNpaOfUajtlon+0eBVCvVGpQKPi9ZmRVpU6VJmA/wBiMiAzwzCSbe59RoKmz0gMp64qxXdhyumPiPxNk2pY5BaJBjk4gH5oHIH1MDOqosl2I9FJECYWMoeJEtVKbenDKw6iTAeQMFoJ6gBnsOORofTDm4S46d9o4eKIOgzZajwXxyuK1erT2pqKtMeZNYyi+bUfqa0jEPgCABjiNI2nZPutDQ8tvpHd+VTK2F0kSVYbjxDdipjw9g7kKJ3d0uzQpaUyOk9JjHpmUjYQGYTVcQOAy3ZJn6mXTgF+t66Nxu1d0/YB1HqU71MFvQhOJAP21j/SgGBWj/x9b+y0/ekSWeapNlXqruCWRLtu+4enRFWP3hJ8251UgEDMN0sMYzrrBrW4Q8FwdAPoOtFhLy6S3sxf5T+8obh9xVxRLwpZL3MM/I4UEySJBiLeJ0its9MuGEGCfDqJyWijtbwyHEWU9runppUUAwjDzCiGLiisT8zM3QUHA7/XXW+l7XQoMwVHBpOQ1PtOi431bYa+1PD6bZAmdPzxOaya7upWqVdza8v+6om0sAWhQAYgkKYj1Y60fdLnPqnPIcJt6eZSzswp02bO39ou6+cX77ujkFpqNPcnopbasY4BWDAAEksRJgcnW9u1ljP2EDfvXKfsNOo+PuNJ3TlJmBwkoLUN6T/9OQPxE1KYj/16I7RXJGBluuKjdk2NoOOoJ4SY77eCj+w7z/u6X/nD+mq+7tX+A8UYo7CRao7wTYAA/wDqtsSP/ui0/QqWP5ga819iMo8QvSYydT4H4TY39FgZ3WzptGIepk5wQKBEcZEHmZ1YpkK5SlTdUgINek8mSUo7hvpB8kCPbH3xFmlGoQTbXwVHtHqVtybQzKzlaOIu8u7FpMqSZ5gnWrZy1swbjPwlKrNdhAix+YWs2VdQoEwO0dvf6if66GpTa0hpyS21XPl2qHtaa0yjGXe3LMxMnpyFyE4JgQM6Q7MJwMgyl6niDOzgcqZRFALdPVcZ4JLAw0YPvoTvRiwhCG1rsysAQxpoIxcCCJN3eO4ngazOe4SCNdMov1wWloZn1KgPhB3YswtLFSQOAoEBRPPA1m/UVQcIGQ13mVoDWZnU+nJWW48Dr2IqU7QqhZSJUG0x+Yzk4B41hftAa44zr4m/5Wui1hupP8POcCstOp1VqmJe1BPTTWSSCaY5yD3JjV7PVfaoGHDYNNwJP/UbRE80us5glpPHrySvj3hNQQQ1yIxV4glHYhrSI6cPTxJ+YA66uymOyRpblbPfM+qx1XA5Jiru5pU6VM1MWBitFwAFIJgnvIgE9+SI0unTcKrnvjW0j09dd0oicTQ1oKX8Q+GiyqyVSzKxY+YpBJBEG8TIwTkHtnWQfVWfcLajbGP2mdL239y1t2CrgBGfHr1UNt8PKzH9+jhSMtUJcQsRaimGuLEGZ4mY1f8AUYaBgcD3CO+ScoztHcodjLTc4vH8Kwo+BUgFFrOBwDe3/wCQHp/caS+q4uLnEie4enenNaAMLQ0c5+VJvCaU2+SrGPlWnefpPAMyMnRtxlocXQN7jE9w15ApRewGJk8AmNt4FRAJ8hSfS1T+lv8ArpdaocVn25j3RNd1b2hNUfAtupyiqe1yAifpEf39dYalavEtM80wPaP7U3R8DozhKV3I6VEdpx7dtYjttZt5Pj14pji3MtEKZ8LVYilSHuVOfrjWmltz35uMpDmU9PZCqeGCDaqoDIYgYM4j1+x99dNm0gf3SbRGLr0WctGUeirn8A8xslSVWEY3CEMYAu9QBn0EaGr9Q+1Gd9M78benPcrNFrhceyqfFfhf5qb1ayySQhIKScTBHNqgT6eumUfquKDDY5gjwnXdCMbCC2WT5H8qh3HwWSpPmQYI6k7H6NBP3jXQH1KjiAPiDI9J8QFmOxvIMeYXE2G6oM4RiA6t5gUHqUypNvchahyOJPMTrSNopEBwcCJGWm6d2RWd1F4sRdL+DeJNWrUaPmWAmiCS2QKLSi5ME3hRGCYGmlmcJJNpK+jVZNW4TypPIkAZEcDWX7bcbrI8ZwBZ7xbw5zvq1dumgTFSAIIFOiW9+ohV+ze+toAIvpdZHvIEDVe2bVDuKtZhanmVSs9wGUqYz0m26ccD10qrGK2iaw9gDu/K5S8VWmLVSoHZ5XtcCFA5mYhuIye8aw1Nl+4JcREZH17/AFW+nWw5ZrniPigo19rQIa3bu1aotMf/AMji6ewLK7vPHAMjvuo1msotY+Yt4Zx/PJYa9MvqOewCTfKb5eFlGr8XS7Myt8hA4+WIJIB55AyYB761t+pBnZaDmIy8+fdyWN+wYzieRMQYnyHd3nvhJVfihiSBTMcCWAAAyeRjAM5/lrR/UxhMZ9955b9Uk/S2lwJdYWytG685Wi9rpT/4qqDARfu2fvCEfrpo+o0yJIdPel/05w/aWx/2hC8R+K9pSaKKPuuZd2amvtCxcR9QNczCdV1oA669FSn41qTjbbMe3kT/ADY6n2wixJqn8ZKTFfZ0CvM0Wam0fmyn6FdV9vcpIVl8NfE42ysooq48xmV2YI4lwwMgQTKoYwBGPbTRqwzD15rNUacUgK/8FqU9yW8laqhT1eYVOTEAW9oP8tJdDhHW5T9twtDS+HFdbXAI9D7fX00shs5ogXZwrbbfD1NbZUCCIgR8swDHIE8ccarG1pwkosLjcKz/AOxlJBUQeJI7f6fXnWbaA5zZbYcevytFJuE3VBufjLYbd2RmaoVJDWISAQQIk/NmTjAg6RS2V5H+5eTYcNOuKa597WVRv/j+tdG326JTM2NUEsxQ5ABKhT1KMBsnnUGx0STkcrWMc87md1u9WXO1skvDFqbioHq7t2rMhQLaSAjA3CEwDABEATObiNU+dnbDKQwDWRfXN19Te8aKgGnMprcUNvtyztUq1ZyTVcETI5LgDFq/xHA+2Y1NpqNFMBreDeeUb9chmtTG0mdp2fFCTxWvV6qVNBS71XBE5Awzglu8Qq+kiQdZq9ClS7NR3a/xz8hlzJ7itVKo9/aZYeA+T6cU8nhN7RWIqNi8HqCSRnyyYA7ywbAOTgayY3YC6n2Rof2zzi57o9SmOrCcM4jwiE700/wr3ABImPoogY7QPTVU2kjPvz9T6qODn7/bzUa25qNlQsemMc9iD/r9tPZTpNPbnrj+EQptAgqz2YMSWk3cehxj0Ge3GslZzRGWXOPdZnNGKALdZLr0VLAhTJPYDmINxjMR9dHT2l2AtkHgb24ddyHBBk2TVTZrEuwg9uYz6caBzXNgyL+POEAqEmAPygeYEMDI/wAo7e0cf8xrNWo4+1r6+K0s7QvZWNLaAgMFFpzL+neGAx9OD7aCjRquGVtCZi2kj3tzSX1TdpN+Hx1CDv8AYlZtEg8qcgj1jkc8xrrVNkqU2/cAsNRpPnG+QlU6jXHC9L1aBZcgGROMYBiST8vcnkY1mdsry37nCe8cBlPPemMqhhgddaKv326pimibhCyvNpAM02XsWz3IjM5J41kp0zjcaJuONjxi3O27VaaLHucS0xEcwkD4V1BFcZFyA8wR+U/zGm/qYGJzcrHrqFrx9mYVZuaAjoqXBjCujSadQTIB94MffXRo1KtF+ItjeCLOHEJTjS2hpE5eI4hLDw2hulJdFWvTqFTUTpZoUMCAIJYhlaIg9Qxra6tWoxUpkmmR+03wmb30bxm2q5j6bXOLHxO/f+VZ06jpFNj1WdJ/igRMmc94OddDZq7K7MbM/QrnV6TqT8Lskh4hX86mRIg1GiO4Vio/VddCAWGcs/Bc57iHDrNKVN4DcAOryz3AtQ4Iz36D+WsZcBPHJbBmGjeg/GdcCqpBRGlRSbJUKUAlgJMggA45MxpTCcjlu61WkuAbZUGyo1Holmud7rSS15nMnLwTIbq5Fxzoahl9suuftYJMu0S9SnUTBL3ZgG+SO2GwZ7e356lsyN25QVHgQfO/qvVLovPI7kCTOO1smCePbVAgnCOvVQnWFPoGPPRY/DYht9pnMcTqQTfCT4/Ks02zmsqaGTI9I9pAMx9P566OKyFSTw8mcj8OTgS0Yz3gzGo6qB5+SuEVKajDTGQ3+4pXH1JB/TVAyQer/AKFHqUeoimpal5kKrGWBFvMDnPPH00ZIcICg4r6p/hx4hsKdM0atRaVW6SXNquZIBVj0nHb9NJxRJPz/HNEKeKADJW/peGuMK1wtuFV2JcsT/CqW2gehEn0721zX/tMqFuHRZb/ALSagw3VVPJRgQ1/mO5YwKlNKbEFDeAeTjIEGRnq1qvaZTZJnUwO+YPhGeqcKTQAS7kq3xf4tqVylOkzU1qFS3lkXk3AFFcmxZBmcEAAk9tZRsUYn1jjuTf9otMxru3mbAJuOSA23qdFSbxKVKsBtC1aAVUmI8xpklsBukkAEkepbs4CpVa4VLDzLe7TjYW3G6sYWGRc+QPHf3fwpb2q1XrrMCKKsbmRAMWmIyBwVklUYgcsNXRbRomKYzzub3N/OwE25KVHVHtl5yy65Kr/APiw2FdulsnD94HqtoBPPaM8d9OGzYiHVDy068Uo1oEN/Ku/Avh9RbW3rFqhAspHqKjtcswD3tMAfyz1alasSygIbq7f3a8/MC6NmBnaqXOgWw2bpuqlSltEaq1Ii93reWiFkNp/dy5yLSoK/kSdVS+m0GmYk8fjLPvVVNoc4RNla7ul+zqEhxcwup0UFtO8GTKoJEz1OQee2s+3bIHulxi1uJ4X3WiL7kVKpGST/wCzUJvADAd5jnIwM8Rzrk1MbGkg9nrf68FvbtBNpRdvRCwW4BiOCRIyByO/p/XHVe6JH54x13I/3T0Ez5AIAyOBI4Ee/riP7jWEuc52LRTGWlE8QrhES4p1OgJvtHU1s57zi08yNdCjsrazezAdgkZkkgndlxt3LMX4TMW9PlLvRabLjNsxOePT3x99BQLnuwEX046+PmnlzcOMBL7QqTMSQQSMjBwOZ/v108jfkpUxAQtD4fXNvTjIie4POPrGT/z10dha6mzFTMSQRqIJgjS8jM5aZrDUAJgofidUXEFTkwSGgjuOPv8ApOnbVtTaW0PaWkyIN/i0wZ53yUp0sTJBVHTr4Y3Houa0QDKyG/CJmSP66w12mo3Dk2DG64mJk8vNPpwD3pHx7c0Go2T11HBQ3EyQYEEjiJHMdOBnOenOEHVufcRkRvmDzPctWzhzKk6Qj7WkcMflSFEjMAWn7XidYjTc5rsPeeZt8Jz6oHZ1N/f0WZ3O2FDc1Ssm92KzOQbag7wQrlh69UYka9ZUpDaNnGLcOVoPiFyKbzSqSOKp6XiR6n4ilNRMNCpWocTwRS3NVZiYXT6NPA5zdMxxkEHzbPMoKr8QaT3e/um23LClTdnUuKaEEmS13TOOcESfroKLG0KpLciTA49eASdrqY6IBz/P5VO+7uKRcQuSPYXHPpNs/XWuq7sYrDrln3LA5sVHNzj1yStfxCGjCmQD7gZP5mpP20gvxMt1mmceCT8RrB3YiGAwrLIJwJMGOR3OToWlwA066CKZXvPKqFhSQMgjpPq0E2j/AKcRoA2Ti8PhHN4Vjtt6zi0mZPcnBtgHMjABj68Z0p8t6664JjHSc1KjTpu0EWiMFRJEcjBHc5I7fXRC1j5qwQdEJtqASA9MAYAs7aGe9CQZ0WX/AGYku3AKyuPmgdvUD/TXRxgAN43UIXWoyVuUwQpWCAxwQsfWAeM9PqNEHQDff3aHy+VWl0ah4eJM3lbQwJESMSM4w3J4/TSXVTAiJnryQ63RNkSCRapAfLGTaAWJIN0QwieeBrQKxczBz4qmtBOJA8efrjspsA9gMaNxIeRwRUR2ZOt0Hwf4o3m1xt9xUpj+ENK/kZHfQOoUy7FF94sfEJgquAg377q0ofGLMyHcUUqhAAArMgIDFjKyVaZM4HrznSjszgwtpvI77x3d2maZ95rnS9vhZWPh3xDssqx3FJTcTAUyScZUggrAtJkDqwcQqq3awcTA0nS5Ecj5xE2umM+y4QXEd4+PcK2qfFm126TtvLZyIXp+QfxNJlngCOIk+usDtk2jaOzVkCZN8+AsABOecwFpLqNPtNIO4D1PV1hPFfF6lfEkJMhexPqY5P8ALga69Ki2kOO/ro6rE95qGT115LYf4dbSkqndV4NOiehT+OsTK47heY9SurcSbDVCbXWo2fxu1GqxpU6PU5uvDBnM/wDeTA9ltga206VNzQ1rr8beeSwvqVGkuc23C/ktp4eKHiC+ZS82huKSgedgVEaBAqCf3ikeoKsASCMHSS0sdGvXW9NDm1G267uu9Zreb9vNYFHoVqbRuLL2LVIYIygyKqMrAgEEgcxB0mowEGOj1qE1jzk5H+G/EGtdwVQLfcQc9MdJDwA1oUSMcYwBrKaWAkM1jdlfLh4+ZKeHA3ddWHhG+TcUxUttqtTSoLh09UmJIAMAdQGRjMyo5j/pdFhLgTBmd7TobDInw7itA2l+HD0VGtv2p1k8xHPT1uihVCszCnKlyZHeCcTKiVIL9LS+y6mABZ0DFJPGY8rxbNBjdPhKuVqJDXno4hoI5yJ75/6a41AGkP8AdBgTFr3B10znzsnntEBuahtdtdUDKKYAZXfzJDACRjGDwc+hkAEa3/R9mZ9zFikt6JGfnrog2iq7Bh5I282AV7goLDA7TPb3jkA63VfpsPJBsTMaaW9bSlN2glkKKMWMqfmxBBBgkSftB7ZjWZ2z1HtIa7DcjLQxru6ncYcAbhT8Utx84LDBEY9uZkz2njtq9to0vutdfER17Tw0iYuk52E5QCs/srw5BMgSTAjBnBxnLHgxI+ugpUA4B0eN9fx4IqlSSVHcbBTUpvEKiAKsZBuaSfTEDWd+zP8A2tEB2Z5x1w5p7a4a0zmjJuhB5H17SddDZNlYxpMeqx1qxxALF+J+IivuHFMVIRSLimMEK0knIwY44P23MIa0NQvYQcRVOtQrVrKMr+xing46/Kn2HUgHfnUDiACBcn1/lLqCIPXRUt7TOKbwAtixAIVggMfxTipjmdLqn7cDmfL3KyvfPa66tZVzv1NdKwIK5wZzOBByMc5OqxOdBF+urqhDSR4oQ29rFnItzGZn5mEjJlpAzqY5ENF+h3JJkkAnPoKVKkzCSpNg64WQAfUgQDPEkTqiQLTnlf0RNJIyRvD0Egi+4dPSAxJNkWAkG4ZmCYjjOqe4iZjnzz4eaaxwtvU1rxODYubbSsESJAJJDdXEnJHYRqjTkCDc891sov1EoyYEzPio1lLnJQkgnBgDkmDwMmTiNCIblPr1uVG5v1muDceloHYEjA/LVlm9QVBH4/KTReqMEEEfUccd+f7nTi7szkbIcUhMu1ABjXWrVctIVLafTGLnAJ4t/Ce2ca2bL+na0EyTuM4R7+gvkrquqOkNMDfmT7DzK7Vp+YGqJRqBAbrVY1CsR+JgLjM9hgxwM5azmNrFktG7d3eCOjRqPENBMZ9ZSqrxHxas1Riy2knKsLTkd8CMHsI06hQp02DCZ4jL39U37bgTimdZVfu69/bqLZH84++tH90oAMIhV6j+X9/qRoykkwuAGNSVDmhxq1YR6Xp+uhcUxguphdDKaQtZ4LVX9npqCYFVi3+8IPHpBGl3xElA87k2ad8wAfUzH/Ig6N1RrRdIkgq8+GPH6lG4tnyACxkXNtHaHGZB8pmDgx0hnH4zG1pbWbn2h5jTmMuI4rM9xpOEDsnyO7ud5Hgtz8S7kJXpbxCpKVFpVrYIfb1AbCxjkOHAj1HbSLgwtGIEYgqip8Hnzaz3syli9IAA3FipEk/KDMGBgDkgaU8YTCNj8QlP+IeAbhU29NKoFJKZ80yYub5mUmT+I4PaQAbjrLVqQcLxAzB04yRlp33Oi0MGoPXcn91UamJYkpQIJYsRPsFACmSoHUV5ycmedstAEOYCJBsLwAbek806o6IO9dQKWDWc4m2IIAMQZxkj2OOZ1nq7L2iSYbOW/wDnzRtrGMIKZ8O8OBrS3XTpfIpKgCo4lukfMFplYv4kQcmOvsFEMabeV+ecrLXcSU7XeDAwAI/LGtT5kQlB0BKjc9Ud5/6fofy1mMGWplxdc3NbA75z7/no8AsUGM3Vdt8Qok5icSwj5jjBJ9O+oGC6jnmFkvi3/ELb7ctTpA16qypgwitJ5YTdHov5jQtoFx3CM99yjLozznJZHYf4lVL/AN7Rp2nk07gw/wDExB/TWltENySX9taY7xGd3Q3XU8Wr6i6T6zGOIznjWMhrXW6lNBc5olUCVSH3LHFwVSsA5BAC5GZhj9hqpxNHADhqD6BVXdhcAN/UIVeuG+W+bmPTwLZUTOfxMZk5I9tJfJdJjKPGD7bsllwgiJVftxLdTAgi6J/ygkf72O+ONMdYQ0cPM+XcqBIvvRxVUrCqqmVa4tJKg9KgdKgSPTOc9tD33z61OR9FTG67lDcl1JGACxJyCJM8RiM8/adWzC7yVODhc69ZIhQr0w16xcpJ6mbJKgDHJmT3H00Ezc5egG9WbQBoppSuViA1wWcRaEDC8uQLmglYJz+WLLgM+jpG7VMBBHH171JFki5gFWJYCYuJUkhY4z2mBk9tDr3+1+KgBtNvyu/srDimjDsxrsCR6xOJ9ND9wf5H/iEwNgZeaG9OZMZCgkYHcCRjAmOPUHRBwQOM3S+6WTIHAz6fM2R7W26Yywv1l7yo2dU5X3NWhsSyfu2NVQCUyUIJkXDiTyNAaTKu1DHcYZ9vZdfZ6r6eydiQQ7PgVlXrkySSzHuST+p510oEQLBZiTmc0Nq8E4yRj2nv9f8AnosMgLPUJBS/9/nn+mjJlJyXtChlRt1copRKY/v76optMySpnQpsq++HSChE582P/EuP1XQvBiyBxErQbbw6qflUsOcDtoftl10olC3vh1WhUSuIIRgCJHyt0kRxkMV/4taqTH0u1FgkPfTeDTJuVp9t8Qmr4MaLBnqOvlUxIHVSV6qkzH4aYX3MCBzptQAtB66hBSfhcQVe/DPjXmUUzkLH5RH6RpVRtwUVJ5Iurt98IiY7z/p+use0AER13LZRlA3XibGVtkAqWMDImRzPDD649s5XVXMkAbr8Pwnim0gSUEq0Feu1mEMjBSALSo4mbsHBm4yYMaOLW6PHkUMq42b2LBtukk2jv/MmOT31uoU8IuslWpOSWrbnOrcLqgUoNxBOedIwwSml0gIVbczj30yLJQdey+Y/HnxcxDUqDFVyjOp+eYuAxhcc9/pqm0pMu5Dr00T8WEQM1gdltmqNaokwTA9h/eNNqODRLkEE5LtLZYkmCZwfQECfrJIj2J1RfeOt6kWW6+D9yTtiCAssQrYwCAJA79V/3n31lqBuMt16/CjnEQUgKuK4kszVLs8mAykzmOR74OlOOQ0ty+UNQ68PWENgUco6iVUraxkTFvYxOTn6aCz2hzTnecuOqSBikGyEqID1E2nPY9JtJutxwMrz2x2KXHLP3vlPkfVWIJ3I9YopZkaRBChsMoghRGRxnAI9/QG4zDXDvi4JmTxUJaJjVTYAEAqJELMnGSfXOCex0IJNweKkAZjrRQDiQogKxkEeggEY5kx350UHM5hD+5F2VR0ekR8wZSo7MTIIPaCuCCeD99U9oe1zd/lu5/CJskgBDp1IrLbNqgBYn5LzEd8mFnnP11ZkMk55nvjo9BRr4cCNFZttSxLFZJzPlzM+/fSvuNGo8R8LS5jCcglVeDLcBbVJF0dWIzxgg9oJ9NXEggb5OnXDiFmxJDzirqYIXpHPbjOYPE+8dtPaLSM8/f8ACYwmCVd+F+L+YXXeKlVS1JX812VQ6s8ElQbUWQIUegONI2qm+ofuUiQ6HEFoBMQLCSBf+LroMqtNIjQEDPPWSvfEPw7tKa1Nyu425LVJ2+2oN5qEAjDHBCG1pwAJieNK2Xa9qqFtE03gAdt7hhN92k3EZk5oDhGqyvxDul3NU1adCnQ6QPLpAwQOTn8XqABgDuCT1dkpOoU/tveX53KVUbPaVOI1ousxle9+PQ6kKoXEHH56hVpmnQPlmpIgMFjuZDH9ANLLxiw8J8I+U6kLShRokyFa+BVYv9ZEH/MMj6dx99CSJS35grZ0vG3A9LhIYYkZn6GeRrTQqtbmLrPtFFxHZNkjvN9cpWZLR/MHWqttIwFoWTZ9lIeHHT4QWpulGmUIAp1Xck9k6w31xA1mpkim0bkT4+46dQBzT/gO4aklOOfLUEe4UashBi7RjetTsPFSwhhB9NLfTDgnMrEFWlDcgkGB/cfnkaymiAZhahWMRKNRrxPEkmeJyfaNJZTOqa6puR23hIP9+2tzT2bLKc5KQ8Q3xRCVHUWtUE9z9/QH9NC6QLI23N1HcV8n66otullyyfxf48VBoU/mYdbei+g9zBk/11bYOSY1sAEr5rum8xwoIAAME8YBJP6aImL9XRLm1FSna6ypJge/yHI9DeuO4nQOLXS036I9iiktumK8moSuAAQoPooJPJPfSm2YAefP8JWInrernwGuafmBjH7tB9xdkdowT99KqEZtzvHOEx/aAHVkWo6llKCYXuZEkksRb+HNwEzmJjJzDFhOLrdnrv0QVImQOvhQvnAIkyCBA5BIwvpP8vaCiM/f3696nQ5de6XvtyoAgHtKwxJlZjsbe/64Z+6x6jf6oJg807t963UbhkFTBi5bQCJAmTIg9s6zvpNkCOPcZnuUg4ZA61QTBY2kmc+5EY9pxMjt9NNvAJ/Cp5keHopjdEselQEQgBVgcqZaTJkZkknjQ4BGZudeeXpEKMvcJigstjpDU2Cm2JamkXT7cx6xpZIAveCCeZyTQMLrbkKntmK3PKTgsZAKMyqQMZgmZAxInRlwDobf5En8cbqhTIGLToJLd/tCVHTzEa1ity1VhoMSOvg860tpUXAGM0ZpOBzCfTckBokgD94rCQpIGRdxmciMwfrlLASAdcuglEDyUPEKK1M00t4Iubg49TLZ9Qe3GipOLD2j113c1GE+KQ3fh+6o0x5tKqi1XLdSEFwsMeRM98+mtFGvQdU7DgS0RnOdvBbGF7aeA5H1UQxCXRMgSBMjjMenH31sFF0PLcmnmAb+HFKD24msJzy3W0nf1ola1UQBEEfKQIz9u/8AP7aWFpi8qG38O8wM3BLBEHAZzkyT8qqskn3X10L6wYYO6TwGnMnLmkVBLg0ZpPcUbSYkrJtYgiRxI9R/y01pkXz1G5CW3hDj/lqwJQQnlUjbEZzXU/by3j89IdH3h/2n1CY3KEkR/ftpqaMlYeF/K31/00t+aB6v/DNx+7KHqCkmDyAe4Ppg49veNW1hPaGaEVQ3suyOSmsEi0Ek8SMf3/TUMmyp0NGasqpBXyhkEQf93vP1yPvrSw4jAWE27ZRRt/QxprzdIpttZGphwZ0OYRwQU+u6ZVYgZCkj6gf1jQuADSjEkwrejUxkj30kgarQEarXAtnEn8gFZifyU6bAhBmVX+I17jSWMFi2R6KR+jMv9jQkSFRdhKT8W8S8lDUMFuEB7sePt3P/AD1XFRnaMaL514h4mPMlh5k8qWIxH8QyCdLLThhpg71qneqva2y7RgKYBMmTIX0uP29cRq34rAb1Q3qwDKXUlQVHXHAHSIUe0gAjvb9NIghpg3y+T3oi8Zlcp0wQGLXGohYgYg5Qz6Tlsdj2jUcXC0RB8dbeiW+15T1Gt+7NyBHCOSSTkAXLA/CYETMHGkOb2rGRI+D88EdiO4FQp0wFJMwCACR6juOcx24k6skkx116oGuvPXVlwEh4IJYSACcQQLRAyM6hILeHUoA4C5TW4rLLMAPlGYBgZEn/ADDi4YgdtLY0wAeu7hrG/eqfhP7cl3aMALmAIa4BZIhpBBMRAiO4BhtR4MwNIUdkFwkCChzdAODxj7dXHsdUJNnZde3mphBARXZApWSl0sBac2AkrMi0g29sgj6aumzEZJy68/VPbShsHM9dclzcVQKtMBBUCJTW05Fw6mmJybhPY40LB2XXiSb8MhytbVAMxqj7zxhqiD5p8zKtHUpWgzGRB+ekWHtZ3nViiGugbh43HujqVMTMOuvdASxrDuac95Gfv086rAdJ65oBXIH7QpVUZZuLR1/KuOrMRcBENYR/KNW0td5eXUhCTJQjVmpdBFRWvXqAZSuQflnHNwj89XghmGbERlb113H0QgkGQmPE9xXqVEetUaqoJsc1L7QxIa5VbBA/CCLgO/Gh2dlBjSxowzEiI3ZEi/fcgrQKjwWl3LuyUd3uF8x6VEwkuA681KYwpkAW/hmBJ+8a6m07UXNsBeAeMG0hL2TZ2kxOsidJUKPwvVqUzY1J3u/2YaGtK4YSACJAEzyQO+ea7bqbHS6QIieO6y6jtneHb0lvNtXFRaBpPeuERlILCcmDjJkk8Yg8a00KjHNNRjgQbki44cgPlZ/tGbi56CvvGvhGt5LV93uVWrYWpJUPU8A9KD5hJ46Qv1mdBSqBhwhmFvmeV/MynP2cEful3l4/CyHh9Io4JgjPsc4MTgmDrVVZjaQM/hYrtv1+Eq7N1ySTeCSe5yJ0UAEW0UaYMlDZ5A1IhG04U74W2GHuP9dLqC4VuVtsq4RlYnkm7/cgYiM5k/YaukYffJZ6rcTbZqWyrP8A7ZkmiKgR4UDymYdIMcgxz9dbTRFie7uKQ5xALRmLg7+ty0dEKB0gR7aY2nhWF9f7gCYpHSnprLIt41QRodVyRA7kD8yJ/SdA/JG03T1Pc9LXcRn6d4+onSn3EBNYYMo/i26inByWZUIHq7WMJ7GC/wCR1c2E9ZqsQGXWX8rm5qAGYiOw7Qf+n5aY44UjMr538V+LeZV6Gb90WRR2MAS3/ExgeyjSZcXXy6+FqY2GDeqfc0lFSoWMAHsZLGOB95z21TS4tEZphF4VjYXU0yFUBwwg8GwBgeBEhT9QdZsQY4Okm0edkRONttVPyOkgIwNqqIYEswX5m5Ci0yAPz1WPtZ7ybGw3cb6pREXKYp7ExSUm0EwTOFyTLQJmAOTxx30Dqwlzhc+vd+EJeDDVGlcFtMiZJkZji4Y5H/6+2o4tJkX6y63qBxiBrmndza+Ex8imWJvqwPMYgcgviM8A+ulA4YJ4nSw0A3W+Fbjo0W9UBKcn94onJiYI5MTEGcwZOiJt2T11nZWGdqCI6+JhT3uxKoovVpWVCkmRE5MREH87piNVTqAuJjv660iVH0y0AHoZqWzpqGUVBhz1dXHY8DkBie+Vj20NQuLSWHLrXS3mrptGIB+Rt5xK5XqgLZSXpV5qNyWcXZuiVUWsAv35k6JrSTiebkWG4d2+9zyRVBFhofMfwkNzUY8SyooIJggM3J4xJP6Z7ac1ok6Ek8wPhQ1XQQMvfqUPaOwuDEhcsTHrZ+QwNE8C0Z5eqW0kAkboTapKMZa5bLABIJwTdd2VTEckx7ysmHCeM8N0RvOuigbLSe5CqVmk4PPZ/wCufz1YaI/CL7TtyeNOcqQcs3aBzM9oAWfvpMwYdw680toJySdUnqaTLglo5BYzM+sRPHB9NOEWboP4/hU83S+1ZpNpUNbhieGzzPcic/xRo3wR2rjdw68kYvZDFXoJBHJhSIKRGY/4yB/unRht46PPrNQGFZ+F+INIUyGle0zJA6fqJ45H6Zq9JuenWa6tCq0lsQHAzIG4j2Nx396t/EfiSqEoVFPXDXXKemCopwbjd03GDwWaZnSdloNpuqNAEWg63mfYcQOCKrVeA1/+V/S6zlXdNUcu7MzHksZJ/PWsi0BGCrbwj4Tbc5O4oU1MEDqZyCJkLAHfJLfmM6z7R9RZSB7JJHIa639POyr9HUztB1+VoKHwTtVwwqVTCESYJDKTFqwJGeSdc+r9T2jMEDPK/DM+yds+yUy6XCe9ZL4y2lJaopJt/JIM3MYvHpC9OJ+v566f099RzMb34uG7mb+3glbbTY12ENjWd6zoDIcY9ux10ZBWAtTdLchvYxx/T10OFKMgom+2FRHKDquIhh6Ke/oc60YHBwE/n+EgVmObiNoWi8wjI9c+sQePU6btL3scHDLVc7ZGU3tLXZ6JynuG+o5OOB76XikTvR3BI3KTb0/w/roosrDrqL7wmAByR9e8x9p0uplG9ExxlGrsWicANJkEQVtxGM9XHfjWao/ECG3P8j1Wlg1dl/CY8VcqaAkENVEhpxYJlYn6wfQaN/ZY0Eaj1HFA2HOcZt8ylvifxCyjUYYYhqaye5wxHqQOOI02rnEcEGztxHuusRU2hETBYFJz2gA+xAYD8x66yioDO6/XgtcglWCbUGumSc3FgAcWIcD1DM3T7RpBqH7R8I5n2AuoXAuz3ZXUvJMXSLplyREktkEDiAWkDgEZ41MQmI7vBAHy4yjwoYqBAuEA8AYgEnM3GD7BtL7RE+f8cLjjCqwxd5hRYmWZBfCC4heFUhTMgSL5nEAsNQAQA617X1N7Z6ZXyUYbQRlBRTtD88ALm1SRkMSMTH6e2gFQft11PcqDSRP8owqMtO0FgDBYQcxCnngQx94BnGNVAc6bHrrq6ZigEA/nTkPVCXbss3WwoJUzyAOmOzCSJ9I9NWXtdEcJ9/xvVMub7vRMVKYAp1BUIqF2VVuP+zphVkwOSzMIPadACXYmkWgGY1MnyATXaPB4Cdw68EEqCB1E9IIIzAzEHnOZH00UnOEqbgz11n3oNQ4YA8sogEi4dfbvz+ujGY58slYeSICkC1zA4VlyeP8AZiSZIxiGPoZ9BquyAHC5Hv1HGyoa8c1G+1WkSTIFw+X5YyO0dvXV/uIj+c/dEDAQ90wi0/NiT2ySCQPYfSffRs3jj5adZK5xGDluQXKkk5ye5M/y0QDgI69VRqickYiIxyCMcmCZGMHk/YaDf118pd7gKTq9skWhxhhkyO47kZiR6H31Qw4t8addZKnZZd3JAeovVbEe7EZmZBH98/dgDrT7IibWUqpuF0CDBuETz/vZIg4gfy1TRhMDTrooS4AwgUkIaQD0/KQYtZptIj2mI4P6sc4EQdfMa9bkTHkL28r3eWgMwSDg4gxH5AHVMZhlxW77pqNYDoPhQUQdRaaeUrb+BbHztnSdSQ6FgSJkKpkfYgqO/J9NcXaappbS5pFjHiffNdKkcbAOXhpxUdxvatwWoWMEdQ9AGme4mFxkc51G0qcEt8PD8o31GtIa4gZe8+yy/wAY7suyJAtSYMgkkgEjmQox9Trq7BSDGl2p9vdYNtrio/AMm+/sqSnNs23ICAfqQYz9FP5a22JjVY0JkBODGe+iDiEJbK0dLeXkXCGMx6N9P0wf11ppVASuXtFCBHomqbadVErBSOG6IKgCiSS3JzhRICiIJZjlicQLR6nXNY95eSAIFsrk63mAPUhbnABsb+uvFcNbMcfU61lyzhk5XS7boSvJM8we4+mkvqTkmikQmVJN0T0qDGcwyDHv1T9B7azlwaRI4eAJ9vEp0OIt1kF3f7kvUpi5SadNiAs4Z7REnBIFpxjkSY0VarjgRbVAKZbPWSrfFt75rlxkUy1ncTLMzEcfwqNU+oXGDr7m35TGMDWL1ehBLWRNpRRiFIPTA9GHfMATmTrM18gCcpk+/hyzhMdAN0zRpsWawi4K0+sYmB7AZM8D0nSnFoAnKyXJYZHX8IFJLoIBIaekD/KpP6n+xo3HDPrzKl3KSC1mYjKmMtOQsk/LmC36H66rMBo19PHgqjTWOvZTYAEKyxL9oBiM8Hq579saETmDp13ckMiTCk1q1GZxVK9SEBlkmDHzCCtwzIiPTjRN7TQ0ROetvz5poM+iYemhMWszEkC4kFLckwPmksIB73YyNJa5wEzA4a/HxHFXDReL+kdW5qG8OSeqwdAbH4PnI4GSZk+p9I1dPLjnHflPcqjwhL7eniSAMm26eEkERzJN5n76a43gc+evoiuCIHRXfLkhQ1jW3A5gRMe+bvp9s6om0xInr06NlTWtDpnr+QmKlK+oDbFwARQICyAF+0nnvzpQcWMicszv68kLiSZKhVt4aAFZiSCQbWUgc8zHHv76IYsxw43lMAxAAZ/KOtC0F2HUUU56lVnELcIuEH8QMZiOxHHiOEaE+A3dTZEMNwlNzRIZVVWUqJDIATaZIi3J+YDJJ47cOY/E2TB0g7+Ph8INRC4uyqR/sqh97Xz/AOrRS3f6IcLyl6UiAMmLukA9M8+h4GZjj01DBme7r4QkkRCjaSAZzkrkDiTAJ75P9zqyRJHXXW5ASTZAJgg8r3M9u+APY4+umaRqoMk1WpFCYpww6gCSZX1A4cev8uYU1wdHatlNs/UKQV6juQFtNKkysMm0gkCDhlIIMyAfYc6hYXGQ4g8iPAq7iECun7y4YFoIMz2nOBwMcDjTGnsQeu5PpOgRxyXqNisGcSiiYHt2/PH5ahDnDC3Pr+V0NkqtLu3111kr8eLVespapcfIsrgyLVjBhYkGLvsBrB+npkjELDXPmfaMvNbg97p1xCY48N8WMa+SNQ8Qp1Ck4Km1lm1iLuIAkwCTHOPppbqNRgMa3nMZfKdTqU57NoItlrGXcVnPi7w4JuCyfJUAZfqAAwPcEHMGMEa6Ow1i6iGuzbn7LJt1PDVLtDf564qlngdpnWy2ax3UqSgnJgap0gWRCCnzVS0LI4A9R/fvoGuc2ULqYJkp+huUSkpLM1R3YCYhUULzgkliT+Wp+orGoQIwgcyT8Bc+rQGIwMs0Kl4nTi1rgRySJBPc4/T7ae1ww4YQv2ZxdiCOu9SfnWeTPYQY/wBD99UKlwY6hKNFxFl39vS8MGHECMySY/v66p1WDIByVCi6IUNz4uLLVBi6SeLiG9TmJjtHOl3cIPUrQyjEGUOr5hZyOmYUEdwWUnJxysY1nBbAkyfwflFAbhdvmEalVLTgQGJKAQBcsyY/CSxUenaMaW5oaPfuPrbzurNQG+g05/J8OalTp3K9n8eJEQCGOeREiZ+uqmHNDt3wlAFzrZpmuiLcKYQqgA82ZknqqPGOm4Mo9vrqnkEgSe7jkB4fKc5o/a3/AJevx/KWSiapKUlPSABLASGYsSzHAAEc8ajnCn2nnP2sIG/1QQXHA3rvXvIRBatRKgnrKBoBMgjIF3B6uOPXUxOdctIOkxw3T4fCAgNdnKZpEfOZu5n8xBPfMCOeqcRkD/iMuuuXFA3zSlYMRInjPeS5gjnORGfQaY0gdbkwC1lYJYwCsWuDlhBPUoHqTIyF+4MROkHE2SBaOvXw3prQ0MxOm2nDel6trsoXC2/Me6mST6A2rA+o0wAtBnP3/k3S4vCDsKLVLVHzsYp9ogt5k9hkk/8ACv3Y4BrrZa84jrieTNQVa7fw+2rTLMrUvMEiOFCyB65hRnOVxkaDaGObScW/ujzPkhw6pHbhyosJuRROM3e4En8Mkex+uqfhDu0LHw6v5qCx5ojmnf5YW9DAMn+FumD3iBx9PXQtxlmMmD85+P5UaQ0cV2ruZEPyqlRLm3LHskRAaJMyANU1hBlut8r5ceKIuluGcrhLOq3RKtdwYwtp6YzwPfjp00TEnTznOet6oGCU1T8KJAP7oSJi1se2gNcTmVqFBxFlVOPlqAFXDQT2yJg88gntzrQJuwmR1l/KwgWUiSQw4ZR0txKhRgwYMwfefXU1B0OY63Kg3EURqSjkWwLWKzceDHoARGTx7zGgxOIznXSPn54ZocQKFUMwhU4eR1cYzaZiCSDgTJ0bbHEDp1P8q7QoUyWL5wAbTxkFeOMQpk/X1GrMNjrf8qty4tfJiSBbPccng/hJ+8xERqyzKeMfxr7IjIaR6Kb7Tqtyy9xEYweGOCMCPYe2gFS2LI+Ppp1vVCo5pvp11/KjsqttVkMwVAU4kE4BPcAx29e+NFUYHMDhz66yWobS5rQQcjPXCEdHVmhxnsScjt2+hxpRDgLLfSfTrA4s4N9dEY0Gq07Lw4P8ZEj0IYAwee2c6EOax+LDHdl4LTjdX7DjNgTvBk5HJUlXa+Wf3ivEgCIyCDwcj0/PW4PDx2I81gqY2WI8ckGpUEfSRz7mP9dGGFVjE3Xam2gAnpBAMk4g+sTnPET7aoPByuVbpAum6W1JpBrSYY9j8sqScgAcH3zxmQpz4eRP833d6SWOLnEDS/KUVPCahJJKJ1Ei514IxwSff1xxoTtDBAAJtuKf9moCAbWHufb0RafhSGC24TOCEUsYEjvaM245wRoP1DsmsPMwPdCKLQ3tu1OXCZ9E9tvDqIV2VatQC4AuygTHS2ORPbj1OdJdVqkgGBll5hLe2m4OcJNiPIwdOtLhN0aSeXd+5RrYFlO5zLBZZ6hEH5j0g8HQuzMuceGndb3K0CoKbA5rR35k8eV53AKsr11JkXxb3gnuBwMm2OPfOnNYRuz67lyzUEgbvz13qVMi5UJtBGWzksPb0kxPv96cCGl2fDuVOMWPPeeCHSe1TZIL/eEBAzjBYxkejeurIBILtPW/p8KMOEEjl3KNRDZJUgTDH0gcDtPT6/11ARMTfTj1O5R17jJXe32VNVr0yys/kNUZLfkKgFQTnMN24zoi0ghx3evV0QHZI3+qQpeHE+VTDrdUQFlyBTpkF+o9ziT6ffRuZeetyCFY1/CSpRFqK7VYZbpUBVM9QyQIU/8Ah/POWS8AbvUK8EWPXgvLsQyhaJvNR1RGUMovUhj5gOQLBhhiTJ9rcwAgk9HQcz1q0EZkKaeDIwUpXViQyLCsLnGYJ9OrkjII9MlgOXHr0VOYCq8bUPRLNUFNVgPMkyflUIvaVOZOCfoKpt7Znrnv+FYynvTtKhSRKL+aVZNutS0Uy2f4iRiDA5+ure2DIzJRgyL9deKe3NIugBYU6flq8hDhG7EEk3CVEY50EuLotvPW5XMN8EjV8JNJS61FLU7DgsOiTBycEyp7RkZnVvYIzkXnn6/wrDbKe68JtDv5iBwEDJbat0SAtoEtaoJXsNUWkMB7++D470DhiFlT1aRYyskEyAZMjgDiBJ/FkE6tpLRB+Oo3KFrcUNNlyuSaYg8tDgKF/htOI5lgcRgajAQ4yO7M7+vFBmOu5CqVFBIhsH1P/u1YuJWobRhtiK4KZbDZdSQaZYySpMgGTdwcj1j0kj2XbuPXXmsBEKO2pXQTAQwZtzbniO+Dz/TVudE77+PNWBGSLXQhKdQEsahIAGTcCLlj1AdPY8aFhGJzMo9ND5FUQUIpHYqGUFQcxP4j9ST9iecauZ4kG5y5deSt9jZecr5ZYri7IAyWMyMyB8qCTxLYMxqNx44B/jqba2UIBQajtCBCoXAAQR6As3ckm7JJxpggklwvx8YChvmp7ar0AszGTFonpECOo5nBwJnHGhe28NAHvyVOuSSm6NYt2RwASBPyZiQRgQGHoDidKc0DIkH168kIzgJatRHTNygsCpOJDQO8Y99MDolWxxC5S21UAx1cRDLki4dzjDCQRM6jn05E28dY+LaLU3aXMdITFMV1TqpufYWsMR2zM8aWTSLrOHpnxThtkdmbW67+WSlS3NhA8kL7+XBMe9sk+vfnvq3DEJxeftKMbWyRYR5wPfij0fFKAWHsuCrnyboMw10p1Acc98TqnUqk9kWk656iIKF22mAGNHPh6JfdbtSoTyqeUIDWL8pkgqYwTPIjv6RptOL9+8/PXNQ12FhgXgzr11ZNeHk1STS8s205K2qCBKywxDEnsIMaTWfg/eInw57vlAa4a+SLRGnD85Jbd+IufNuaJJBSCstI4HYm4t9tGGAwQOOh63JT67+1uMfnxzUNnTesVpocgHLQoC2rM+kKo+5GNR2FkuI/m6lNz6nZHHwhLVKplGkHiB7wRHHPJMeoGja0CR11olOqmInSO66mhNSBM2n5QBi4Z4yfw5MnQkBkmM0oCwC7WFy35P4o46cCf0JjUacLsPUqOa79x1m3upeYWWlMS/ygD5VmQDHJknn/ACxqoALoyGff8IyDEcvNRr1HtKNOFMD/AI2uPtJ51Ghshw6tZU4kgDcnW8VLI4FNb2UI9QTLgyM5jIUAnuJ0xzvH4hQFe/a2O4WqLFs/dQPlMUwkW+jA/wDTVGr2fA8pVgyZRH8cgBqNNU6iWgk3wIW648Edp9tTCMYcRcZe4VuqWgZJ0eJmmw8umir5wKjIEsLIHtAJ0jEHAE6X8L+qN3ZFtUnQ8SZfKMLCV3ebiOo2LEicAAn7aaHgSI0n1QyIlL+IeIfufLCqLoZ2EgtbNp7jtMDmPfRU7WI66KvEXDruTO38TYL5VikKoplxM+WYYrExHadU53Y4mVbphN7/AMVcoy4kUvKx2Klc+7Gz7Z9RKKcAzGY8lbTJAKI/iN4rKYCmmonJ/wBkKZEgCSZDSZHfQ4nQLZ29fwnA5h29J77xUO3yrIIJqAmSqKJJHygmLZHoNOHapw4X+beioGLjrreuv4iR5ZWmYUdQFQgAUyphTbAJtUsMzngHVscACD3Dnr63Qu7K9U8XhbTwSwtJaItxiIAlie46fpog4mwGnypp6KoWgO6sT36Tz+erxjQ+iVBX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jpeg;base64,/9j/4AAQSkZJRgABAQAAAQABAAD/2wCEAAkGBxQTEhUUExQVFhUXFR4aFxgYFx8eHhoYGxwaHh0gHx8eHCghHB4lHBkYIjIhJSktLi4uHx8zODMsNygtLisBCgoKDg0OGxAQGywmICYsLy8sLjA0LCwsLC4sNCwvLy8sLCwsLC8vLC8sLC8vLCwsLCwsLCwsLCwsLCwsLCwsLP/AABEIALgBEgMBEQACEQEDEQH/xAAbAAACAwEBAQAAAAAAAAAAAAADBAIFBgEAB//EAEYQAAIBAwMCBAQDBgMFBgYDAAECEQMSIQAEMSJBBRNRYQYycYFCkaEUI1Kx0fAHYsEzcoLh8RVTkpOi0hYkNGOywkNEVP/EABsBAAIDAQEBAAAAAAAAAAAAAAIDAAEEBQYH/8QAOxEAAQMCAwUHAwMDAwQDAAAAAQACEQMhEjFBBFFhgfAicZGhscHRBRPhFDLxFUJSBiOSYnKC0hYkov/aAAwDAQACEQMRAD8ArNkFmXBKjBjtr175iG5rxQLZ7QsrLw7f+XUinJVowxiDrPVo42y7NPoV/tvhuR3rZ7OoXA7HvrluaAu0xxITP7M59I7gj/XQ4mhHDknuPDQwKsuCIP8AXTWVS0yCkvotcIIVDX+E2BlWFs9+Y763s28RcLnv+nO/tKp/EvD2ouUb6g9iPXWyjVbUbiC51ei6k/C5LW6ckSu26tSV4LqKpXbdWpK8F1FJXbdRVK9GopK9bqKSu26ikr1uopK6F1FJRK1K0xIPuODqmmRKjrGFC3RKpXrdRSV23VKpXCuoiC8F1Uqimtj4bVrNbTQsRzwAPqTgaVVr06TZeYT6Oz1KphgnrenKfw5XZmUAdJAmcE+3rHrrOdupAAk5rS36fWJIGnVlzxfwN9uAXYEnso+vP5aLZ9rbWPZCDatjdQALjn3qrt1rWGUfa1ihLAwYx99KqMDrFG2oWGW5qQ31T+I8aH7LNyP79SP3Fe3e/eoqqeFEe5+uoyi1jiRqiqV3VGta7RJWaalSoldRWColdRXKhbqK5U8dhjSYOqIp3Z0acjLKZz6HSajngFOo/bcRiJBWu2hsGuU667zeyE/R8VAwTpRpSmCqAmDuVcaEMLSjxAhZvxbxOpRNqwR2P9ddGhQZVuVytr2p9E4WwqLf7g1GuYzjHtro0aYY2AuRVruquxFKBdaEmV23VqSvW6iqV23UUlet1FJXbdRVK9bqKSu26ikr1uopK9bqSqldC6oqSiVBoWqSoW6OVJXrdUqlWGz8DrVaZqU0uAxg5J9hrNV2ulTdgeVto7FWqsxsEhanwjwKjTQMQ71CpVlI6SSciCPsPXXI2ja61R5aIDcweiu5s2x0abA4yXZEHLw9ElvPgsrSZwXNS7pWBBBIgexGc6fT+qh1QNItGfFZ6v0fDSLgb6DgrrwnZrRBphHYgAswGLgO366w7RVdVOMuAG7WFu2Wi2i3A0EnfpKt1MGQMt2jv31igkRuXQxNacW9VPxZ4Ka1JnlrlWVWYGM8Rk62fT9qFJ4aRY5nrJYvqWyfeplwNxkOs185t16deOJXI1SqV63UUlct1FcrhXUVyoFdRXKiV1EUqNuorlRCaiuVMLqoVSmae5cCAxjSjQYTJCaNoqNEBxU/2x/4v0Gh/TU9yv8AV1f8vT4RaPiNRTN0/XVHZqZ0Vt22q0zMrlfds8XRI9tGyiGZJVbaH1SC5LRp4skSu26tSV63UVSvW6kqSu26ikr1uopK9bqKpXbdRSV23UUlet1JUleC6kqKQp6EuAUvKhUqKIEyTiAR/MmBrk7V9b2TZwcT5jdf0Xb2T/Tv1HaYIp4QdXW8v3eARqVMswVVy0xc6rMAkwCZOATj01y3f6kc+1Gi499h6epC7A/0pTp32jaAODWyfMj0SFT4g2S//wBikT2+YwPeFOfbXO2j639Vc4ikwAb4EnuxO845LoUfoP0pg7eJx4u/9QFCj8d0kBVN4VUZW28SZMjCgj1k+usr6u21BiqXdyHpC6VGlsFHs02ADmfWUvufjei4E72oST3FTn+mkNZtZdLm2/7vaVp+9sgECP8Aj+EGn8T7YwDuiT6sKkfc6tw2uLM//X59bKxX2bePD8Jujv8Aa1GIG6BA7ksOxOBbPY86WDtwIlvv7lE7aKMWI68FZU9ijZo1gy8wKgPPB5n+xoKm1bQw8NJB+PPLiqY6k4RF0WrUqURI3FYdsO0yZxE5ntpNL6jUqftse+3W9aP09JwuAeQWbqfFVrBClJj3U1QH5I5HQGxNpPEdzGvQ7P8AVNrpgOLi4cRbxF/Vef2z6N9PqktFPCf+kwfC7fRW2x8Qp1cITdE2nmBzHryNej2H6nT2m2Tt3wdV5D6p9ErbC3HOJn+QtH/cNPEjimSmunK4q4V1akqJXUVyuFdRXKgV1FYKjZqIpXguooSpBdRDKmF1FRK6F1FUrtuoqldt1FJXrdRSV23UVSvW6kqSvW6ikrtuopK9bqKpXbdSVJXrdRSV63UlVK6F1RKsFC3u7SioLkyflRQSzH0CjPcZ41ztt29tEYWiXbvc7h0F1Pp302ptZk2YM3ew3nyGZ45+t49UqtFOlaCJXzWn6mxSMfVse+vMbR9zaLV3k8MgOXfvuvcbGKWxj/6zA3/qzce8/EDglNxXcjrrVO0+WFpqBjAtEk8j5vTnVMZTaYa0JjqlRw7Tk54dRTa7Y1lpha28QqoJbG0BN7ksTDVmFgyJUGPd7wTY9d6zthD29NRBFJOkTmmCYPGAB9P7GrLjqqhLDxBQ8sAF4NqLMDmBnMyeTz7aVjk3TMMCycNZGMU9xRYNAAdLTCni6IEmRx2Maux1VX1CnvaDKAtWmsGmQrBVKiSJDQJMg4Mz9OTYBBBKqQbBUzbbbIoAWmzmQxMmMwbVHAAOJBIydSpUxWarYyM58Uf4ZW7cUoRUVKoYi49jImRk89QHBjWPaH4KTjwWiiwveAFrRuE8ypUvBp0ywDFSQDEsxWRIVATE545I1zPp2yGq9rXN0xHKOAPO54BdPbq4o0DvNhGfGPTvKrt348QGtq7hWKCKbO1sFQRKmaKkjmFCzIEa9K9zWmIMx4rzbGucAQRF+V1R+J7lgiVSESqAagYUwhJVwjqQiheCrBrQQJBJB0DqYe3GLHzER/ITqW0OpvNN1wbQcjM7+YK03wz4l+2J0qTVXDoBJ7QwA/CZ59ftru7DtwqU/wDcIBGZ38V5H6p9M+zX/wBgEsdduZje092h1B3ytDV8ArqhqOtij+Iify/rGtDdvoufgaZPBZ3fS9oZTNR4gDeVWFda5XOUSNXKsKIWcDVEwJTGtkwFeJ4AkCWaYzxz+eucduM5Bd1v0lkXcfJUIXXSXAUwNSVRkLtupKpdt1UqpXbdXKqV23UlSU14fs/NcLNuJn6aRXrfbbiha9j2cV6mAmFfj4ZpWkCo13Y4gH3Gub/Uak/tELuf0ajhjEZ32jrmqPc+GOrlIuIzj0OugzamOYHGy49XYKrKppgTG7cVYJ8NOaYaRfOV9B2zrOfqLA/DFt61j6PUNKZGLdp4qey+FqrNFSFWOQZzoKv1Om1ssuUVH6LWc6HwBvzSHivhvlPYLiYkyO0nj1GtOz7R91uIwsO27H9h+BskxOXf0UjbrVK58rwXUlVK7bqSpKjuKq01LuQFH8zgDWTa9pbQpl2ugW3YNjftdcU22GZO4b/YbyQsfvdwzsajfMxIXGFUHgcHiD7n0415V5JuTc59e2i+gUmNY0MYIa2w68ydTdAC2CSJkW5gDI7xySCMen10OFxTJb11wT3hXh3nOTWYpQpfvdywaGSmAeMzc5XyxgHONMDYEuCWXycIT+3c7tv2h1tFUErSDEW0abrSVKYAIBUDiIJziY09rWtbBEnn7fEQsz3PL5BgDuN9JkZdxlBq+HulRhcWXzbQVlXQKIGO4kN1cGCR20DqcuOG/rCY2qMIxWPkT1pfnmqzdJTYrFGMTcwPTk9lIu/CAQbpbPppZE6JoneveHUgYFYSLQTJnpZioIiIkjHfmJAxQRX0U9xRVaTqjOiMczBgyW5IiAqoMBIEZ6rdQtgqAzdIKGcBVGAoUuokyZwZMIRcAIIJAnVAkiBkpAmdU/8ADzRRL2wXgIBiO2JnJI/lrmba6XCnoLnv/AXW+n0rGqdbBG8cqMEG2X/Zm2WQG4t1FgTkWFrTHJK8xzt2FrqNIPOb7ngNPIDz3rn/AFCoK1Ut0bl3oviNNSWuVf3FRUDGRdTCgsGgwewBOQW+utjzJM6R/Cw0xDQBqqrZqwohicmm7KYuM301cHq6vlmPfvOAZUcxoIO/xRvpMe4hw3DwuF3wTcHY76huaBYUwFaspDABGZRVUSBckNcpPpPbNuh3aAj2UbIEON9+9fbfG9xcCoc5PIBafWANdHZmAHFHnC5W2PlmHFBPAk+CQ2XgdK395eSeTBEemNaKu21QezYdarHQ+lbPg7ck8xHcPlOJstsBAphoPdST+us7tork3cfRbG7JszRAYPVNNuAQQu3e2eyWzHqYE6QA6bv85WrEIs23gk7k/wC5P6f+7Tod/kEuR/j14rMr4V6Pd9B/zGuj+s3hcP8Apc5O8vyntv4K7j5x90yI9DM6U7amNNh4FPb9PqPbDn+InwOacofCw/HVjEgBRP3k/wAtU76kf7W+apv0Rv8Ae/wHyVEfCjkSKikdsHRf1NgzaUs/QnH9rx4IZ+F6gm5lx6Sf9NF/UqZiAfRL/odUTicOUlCPw9W6iq3ARxgmfQHOmDbqVgbFZ3/SNoElsEDlPI+6rtynli52RB/mqKCPsWkaM7XRmC4JDNg2uA5rHchfyurLYeEu0W1qS3CcVRMesA5xrNW2/Z2/uBPL5hdHZ/pW2/2uw7735wmNpsrGN9QMTwVLnH2X9NYto+p7PhFwOFvldHZPpO0sc5z5J33y5p1fFqNOLqjL9VK/zGua76lspNnz3Bx9AuwzYNp/w82/K63j23EW1akzHyMcxPp6aV/UtnI38jl4Jw+m7QNw/wDJvykvEvF1rL0At6NAH8yOx1o2f6pstJ4aSQd0FYdv+l7ZUpQA2+uIe0qmrUXXmlWP+6lwP0tJnjW8f6j2InCHX8/Bef8A/jG3H/HxPwl6m6VTDJXX67eoB+dsa0D61QOQPl8qv/jO15YmeLv/AFUKXiVFjAYz/CVhv/CYPrqnfWqLRJa7wRt/0rtjsn0/+RHq1VvjW2qVyvlhbB8tzEZ+gBBJPecDt31w9s+q0a1T92WS9R9L+h1djoYSO0f3HQkZDuHrJVZV+HNz3UE8SWHtxPvJj21j/V0YmbdxPoumNiq8PFF23g9ZGUshJBkFmW2eTA6jHEYk+2tVPbtj0ffudnyaerrJV2DbTPYEXyLZ4ZuaLjPdlCY+JBUNFNvRSoyuRV3LWlrngBKYnqK0xn3bOIMkds2d7iQ8Rpn4391VPYNpa0AsM65exKBS8QShRtIdbacA+XUUq8dnCLgEGRdB6cc60U6tNxsQflZ6uz1hmw57rR5+iC3xDRFMRUTrQyFKSJJWXJIJMA9MSAQSZJOjNYAQJyvpHz7LO2gXPJdobTeYE2yi/Heo+LtSNm4o/vabAAw13l1LIyMANbJGMHOMaFwDxiA3Dn/HmmMLmdg7yeX8nkLKtp7so4c5VrQSALu8YtIKwjCO4I/CdZiRNjvC2YTr16Iu98QQgWsCabC2AQAq/MjB/lF3YgDC86IPFwgLNyV8O2oqqwRi1SpilTskt1Au5bgWKpkd+Bg6ovbSYatQwBvyvbq2cKHE94psudeHXotZvdqtJzZ1JtqUg8C+0wPqMn6lfbXntjxbW4YxGIyd+EXPjl5LvV6g2eh2dBb0Hysuu6pmqWioVKFFl4PmRIZoBlJ7QJ6c69EXNc+dF56HtZGvXnxV/X2zNt9y6MTULu4UhYan5gptg5ZeoyRBEdwcNMwd/wAJTTDmyFSbbdzRYooCJJAz3eiMznICzpEy0hPiHCUvUe6jUUKwijVJk9PNMj3m2I9tFSOfNU8XC+6+B+LBttt6kKGqUKbkAZlqan09TrQ2mXNEysuMNOiO/iLfhAHuSdGKQ1QmpuSW+3dcstClAdkLtUtk06QIWRdguWaFnGGMNaVNHDMTCnbAkCet6detbhmuPYBzMdpnk6INB/aPFSTqfBLndr/B/wCoaPCd6rEF8O3Hx14ggT/5hgHUNhVHfjI1y2VXOJ7RsYXar0KbA0/bb2gDkR7q/wDhr/EXc1FbblqRrsp8ipUX5qgzY0OF6hIVow0AgzIj6tRgkOtr+Ej7NJ5u0TwsPJD2n+LG4U/vqVB45EMjAj/iaI9Cumtrv3yEs7NT0kdcVqPCv8TNtuGCMHoVCYAIvUn2KCfzUaeysDaDPis9TZntBMj09bIHj3+IdVJXbQhkAM63seQYWYQzbF1xzkDjWs7Kf7jHdcrEzaWn9gnyHyfJUlDw7eb0ht3utwabYKX2z6C1QF/T6kRjPtJ2bZG/7sk6NFye+MutbLTQftG0GaIAGrjly3rc+DeD09kv7unTpxE4AqERJuZhd3AgEZ/XzO3fV3sOEANI/tGYyzcc+Q7yuzs+xMIl5Lp1PfoBlznuT1OoWZiQtMESQk3MfmlpAzPeO/J1yT9Re6XF8W434DMz3lbTQY0QBN9cuuoXN7u7RBUzbIGAY9TnjjsNZKj3vMmR468ZOXJOp0p/aRp11KztWqfOYlU8m0fvAQWngrBBBg8GR9yBo2AfaGEnHOWQ3g5+xWkGoHYYEd/sm9tURCsi7/Nxwe4MAqfT9c6W5zzPob9cN2eat9NzsjC9W29OpUFQvTZUSLSxUBx+PIZS3AAt7nB7atm2v7IwuYb7t273MlYq9Gq46xpN0zR3dG006gWoGIlmVTMcD5RkDEkSf1087Y/9zGR4zr35ze981Z2OoRc9dZKmreAorAUK1egGMkpWcYJ/hMCAZ5P4QB8xIfR+qPqtONoMbxOXvEbtZyvlfsZabeqf/ZLqdgr13gjqcg4U3ZkGeIk5zH0S7aDjLnMaJ0EjO2Y8ertFLCAJIU/2TiLQAbTFNF5kDIQGbsffRCqKnZI7rudlwJjLwUE0nWPfl7ILCKd6MDgRkKp+rcD7402lUJfgcyOXt8eaY+rDcVjzU9tv6LKWVjAgWiCSxIxGTOcx2zov0b3ECpH4vrl3arP+oGbVOnukIZVbtBFiyI59Ti7kGNY9o2UtfJGvr5J9Krit7lDOyAXpqPcItlu389ZHF4diLQR1xWxtXIHLxTG13b0jPmuykkclYIOflOMk5gjmda6X1Cu2GMtGmczfUE+aTUoUatyOfyvb2nQ3RVtwjM69KsKrTBgmRBHzYEgke06P+r1gwNeMWs5cuNr6JH6ANdLfn3VLufg+kojbMSpGadRyhJkGRVUMVAgC0ALHOmt+uiYLTG+xPhb5SamxON1Q+JfCz0GHn3U1qP0sxRqb3lZXzVWBPVAe2ZEdxrtivbFhJG8Qbb4mcr2lYiwTAPir7w+mlK5An7wYrF3lkRMqsHlSSDCAJkyeLudttV1Vn3S90WwQOyQbTMyDeLwRoE/ZaTWuwADje/pCq9m1D9nr0qtSK1WiTeePMqEVASRJ/hUQsQp541u2ANYHONp7IysG28zcqbe41HgNuBf48vVUyeG0FfzP2gsBkdNI2gjAYHcq5IxhVMQOdb2hpNjPMLnuD8NwfAoHifieHATqUOlNwG4qE3nDQpJhhExx76JxIFwgay9ilNiVQVJWp1UogjBIqJdABEiASPpOgIAbyRAku5oY3JsqDsaLgeuRkxz2H56GnYwjcF9s+GIOx2YuB/8Ak6OIOD5a410KWLCLLm1HNxG+9e8frtS29WqoBNNC4EGDaCzZPHSpjnMaNxc1hLc7xrfS3fxQU8FSo1pNpExn4/hZb4L8c/bdxXquKiFdtSpiDjpdic+5eY+vppdAuIDiB+dYWnatnDaeIOOEuMXvEW71pyKSiSCYklmJAAHc8ADWvG7gFzhTpi5xE959lla/+Inh6syhXYKSLlSQYMSDOQdZTtYGvoto2RxEgDrmvnFfxUqyoPIC2zdUoI5AE9/LYiY4URrm7O5zZBiZz4/C7X1ACoWG8BoAEkW43F0Xwf4krUyWV6djMC9N6KeW8C2CFURgdo08VnjNYf0lNwEZ6XM+q2tD/EGgSirtZeV6FCsCe9ps4EfigxprtqqEhrGA84S2/T2wXVKpbHAnvJJIVb4j4kKNCnQSweWG6gq3BSWIBeJNqtbM5A10KTRRaC6MUX1A4D3K5tcjaXkMJwSImxdbMgaE5D8RffDHw1YgZ0VtxVQOb4ihQbjBBiq/ExIB7TOsW1bYaYxDPTv3zaw85hb6GytcMBy115c/ytH4fv5KgbZP3M2tN1rgEEL0qT0jnOSft5qrtFSpUcKcTqTeevLTRdkUWU2Ak20Asl/Ea9Ws0rEpBN0wflkRyZjI765NahUxvdVv3fyt1CsxjQB1mlqu+empNRyAgJgASKagXEkyxjPIA+nGlfY+6eyzM7oubR5b7FE1zGggnxPXf8L3h29p1Vem6rcuKlQFkuqZIBWWJYAJm4xcMDT62zNaz7gJaQOyLOEC2diJvoGyM8kFOvUxwDI7svaEz4dtaYQANICyTb/mEkEie39ONc6o5zibX6jJan1DK5u6UAkNU6lPC/kIWTH0Bx+Wroy92GBbju6tkJ11QuqgC465qi23jdAbkUKhBc7hqMXTAVoDljhVm7GSSOO+uuPpz6lAVGG5aHXsN5B3+3FZH/UXA4YhWG58tKLV7kqIeqgVxcpVIJDG664v2AFkY7uZsNQOYwu7/PK2UQIO+ULtvcQfLei7ff8AmkUrFCmoEJampliFdYDTys8qD9Tw8bB9slzCZ0vHLf58lldXLz2kPc1nWnu6bTCUWICqR1AYt9VCmmDJOSD7kmNZipktue456+O7uVOm8FZChv7KjMJg83MDIBB6hFrEQDPY5GuhhkR1yStV6t4xIALwewEjuDItxzP6emo2m0TGXW9WXWhG2JNd4GTAy3YNzy0nl49cn20qtWbRbJ/n23TuR02F7oCudrs7kOQlVVjpYsoyD7mCwDEA9sRnXNq1yHwLtnWxPmBlYSFqFGG4jn5Lm53jiqqlslLmgwFMnicWxi0jIg+uqp0WGkXAZGBx/PHejc848G+OR+OCX8M3LKSZI6ulsm4NBCmMzzPGZ0e27O14EZxlui0j2O6EGz1S0kHJM+JVa/lFaPUzsptLEGQS2CTEAhBafwhhnGubsraH3ZrWAB7sovbPOCP7oIi611y/D2N47+vaU3tt+T6XKZZVIw0SQPeTMTrNUoAdxyO8I/uNNtf4V34nvUfYulVb08mHHTEgZiSbSDwYxru7OHscwCxsL7uPJcV7mue48Ssd4N45Fdlquz9KoXIHNqmSBggMxpg+kSTOj+obMDsxDBlcDLrKe/JN2WoRVE6pzwjaUqxF4pVa0U0rNcQ9OKakGO4JMSCeY9hzdqqV6d2SGGcItGcRw35ZXvrqb9oxI7QHaO+38Ke/8LpqvyqWpj94oZxKmQHMNcgJBH/C3MA6Z92uRJu3SQPWLnflpGaFraZJGR4E9Qk994TtzthVUEmVLA2kmTaRe/PIiTnAnOG7PtdZzywxOkB3fePYWz0uLqTG74nePdc2/wALUnCmhUby6tNgjqMScgmAoiV/njEaBn1Ss15ZWsQbjdyMz1dW7ZqRaHU/QeoWfPhJBN+IJB6PrPJMwJnvroP24tIwwfXryQjYxBJW98E8ER9vSP8A2hvFtpimUpmmiCwWkAeWTAEQxJaIzrtbL/8AZptqCYjKT4WhcKttFTYqzmgMsZnACeFyZ79J0Wb/AMRaVGilPb0H3D165yWrs0UxgysgG44iOA2jqbOxjhDbnLP3KPZ/qO1VsQfV7GohoHcIA9eCl/hRUSmNzUbE2oJMGYlukdsLB1pp0BW7IEjNT6rtx2emxsxJJt4dc1s9z4vRYG5UcRlWW5SPcNIOtbdjIGEWC86/6k1zsZcSeaQO+2f/APk23/kU/wD26L9FxV/1PgVld9/h7t7j5lTcAqADAwI4z5OvKirgECPNexrOfVfjdwHgg0fgrZoemtuciDNsfQg0oOi+8/SEjDCPs/h7aUyStSqCREkAkDvHRjTKW0uaZAHXPX8IKmJ4AJyy64abj3BO7bwHa3eaXqFUNzAgEQsmCSvtxjWijtFWrUAd10SlOpspsJaOd/Wdyt6W7Z6Ls3z1aq1KzESbQQWVQuRaigA+oODGUbXhcb5D2v4b+9OoS2Izj16jlxVz4X45SSlTWqhVmQmAp6ruCek2Zmc45zrFRH2mkYLXMiDOuVjPcIWirD3WdfdlHsgVfHQylVomjUYEOWIqWY7QIIOCCYweJwLBBcQ1trSTxjRVEASb6D8rP16xqVDYgZjtyL8XdVg8tl/zML7pEgOCBB0T6bCL5eG/0BKFrnTxVZv/ABbb7YMQAdw73gBVIpl2YioTNpW1kFuWB9LtJds2Mtaf2gRfUWt8R6JzaxAJ1KvKHjFHyhVuby2SSSIxJUSBkXCDxHSfUa5j9lFN5a0drKNDPO0WzJnlbW2qXtk5Z8bevJKP48CxVCSxthpKlWd6dhJETaoYlTggQfTRUKLqXaj/ACsDnhBk657x3iFKhxDPd59ZKk+I1otufPZSyvDFcZKgAYx3HPeAc66WwvcWlpAsbdXWauzDF81o9x+5pgrSYiwLBMwATCwJJ6mIOMzpFQmpUAmBM+PwJhHTADTqVTbZRTrMzvTRxUkF0WQcuSGMEQSAI5JEY1oxl1OADloYyt5+SHCA72661TT+MMam1qVXsT96GvXpR6bqcH8UopUAd+xONLp0xge1psYgzmCDbxuVb5DhI5Qs9T8VoMzVDsKb3vcZ3FUdzlUEAZk8a2l7WDCRkkimXXlH2/jW2QyPDtuIk5qu0jjNwMGO/OqdUabEdckQYRcFDpfEtAMr09lt1YLaGWoy4zMgCGn0OdLeGOEPBIz5hOa14Mgjciv8ZJKkbPbC0ABQzARwRAAXjiRjHpqEMJJw59dQrDKlhiyyTm0+L6LZG026tBE3sDH+9GRgas4CMJZZAWVA6cV0xT+I0HG1oAk5N55JH+XGdWAwiMPQSzIM4lHdfFWJG2oAiZNpaOfUajtlon+0eBVCvVGpQKPi9ZmRVpU6VJmA/wBiMiAzwzCSbe59RoKmz0gMp64qxXdhyumPiPxNk2pY5BaJBjk4gH5oHIH1MDOqosl2I9FJECYWMoeJEtVKbenDKw6iTAeQMFoJ6gBnsOORofTDm4S46d9o4eKIOgzZajwXxyuK1erT2pqKtMeZNYyi+bUfqa0jEPgCABjiNI2nZPutDQ8tvpHd+VTK2F0kSVYbjxDdipjw9g7kKJ3d0uzQpaUyOk9JjHpmUjYQGYTVcQOAy3ZJn6mXTgF+t66Nxu1d0/YB1HqU71MFvQhOJAP21j/SgGBWj/x9b+y0/ekSWeapNlXqruCWRLtu+4enRFWP3hJ8251UgEDMN0sMYzrrBrW4Q8FwdAPoOtFhLy6S3sxf5T+8obh9xVxRLwpZL3MM/I4UEySJBiLeJ0its9MuGEGCfDqJyWijtbwyHEWU9runppUUAwjDzCiGLiisT8zM3QUHA7/XXW+l7XQoMwVHBpOQ1PtOi431bYa+1PD6bZAmdPzxOaya7upWqVdza8v+6om0sAWhQAYgkKYj1Y60fdLnPqnPIcJt6eZSzswp02bO39ou6+cX77ujkFpqNPcnopbasY4BWDAAEksRJgcnW9u1ljP2EDfvXKfsNOo+PuNJ3TlJmBwkoLUN6T/9OQPxE1KYj/16I7RXJGBluuKjdk2NoOOoJ4SY77eCj+w7z/u6X/nD+mq+7tX+A8UYo7CRao7wTYAA/wDqtsSP/ui0/QqWP5ga819iMo8QvSYydT4H4TY39FgZ3WzptGIepk5wQKBEcZEHmZ1YpkK5SlTdUgINek8mSUo7hvpB8kCPbH3xFmlGoQTbXwVHtHqVtybQzKzlaOIu8u7FpMqSZ5gnWrZy1swbjPwlKrNdhAix+YWs2VdQoEwO0dvf6if66GpTa0hpyS21XPl2qHtaa0yjGXe3LMxMnpyFyE4JgQM6Q7MJwMgyl6niDOzgcqZRFALdPVcZ4JLAw0YPvoTvRiwhCG1rsysAQxpoIxcCCJN3eO4ngazOe4SCNdMov1wWloZn1KgPhB3YswtLFSQOAoEBRPPA1m/UVQcIGQ13mVoDWZnU+nJWW48Dr2IqU7QqhZSJUG0x+Yzk4B41hftAa44zr4m/5Wui1hupP8POcCstOp1VqmJe1BPTTWSSCaY5yD3JjV7PVfaoGHDYNNwJP/UbRE80us5glpPHrySvj3hNQQQ1yIxV4glHYhrSI6cPTxJ+YA66uymOyRpblbPfM+qx1XA5Jiru5pU6VM1MWBitFwAFIJgnvIgE9+SI0unTcKrnvjW0j09dd0oicTQ1oKX8Q+GiyqyVSzKxY+YpBJBEG8TIwTkHtnWQfVWfcLajbGP2mdL239y1t2CrgBGfHr1UNt8PKzH9+jhSMtUJcQsRaimGuLEGZ4mY1f8AUYaBgcD3CO+ScoztHcodjLTc4vH8Kwo+BUgFFrOBwDe3/wCQHp/caS+q4uLnEie4enenNaAMLQ0c5+VJvCaU2+SrGPlWnefpPAMyMnRtxlocXQN7jE9w15ApRewGJk8AmNt4FRAJ8hSfS1T+lv8ArpdaocVn25j3RNd1b2hNUfAtupyiqe1yAifpEf39dYalavEtM80wPaP7U3R8DozhKV3I6VEdpx7dtYjttZt5Pj14pji3MtEKZ8LVYilSHuVOfrjWmltz35uMpDmU9PZCqeGCDaqoDIYgYM4j1+x99dNm0gf3SbRGLr0WctGUeirn8A8xslSVWEY3CEMYAu9QBn0EaGr9Q+1Gd9M78benPcrNFrhceyqfFfhf5qb1ayySQhIKScTBHNqgT6eumUfquKDDY5gjwnXdCMbCC2WT5H8qh3HwWSpPmQYI6k7H6NBP3jXQH1KjiAPiDI9J8QFmOxvIMeYXE2G6oM4RiA6t5gUHqUypNvchahyOJPMTrSNopEBwcCJGWm6d2RWd1F4sRdL+DeJNWrUaPmWAmiCS2QKLSi5ME3hRGCYGmlmcJJNpK+jVZNW4TypPIkAZEcDWX7bcbrI8ZwBZ7xbw5zvq1dumgTFSAIIFOiW9+ohV+ze+toAIvpdZHvIEDVe2bVDuKtZhanmVSs9wGUqYz0m26ccD10qrGK2iaw9gDu/K5S8VWmLVSoHZ5XtcCFA5mYhuIye8aw1Nl+4JcREZH17/AFW+nWw5ZrniPigo19rQIa3bu1aotMf/AMji6ewLK7vPHAMjvuo1msotY+Yt4Zx/PJYa9MvqOewCTfKb5eFlGr8XS7Myt8hA4+WIJIB55AyYB761t+pBnZaDmIy8+fdyWN+wYzieRMQYnyHd3nvhJVfihiSBTMcCWAAAyeRjAM5/lrR/UxhMZ9955b9Uk/S2lwJdYWytG685Wi9rpT/4qqDARfu2fvCEfrpo+o0yJIdPel/05w/aWx/2hC8R+K9pSaKKPuuZd2amvtCxcR9QNczCdV1oA669FSn41qTjbbMe3kT/ADY6n2wixJqn8ZKTFfZ0CvM0Wam0fmyn6FdV9vcpIVl8NfE42ysooq48xmV2YI4lwwMgQTKoYwBGPbTRqwzD15rNUacUgK/8FqU9yW8laqhT1eYVOTEAW9oP8tJdDhHW5T9twtDS+HFdbXAI9D7fX00shs5ogXZwrbbfD1NbZUCCIgR8swDHIE8ccarG1pwkosLjcKz/AOxlJBUQeJI7f6fXnWbaA5zZbYcevytFJuE3VBufjLYbd2RmaoVJDWISAQQIk/NmTjAg6RS2V5H+5eTYcNOuKa597WVRv/j+tdG326JTM2NUEsxQ5ABKhT1KMBsnnUGx0STkcrWMc87md1u9WXO1skvDFqbioHq7t2rMhQLaSAjA3CEwDABEATObiNU+dnbDKQwDWRfXN19Te8aKgGnMprcUNvtyztUq1ZyTVcETI5LgDFq/xHA+2Y1NpqNFMBreDeeUb9chmtTG0mdp2fFCTxWvV6qVNBS71XBE5Awzglu8Qq+kiQdZq9ClS7NR3a/xz8hlzJ7itVKo9/aZYeA+T6cU8nhN7RWIqNi8HqCSRnyyYA7ywbAOTgayY3YC6n2Rof2zzi57o9SmOrCcM4jwiE700/wr3ABImPoogY7QPTVU2kjPvz9T6qODn7/bzUa25qNlQsemMc9iD/r9tPZTpNPbnrj+EQptAgqz2YMSWk3cehxj0Ge3GslZzRGWXOPdZnNGKALdZLr0VLAhTJPYDmINxjMR9dHT2l2AtkHgb24ddyHBBk2TVTZrEuwg9uYz6caBzXNgyL+POEAqEmAPygeYEMDI/wAo7e0cf8xrNWo4+1r6+K0s7QvZWNLaAgMFFpzL+neGAx9OD7aCjRquGVtCZi2kj3tzSX1TdpN+Hx1CDv8AYlZtEg8qcgj1jkc8xrrVNkqU2/cAsNRpPnG+QlU6jXHC9L1aBZcgGROMYBiST8vcnkY1mdsry37nCe8cBlPPemMqhhgddaKv326pimibhCyvNpAM02XsWz3IjM5J41kp0zjcaJuONjxi3O27VaaLHucS0xEcwkD4V1BFcZFyA8wR+U/zGm/qYGJzcrHrqFrx9mYVZuaAjoqXBjCujSadQTIB94MffXRo1KtF+ItjeCLOHEJTjS2hpE5eI4hLDw2hulJdFWvTqFTUTpZoUMCAIJYhlaIg9Qxra6tWoxUpkmmR+03wmb30bxm2q5j6bXOLHxO/f+VZ06jpFNj1WdJ/igRMmc94OddDZq7K7MbM/QrnV6TqT8Lskh4hX86mRIg1GiO4Vio/VddCAWGcs/Bc57iHDrNKVN4DcAOryz3AtQ4Iz36D+WsZcBPHJbBmGjeg/GdcCqpBRGlRSbJUKUAlgJMggA45MxpTCcjlu61WkuAbZUGyo1Holmud7rSS15nMnLwTIbq5Fxzoahl9suuftYJMu0S9SnUTBL3ZgG+SO2GwZ7e356lsyN25QVHgQfO/qvVLovPI7kCTOO1smCePbVAgnCOvVQnWFPoGPPRY/DYht9pnMcTqQTfCT4/Ks02zmsqaGTI9I9pAMx9P566OKyFSTw8mcj8OTgS0Yz3gzGo6qB5+SuEVKajDTGQ3+4pXH1JB/TVAyQer/AKFHqUeoimpal5kKrGWBFvMDnPPH00ZIcICg4r6p/hx4hsKdM0atRaVW6SXNquZIBVj0nHb9NJxRJPz/HNEKeKADJW/peGuMK1wtuFV2JcsT/CqW2gehEn0721zX/tMqFuHRZb/ALSagw3VVPJRgQ1/mO5YwKlNKbEFDeAeTjIEGRnq1qvaZTZJnUwO+YPhGeqcKTQAS7kq3xf4tqVylOkzU1qFS3lkXk3AFFcmxZBmcEAAk9tZRsUYn1jjuTf9otMxru3mbAJuOSA23qdFSbxKVKsBtC1aAVUmI8xpklsBukkAEkepbs4CpVa4VLDzLe7TjYW3G6sYWGRc+QPHf3fwpb2q1XrrMCKKsbmRAMWmIyBwVklUYgcsNXRbRomKYzzub3N/OwE25KVHVHtl5yy65Kr/APiw2FdulsnD94HqtoBPPaM8d9OGzYiHVDy068Uo1oEN/Ku/Avh9RbW3rFqhAspHqKjtcswD3tMAfyz1alasSygIbq7f3a8/MC6NmBnaqXOgWw2bpuqlSltEaq1Ii93reWiFkNp/dy5yLSoK/kSdVS+m0GmYk8fjLPvVVNoc4RNla7ul+zqEhxcwup0UFtO8GTKoJEz1OQee2s+3bIHulxi1uJ4X3WiL7kVKpGST/wCzUJvADAd5jnIwM8Rzrk1MbGkg9nrf68FvbtBNpRdvRCwW4BiOCRIyByO/p/XHVe6JH54x13I/3T0Ez5AIAyOBI4Ee/riP7jWEuc52LRTGWlE8QrhES4p1OgJvtHU1s57zi08yNdCjsrazezAdgkZkkgndlxt3LMX4TMW9PlLvRabLjNsxOePT3x99BQLnuwEX046+PmnlzcOMBL7QqTMSQQSMjBwOZ/v108jfkpUxAQtD4fXNvTjIie4POPrGT/z10dha6mzFTMSQRqIJgjS8jM5aZrDUAJgofidUXEFTkwSGgjuOPv8ApOnbVtTaW0PaWkyIN/i0wZ53yUp0sTJBVHTr4Y3Houa0QDKyG/CJmSP66w12mo3Dk2DG64mJk8vNPpwD3pHx7c0Go2T11HBQ3EyQYEEjiJHMdOBnOenOEHVufcRkRvmDzPctWzhzKk6Qj7WkcMflSFEjMAWn7XidYjTc5rsPeeZt8Jz6oHZ1N/f0WZ3O2FDc1Ssm92KzOQbag7wQrlh69UYka9ZUpDaNnGLcOVoPiFyKbzSqSOKp6XiR6n4ilNRMNCpWocTwRS3NVZiYXT6NPA5zdMxxkEHzbPMoKr8QaT3e/um23LClTdnUuKaEEmS13TOOcESfroKLG0KpLciTA49eASdrqY6IBz/P5VO+7uKRcQuSPYXHPpNs/XWuq7sYrDrln3LA5sVHNzj1yStfxCGjCmQD7gZP5mpP20gvxMt1mmceCT8RrB3YiGAwrLIJwJMGOR3OToWlwA066CKZXvPKqFhSQMgjpPq0E2j/AKcRoA2Ti8PhHN4Vjtt6zi0mZPcnBtgHMjABj68Z0p8t6664JjHSc1KjTpu0EWiMFRJEcjBHc5I7fXRC1j5qwQdEJtqASA9MAYAs7aGe9CQZ0WX/AGYku3AKyuPmgdvUD/TXRxgAN43UIXWoyVuUwQpWCAxwQsfWAeM9PqNEHQDff3aHy+VWl0ah4eJM3lbQwJESMSM4w3J4/TSXVTAiJnryQ63RNkSCRapAfLGTaAWJIN0QwieeBrQKxczBz4qmtBOJA8efrjspsA9gMaNxIeRwRUR2ZOt0Hwf4o3m1xt9xUpj+ENK/kZHfQOoUy7FF94sfEJgquAg377q0ofGLMyHcUUqhAAArMgIDFjKyVaZM4HrznSjszgwtpvI77x3d2maZ95rnS9vhZWPh3xDssqx3FJTcTAUyScZUggrAtJkDqwcQqq3awcTA0nS5Ecj5xE2umM+y4QXEd4+PcK2qfFm126TtvLZyIXp+QfxNJlngCOIk+usDtk2jaOzVkCZN8+AsABOecwFpLqNPtNIO4D1PV1hPFfF6lfEkJMhexPqY5P8ALga69Ki2kOO/ro6rE95qGT115LYf4dbSkqndV4NOiehT+OsTK47heY9SurcSbDVCbXWo2fxu1GqxpU6PU5uvDBnM/wDeTA9ltga206VNzQ1rr8beeSwvqVGkuc23C/ktp4eKHiC+ZS82huKSgedgVEaBAqCf3ikeoKsASCMHSS0sdGvXW9NDm1G267uu9Zreb9vNYFHoVqbRuLL2LVIYIygyKqMrAgEEgcxB0mowEGOj1qE1jzk5H+G/EGtdwVQLfcQc9MdJDwA1oUSMcYwBrKaWAkM1jdlfLh4+ZKeHA3ddWHhG+TcUxUttqtTSoLh09UmJIAMAdQGRjMyo5j/pdFhLgTBmd7TobDInw7itA2l+HD0VGtv2p1k8xHPT1uihVCszCnKlyZHeCcTKiVIL9LS+y6mABZ0DFJPGY8rxbNBjdPhKuVqJDXno4hoI5yJ75/6a41AGkP8AdBgTFr3B10znzsnntEBuahtdtdUDKKYAZXfzJDACRjGDwc+hkAEa3/R9mZ9zFikt6JGfnrog2iq7Bh5I282AV7goLDA7TPb3jkA63VfpsPJBsTMaaW9bSlN2glkKKMWMqfmxBBBgkSftB7ZjWZ2z1HtIa7DcjLQxru6ncYcAbhT8Utx84LDBEY9uZkz2njtq9to0vutdfER17Tw0iYuk52E5QCs/srw5BMgSTAjBnBxnLHgxI+ugpUA4B0eN9fx4IqlSSVHcbBTUpvEKiAKsZBuaSfTEDWd+zP8A2tEB2Z5x1w5p7a4a0zmjJuhB5H17SddDZNlYxpMeqx1qxxALF+J+IivuHFMVIRSLimMEK0knIwY44P23MIa0NQvYQcRVOtQrVrKMr+xing46/Kn2HUgHfnUDiACBcn1/lLqCIPXRUt7TOKbwAtixAIVggMfxTipjmdLqn7cDmfL3KyvfPa66tZVzv1NdKwIK5wZzOBByMc5OqxOdBF+urqhDSR4oQ29rFnItzGZn5mEjJlpAzqY5ENF+h3JJkkAnPoKVKkzCSpNg64WQAfUgQDPEkTqiQLTnlf0RNJIyRvD0Egi+4dPSAxJNkWAkG4ZmCYjjOqe4iZjnzz4eaaxwtvU1rxODYubbSsESJAJJDdXEnJHYRqjTkCDc891sov1EoyYEzPio1lLnJQkgnBgDkmDwMmTiNCIblPr1uVG5v1muDceloHYEjA/LVlm9QVBH4/KTReqMEEEfUccd+f7nTi7szkbIcUhMu1ABjXWrVctIVLafTGLnAJ4t/Ce2ca2bL+na0EyTuM4R7+gvkrquqOkNMDfmT7DzK7Vp+YGqJRqBAbrVY1CsR+JgLjM9hgxwM5azmNrFktG7d3eCOjRqPENBMZ9ZSqrxHxas1Riy2knKsLTkd8CMHsI06hQp02DCZ4jL39U37bgTimdZVfu69/bqLZH84++tH90oAMIhV6j+X9/qRoykkwuAGNSVDmhxq1YR6Xp+uhcUxguphdDKaQtZ4LVX9npqCYFVi3+8IPHpBGl3xElA87k2ad8wAfUzH/Ig6N1RrRdIkgq8+GPH6lG4tnyACxkXNtHaHGZB8pmDgx0hnH4zG1pbWbn2h5jTmMuI4rM9xpOEDsnyO7ud5Hgtz8S7kJXpbxCpKVFpVrYIfb1AbCxjkOHAj1HbSLgwtGIEYgqip8Hnzaz3syli9IAA3FipEk/KDMGBgDkgaU8YTCNj8QlP+IeAbhU29NKoFJKZ80yYub5mUmT+I4PaQAbjrLVqQcLxAzB04yRlp33Oi0MGoPXcn91UamJYkpQIJYsRPsFACmSoHUV5ycmedstAEOYCJBsLwAbek806o6IO9dQKWDWc4m2IIAMQZxkj2OOZ1nq7L2iSYbOW/wDnzRtrGMIKZ8O8OBrS3XTpfIpKgCo4lukfMFplYv4kQcmOvsFEMabeV+ecrLXcSU7XeDAwAI/LGtT5kQlB0BKjc9Ud5/6fofy1mMGWplxdc3NbA75z7/no8AsUGM3Vdt8Qok5icSwj5jjBJ9O+oGC6jnmFkvi3/ELb7ctTpA16qypgwitJ5YTdHov5jQtoFx3CM99yjLozznJZHYf4lVL/AN7Rp2nk07gw/wDExB/TWltENySX9taY7xGd3Q3XU8Wr6i6T6zGOIznjWMhrXW6lNBc5olUCVSH3LHFwVSsA5BAC5GZhj9hqpxNHADhqD6BVXdhcAN/UIVeuG+W+bmPTwLZUTOfxMZk5I9tJfJdJjKPGD7bsllwgiJVftxLdTAgi6J/ygkf72O+ONMdYQ0cPM+XcqBIvvRxVUrCqqmVa4tJKg9KgdKgSPTOc9tD33z61OR9FTG67lDcl1JGACxJyCJM8RiM8/adWzC7yVODhc69ZIhQr0w16xcpJ6mbJKgDHJmT3H00Ezc5egG9WbQBoppSuViA1wWcRaEDC8uQLmglYJz+WLLgM+jpG7VMBBHH171JFki5gFWJYCYuJUkhY4z2mBk9tDr3+1+KgBtNvyu/srDimjDsxrsCR6xOJ9ND9wf5H/iEwNgZeaG9OZMZCgkYHcCRjAmOPUHRBwQOM3S+6WTIHAz6fM2R7W26Yywv1l7yo2dU5X3NWhsSyfu2NVQCUyUIJkXDiTyNAaTKu1DHcYZ9vZdfZ6r6eydiQQ7PgVlXrkySSzHuST+p510oEQLBZiTmc0Nq8E4yRj2nv9f8AnosMgLPUJBS/9/nn+mjJlJyXtChlRt1copRKY/v76optMySpnQpsq++HSChE582P/EuP1XQvBiyBxErQbbw6qflUsOcDtoftl10olC3vh1WhUSuIIRgCJHyt0kRxkMV/4taqTH0u1FgkPfTeDTJuVp9t8Qmr4MaLBnqOvlUxIHVSV6qkzH4aYX3MCBzptQAtB66hBSfhcQVe/DPjXmUUzkLH5RH6RpVRtwUVJ5Iurt98IiY7z/p+use0AER13LZRlA3XibGVtkAqWMDImRzPDD649s5XVXMkAbr8Pwnim0gSUEq0Feu1mEMjBSALSo4mbsHBm4yYMaOLW6PHkUMq42b2LBtukk2jv/MmOT31uoU8IuslWpOSWrbnOrcLqgUoNxBOedIwwSml0gIVbczj30yLJQdey+Y/HnxcxDUqDFVyjOp+eYuAxhcc9/pqm0pMu5Dr00T8WEQM1gdltmqNaokwTA9h/eNNqODRLkEE5LtLZYkmCZwfQECfrJIj2J1RfeOt6kWW6+D9yTtiCAssQrYwCAJA79V/3n31lqBuMt16/CjnEQUgKuK4kszVLs8mAykzmOR74OlOOQ0ty+UNQ68PWENgUco6iVUraxkTFvYxOTn6aCz2hzTnecuOqSBikGyEqID1E2nPY9JtJutxwMrz2x2KXHLP3vlPkfVWIJ3I9YopZkaRBChsMoghRGRxnAI9/QG4zDXDvi4JmTxUJaJjVTYAEAqJELMnGSfXOCex0IJNweKkAZjrRQDiQogKxkEeggEY5kx350UHM5hD+5F2VR0ekR8wZSo7MTIIPaCuCCeD99U9oe1zd/lu5/CJskgBDp1IrLbNqgBYn5LzEd8mFnnP11ZkMk55nvjo9BRr4cCNFZttSxLFZJzPlzM+/fSvuNGo8R8LS5jCcglVeDLcBbVJF0dWIzxgg9oJ9NXEggb5OnXDiFmxJDzirqYIXpHPbjOYPE+8dtPaLSM8/f8ACYwmCVd+F+L+YXXeKlVS1JX812VQ6s8ElQbUWQIUegONI2qm+ofuUiQ6HEFoBMQLCSBf+LroMqtNIjQEDPPWSvfEPw7tKa1Nyu425LVJ2+2oN5qEAjDHBCG1pwAJieNK2Xa9qqFtE03gAdt7hhN92k3EZk5oDhGqyvxDul3NU1adCnQ6QPLpAwQOTn8XqABgDuCT1dkpOoU/tveX53KVUbPaVOI1ousxle9+PQ6kKoXEHH56hVpmnQPlmpIgMFjuZDH9ANLLxiw8J8I+U6kLShRokyFa+BVYv9ZEH/MMj6dx99CSJS35grZ0vG3A9LhIYYkZn6GeRrTQqtbmLrPtFFxHZNkjvN9cpWZLR/MHWqttIwFoWTZ9lIeHHT4QWpulGmUIAp1Xck9k6w31xA1mpkim0bkT4+46dQBzT/gO4aklOOfLUEe4UashBi7RjetTsPFSwhhB9NLfTDgnMrEFWlDcgkGB/cfnkaymiAZhahWMRKNRrxPEkmeJyfaNJZTOqa6puR23hIP9+2tzT2bLKc5KQ8Q3xRCVHUWtUE9z9/QH9NC6QLI23N1HcV8n66otullyyfxf48VBoU/mYdbei+g9zBk/11bYOSY1sAEr5rum8xwoIAAME8YBJP6aImL9XRLm1FSna6ypJge/yHI9DeuO4nQOLXS036I9iiktumK8moSuAAQoPooJPJPfSm2YAefP8JWInrernwGuafmBjH7tB9xdkdowT99KqEZtzvHOEx/aAHVkWo6llKCYXuZEkksRb+HNwEzmJjJzDFhOLrdnrv0QVImQOvhQvnAIkyCBA5BIwvpP8vaCiM/f3696nQ5de6XvtyoAgHtKwxJlZjsbe/64Z+6x6jf6oJg807t963UbhkFTBi5bQCJAmTIg9s6zvpNkCOPcZnuUg4ZA61QTBY2kmc+5EY9pxMjt9NNvAJ/Cp5keHopjdEselQEQgBVgcqZaTJkZkknjQ4BGZudeeXpEKMvcJigstjpDU2Cm2JamkXT7cx6xpZIAveCCeZyTQMLrbkKntmK3PKTgsZAKMyqQMZgmZAxInRlwDobf5En8cbqhTIGLToJLd/tCVHTzEa1ity1VhoMSOvg860tpUXAGM0ZpOBzCfTckBokgD94rCQpIGRdxmciMwfrlLASAdcuglEDyUPEKK1M00t4Iubg49TLZ9Qe3GipOLD2j113c1GE+KQ3fh+6o0x5tKqi1XLdSEFwsMeRM98+mtFGvQdU7DgS0RnOdvBbGF7aeA5H1UQxCXRMgSBMjjMenH31sFF0PLcmnmAb+HFKD24msJzy3W0nf1ola1UQBEEfKQIz9u/8AP7aWFpi8qG38O8wM3BLBEHAZzkyT8qqskn3X10L6wYYO6TwGnMnLmkVBLg0ZpPcUbSYkrJtYgiRxI9R/y01pkXz1G5CW3hDj/lqwJQQnlUjbEZzXU/by3j89IdH3h/2n1CY3KEkR/ftpqaMlYeF/K31/00t+aB6v/DNx+7KHqCkmDyAe4Ppg49veNW1hPaGaEVQ3suyOSmsEi0Ek8SMf3/TUMmyp0NGasqpBXyhkEQf93vP1yPvrSw4jAWE27ZRRt/QxprzdIpttZGphwZ0OYRwQU+u6ZVYgZCkj6gf1jQuADSjEkwrejUxkj30kgarQEarXAtnEn8gFZifyU6bAhBmVX+I17jSWMFi2R6KR+jMv9jQkSFRdhKT8W8S8lDUMFuEB7sePt3P/AD1XFRnaMaL514h4mPMlh5k8qWIxH8QyCdLLThhpg71qneqva2y7RgKYBMmTIX0uP29cRq34rAb1Q3qwDKXUlQVHXHAHSIUe0gAjvb9NIghpg3y+T3oi8Zlcp0wQGLXGohYgYg5Qz6Tlsdj2jUcXC0RB8dbeiW+15T1Gt+7NyBHCOSSTkAXLA/CYETMHGkOb2rGRI+D88EdiO4FQp0wFJMwCACR6juOcx24k6skkx116oGuvPXVlwEh4IJYSACcQQLRAyM6hILeHUoA4C5TW4rLLMAPlGYBgZEn/ADDi4YgdtLY0wAeu7hrG/eqfhP7cl3aMALmAIa4BZIhpBBMRAiO4BhtR4MwNIUdkFwkCChzdAODxj7dXHsdUJNnZde3mphBARXZApWSl0sBac2AkrMi0g29sgj6aumzEZJy68/VPbShsHM9dclzcVQKtMBBUCJTW05Fw6mmJybhPY40LB2XXiSb8MhytbVAMxqj7zxhqiD5p8zKtHUpWgzGRB+ekWHtZ3nViiGugbh43HujqVMTMOuvdASxrDuac95Gfv086rAdJ65oBXIH7QpVUZZuLR1/KuOrMRcBENYR/KNW0td5eXUhCTJQjVmpdBFRWvXqAZSuQflnHNwj89XghmGbERlb113H0QgkGQmPE9xXqVEetUaqoJsc1L7QxIa5VbBA/CCLgO/Gh2dlBjSxowzEiI3ZEi/fcgrQKjwWl3LuyUd3uF8x6VEwkuA681KYwpkAW/hmBJ+8a6m07UXNsBeAeMG0hL2TZ2kxOsidJUKPwvVqUzY1J3u/2YaGtK4YSACJAEzyQO+ea7bqbHS6QIieO6y6jtneHb0lvNtXFRaBpPeuERlILCcmDjJkk8Yg8a00KjHNNRjgQbki44cgPlZ/tGbi56CvvGvhGt5LV93uVWrYWpJUPU8A9KD5hJ46Qv1mdBSqBhwhmFvmeV/MynP2cEful3l4/CyHh9Io4JgjPsc4MTgmDrVVZjaQM/hYrtv1+Eq7N1ySTeCSe5yJ0UAEW0UaYMlDZ5A1IhG04U74W2GHuP9dLqC4VuVtsq4RlYnkm7/cgYiM5k/YaukYffJZ6rcTbZqWyrP8A7ZkmiKgR4UDymYdIMcgxz9dbTRFie7uKQ5xALRmLg7+ty0dEKB0gR7aY2nhWF9f7gCYpHSnprLIt41QRodVyRA7kD8yJ/SdA/JG03T1Pc9LXcRn6d4+onSn3EBNYYMo/i26inByWZUIHq7WMJ7GC/wCR1c2E9ZqsQGXWX8rm5qAGYiOw7Qf+n5aY44UjMr538V+LeZV6Gb90WRR2MAS3/ExgeyjSZcXXy6+FqY2GDeqfc0lFSoWMAHsZLGOB95z21TS4tEZphF4VjYXU0yFUBwwg8GwBgeBEhT9QdZsQY4Okm0edkRONttVPyOkgIwNqqIYEswX5m5Ci0yAPz1WPtZ7ybGw3cb6pREXKYp7ExSUm0EwTOFyTLQJmAOTxx30Dqwlzhc+vd+EJeDDVGlcFtMiZJkZji4Y5H/6+2o4tJkX6y63qBxiBrmndza+Ex8imWJvqwPMYgcgviM8A+ulA4YJ4nSw0A3W+Fbjo0W9UBKcn94onJiYI5MTEGcwZOiJt2T11nZWGdqCI6+JhT3uxKoovVpWVCkmRE5MREH87piNVTqAuJjv660iVH0y0AHoZqWzpqGUVBhz1dXHY8DkBie+Vj20NQuLSWHLrXS3mrptGIB+Rt5xK5XqgLZSXpV5qNyWcXZuiVUWsAv35k6JrSTiebkWG4d2+9zyRVBFhofMfwkNzUY8SyooIJggM3J4xJP6Z7ac1ok6Ek8wPhQ1XQQMvfqUPaOwuDEhcsTHrZ+QwNE8C0Z5eqW0kAkboTapKMZa5bLABIJwTdd2VTEckx7ysmHCeM8N0RvOuigbLSe5CqVmk4PPZ/wCufz1YaI/CL7TtyeNOcqQcs3aBzM9oAWfvpMwYdw680toJySdUnqaTLglo5BYzM+sRPHB9NOEWboP4/hU83S+1ZpNpUNbhieGzzPcic/xRo3wR2rjdw68kYvZDFXoJBHJhSIKRGY/4yB/unRht46PPrNQGFZ+F+INIUyGle0zJA6fqJ45H6Zq9JuenWa6tCq0lsQHAzIG4j2Nx396t/EfiSqEoVFPXDXXKemCopwbjd03GDwWaZnSdloNpuqNAEWg63mfYcQOCKrVeA1/+V/S6zlXdNUcu7MzHksZJ/PWsi0BGCrbwj4Tbc5O4oU1MEDqZyCJkLAHfJLfmM6z7R9RZSB7JJHIa639POyr9HUztB1+VoKHwTtVwwqVTCESYJDKTFqwJGeSdc+r9T2jMEDPK/DM+yds+yUy6XCe9ZL4y2lJaopJt/JIM3MYvHpC9OJ+v566f099RzMb34uG7mb+3glbbTY12ENjWd6zoDIcY9ux10ZBWAtTdLchvYxx/T10OFKMgom+2FRHKDquIhh6Ke/oc60YHBwE/n+EgVmObiNoWi8wjI9c+sQePU6btL3scHDLVc7ZGU3tLXZ6JynuG+o5OOB76XikTvR3BI3KTb0/w/roosrDrqL7wmAByR9e8x9p0uplG9ExxlGrsWicANJkEQVtxGM9XHfjWao/ECG3P8j1Wlg1dl/CY8VcqaAkENVEhpxYJlYn6wfQaN/ZY0Eaj1HFA2HOcZt8ylvifxCyjUYYYhqaye5wxHqQOOI02rnEcEGztxHuusRU2hETBYFJz2gA+xAYD8x66yioDO6/XgtcglWCbUGumSc3FgAcWIcD1DM3T7RpBqH7R8I5n2AuoXAuz3ZXUvJMXSLplyREktkEDiAWkDgEZ41MQmI7vBAHy4yjwoYqBAuEA8AYgEnM3GD7BtL7RE+f8cLjjCqwxd5hRYmWZBfCC4heFUhTMgSL5nEAsNQAQA617X1N7Z6ZXyUYbQRlBRTtD88ALm1SRkMSMTH6e2gFQft11PcqDSRP8owqMtO0FgDBYQcxCnngQx94BnGNVAc6bHrrq6ZigEA/nTkPVCXbss3WwoJUzyAOmOzCSJ9I9NWXtdEcJ9/xvVMub7vRMVKYAp1BUIqF2VVuP+zphVkwOSzMIPadACXYmkWgGY1MnyATXaPB4Cdw68EEqCB1E9IIIzAzEHnOZH00UnOEqbgz11n3oNQ4YA8sogEi4dfbvz+ujGY58slYeSICkC1zA4VlyeP8AZiSZIxiGPoZ9BquyAHC5Hv1HGyoa8c1G+1WkSTIFw+X5YyO0dvXV/uIj+c/dEDAQ90wi0/NiT2ySCQPYfSffRs3jj5adZK5xGDluQXKkk5ye5M/y0QDgI69VRqickYiIxyCMcmCZGMHk/YaDf118pd7gKTq9skWhxhhkyO47kZiR6H31Qw4t8addZKnZZd3JAeovVbEe7EZmZBH98/dgDrT7IibWUqpuF0CDBuETz/vZIg4gfy1TRhMDTrooS4AwgUkIaQD0/KQYtZptIj2mI4P6sc4EQdfMa9bkTHkL28r3eWgMwSDg4gxH5AHVMZhlxW77pqNYDoPhQUQdRaaeUrb+BbHztnSdSQ6FgSJkKpkfYgqO/J9NcXaappbS5pFjHiffNdKkcbAOXhpxUdxvatwWoWMEdQ9AGme4mFxkc51G0qcEt8PD8o31GtIa4gZe8+yy/wAY7suyJAtSYMgkkgEjmQox9Trq7BSDGl2p9vdYNtrio/AMm+/sqSnNs23ICAfqQYz9FP5a22JjVY0JkBODGe+iDiEJbK0dLeXkXCGMx6N9P0wf11ppVASuXtFCBHomqbadVErBSOG6IKgCiSS3JzhRICiIJZjlicQLR6nXNY95eSAIFsrk63mAPUhbnABsb+uvFcNbMcfU61lyzhk5XS7boSvJM8we4+mkvqTkmikQmVJN0T0qDGcwyDHv1T9B7azlwaRI4eAJ9vEp0OIt1kF3f7kvUpi5SadNiAs4Z7REnBIFpxjkSY0VarjgRbVAKZbPWSrfFt75rlxkUy1ncTLMzEcfwqNU+oXGDr7m35TGMDWL1ehBLWRNpRRiFIPTA9GHfMATmTrM18gCcpk+/hyzhMdAN0zRpsWawi4K0+sYmB7AZM8D0nSnFoAnKyXJYZHX8IFJLoIBIaekD/KpP6n+xo3HDPrzKl3KSC1mYjKmMtOQsk/LmC36H66rMBo19PHgqjTWOvZTYAEKyxL9oBiM8Hq579saETmDp13ckMiTCk1q1GZxVK9SEBlkmDHzCCtwzIiPTjRN7TQ0ROetvz5poM+iYemhMWszEkC4kFLckwPmksIB73YyNJa5wEzA4a/HxHFXDReL+kdW5qG8OSeqwdAbH4PnI4GSZk+p9I1dPLjnHflPcqjwhL7eniSAMm26eEkERzJN5n76a43gc+evoiuCIHRXfLkhQ1jW3A5gRMe+bvp9s6om0xInr06NlTWtDpnr+QmKlK+oDbFwARQICyAF+0nnvzpQcWMicszv68kLiSZKhVt4aAFZiSCQbWUgc8zHHv76IYsxw43lMAxAAZ/KOtC0F2HUUU56lVnELcIuEH8QMZiOxHHiOEaE+A3dTZEMNwlNzRIZVVWUqJDIATaZIi3J+YDJJ47cOY/E2TB0g7+Ph8INRC4uyqR/sqh97Xz/AOrRS3f6IcLyl6UiAMmLukA9M8+h4GZjj01DBme7r4QkkRCjaSAZzkrkDiTAJ75P9zqyRJHXXW5ASTZAJgg8r3M9u+APY4+umaRqoMk1WpFCYpww6gCSZX1A4cev8uYU1wdHatlNs/UKQV6juQFtNKkysMm0gkCDhlIIMyAfYc6hYXGQ4g8iPAq7iECun7y4YFoIMz2nOBwMcDjTGnsQeu5PpOgRxyXqNisGcSiiYHt2/PH5ahDnDC3Pr+V0NkqtLu3111kr8eLVespapcfIsrgyLVjBhYkGLvsBrB+npkjELDXPmfaMvNbg97p1xCY48N8WMa+SNQ8Qp1Ck4Km1lm1iLuIAkwCTHOPppbqNRgMa3nMZfKdTqU57NoItlrGXcVnPi7w4JuCyfJUAZfqAAwPcEHMGMEa6Ow1i6iGuzbn7LJt1PDVLtDf564qlngdpnWy2ax3UqSgnJgap0gWRCCnzVS0LI4A9R/fvoGuc2ULqYJkp+huUSkpLM1R3YCYhUULzgkliT+Wp+orGoQIwgcyT8Bc+rQGIwMs0Kl4nTi1rgRySJBPc4/T7ae1ww4YQv2ZxdiCOu9SfnWeTPYQY/wBD99UKlwY6hKNFxFl39vS8MGHECMySY/v66p1WDIByVCi6IUNz4uLLVBi6SeLiG9TmJjtHOl3cIPUrQyjEGUOr5hZyOmYUEdwWUnJxysY1nBbAkyfwflFAbhdvmEalVLTgQGJKAQBcsyY/CSxUenaMaW5oaPfuPrbzurNQG+g05/J8OalTp3K9n8eJEQCGOeREiZ+uqmHNDt3wlAFzrZpmuiLcKYQqgA82ZknqqPGOm4Mo9vrqnkEgSe7jkB4fKc5o/a3/AJevx/KWSiapKUlPSABLASGYsSzHAAEc8ajnCn2nnP2sIG/1QQXHA3rvXvIRBatRKgnrKBoBMgjIF3B6uOPXUxOdctIOkxw3T4fCAgNdnKZpEfOZu5n8xBPfMCOeqcRkD/iMuuuXFA3zSlYMRInjPeS5gjnORGfQaY0gdbkwC1lYJYwCsWuDlhBPUoHqTIyF+4MROkHE2SBaOvXw3prQ0MxOm2nDel6trsoXC2/Me6mST6A2rA+o0wAtBnP3/k3S4vCDsKLVLVHzsYp9ogt5k9hkk/8ACv3Y4BrrZa84jrieTNQVa7fw+2rTLMrUvMEiOFCyB65hRnOVxkaDaGObScW/ujzPkhw6pHbhyosJuRROM3e4En8Mkex+uqfhDu0LHw6v5qCx5ojmnf5YW9DAMn+FumD3iBx9PXQtxlmMmD85+P5UaQ0cV2ruZEPyqlRLm3LHskRAaJMyANU1hBlut8r5ceKIuluGcrhLOq3RKtdwYwtp6YzwPfjp00TEnTznOet6oGCU1T8KJAP7oSJi1se2gNcTmVqFBxFlVOPlqAFXDQT2yJg88gntzrQJuwmR1l/KwgWUiSQw4ZR0txKhRgwYMwfefXU1B0OY63Kg3EURqSjkWwLWKzceDHoARGTx7zGgxOIznXSPn54ZocQKFUMwhU4eR1cYzaZiCSDgTJ0bbHEDp1P8q7QoUyWL5wAbTxkFeOMQpk/X1GrMNjrf8qty4tfJiSBbPccng/hJ+8xERqyzKeMfxr7IjIaR6Kb7Tqtyy9xEYweGOCMCPYe2gFS2LI+Ppp1vVCo5pvp11/KjsqttVkMwVAU4kE4BPcAx29e+NFUYHMDhz66yWobS5rQQcjPXCEdHVmhxnsScjt2+hxpRDgLLfSfTrA4s4N9dEY0Gq07Lw4P8ZEj0IYAwee2c6EOax+LDHdl4LTjdX7DjNgTvBk5HJUlXa+Wf3ivEgCIyCDwcj0/PW4PDx2I81gqY2WI8ckGpUEfSRz7mP9dGGFVjE3Xam2gAnpBAMk4g+sTnPET7aoPByuVbpAum6W1JpBrSYY9j8sqScgAcH3zxmQpz4eRP833d6SWOLnEDS/KUVPCahJJKJ1Ei514IxwSff1xxoTtDBAAJtuKf9moCAbWHufb0RafhSGC24TOCEUsYEjvaM245wRoP1DsmsPMwPdCKLQ3tu1OXCZ9E9tvDqIV2VatQC4AuygTHS2ORPbj1OdJdVqkgGBll5hLe2m4OcJNiPIwdOtLhN0aSeXd+5RrYFlO5zLBZZ6hEH5j0g8HQuzMuceGndb3K0CoKbA5rR35k8eV53AKsr11JkXxb3gnuBwMm2OPfOnNYRuz67lyzUEgbvz13qVMi5UJtBGWzksPb0kxPv96cCGl2fDuVOMWPPeeCHSe1TZIL/eEBAzjBYxkejeurIBILtPW/p8KMOEEjl3KNRDZJUgTDH0gcDtPT6/11ARMTfTj1O5R17jJXe32VNVr0yys/kNUZLfkKgFQTnMN24zoi0ghx3evV0QHZI3+qQpeHE+VTDrdUQFlyBTpkF+o9ziT6ffRuZeetyCFY1/CSpRFqK7VYZbpUBVM9QyQIU/8Ah/POWS8AbvUK8EWPXgvLsQyhaJvNR1RGUMovUhj5gOQLBhhiTJ9rcwAgk9HQcz1q0EZkKaeDIwUpXViQyLCsLnGYJ9OrkjII9MlgOXHr0VOYCq8bUPRLNUFNVgPMkyflUIvaVOZOCfoKpt7Znrnv+FYynvTtKhSRKL+aVZNutS0Uy2f4iRiDA5+ure2DIzJRgyL9deKe3NIugBYU6flq8hDhG7EEk3CVEY50EuLotvPW5XMN8EjV8JNJS61FLU7DgsOiTBycEyp7RkZnVvYIzkXnn6/wrDbKe68JtDv5iBwEDJbat0SAtoEtaoJXsNUWkMB7++D470DhiFlT1aRYyskEyAZMjgDiBJ/FkE6tpLRB+Oo3KFrcUNNlyuSaYg8tDgKF/htOI5lgcRgajAQ4yO7M7+vFBmOu5CqVFBIhsH1P/u1YuJWobRhtiK4KZbDZdSQaZYySpMgGTdwcj1j0kj2XbuPXXmsBEKO2pXQTAQwZtzbniO+Dz/TVudE77+PNWBGSLXQhKdQEsahIAGTcCLlj1AdPY8aFhGJzMo9ND5FUQUIpHYqGUFQcxP4j9ST9iecauZ4kG5y5deSt9jZecr5ZYri7IAyWMyMyB8qCTxLYMxqNx44B/jqba2UIBQajtCBCoXAAQR6As3ckm7JJxpggklwvx8YChvmp7ar0AszGTFonpECOo5nBwJnHGhe28NAHvyVOuSSm6NYt2RwASBPyZiQRgQGHoDidKc0DIkH168kIzgJatRHTNygsCpOJDQO8Y99MDolWxxC5S21UAx1cRDLki4dzjDCQRM6jn05E28dY+LaLU3aXMdITFMV1TqpufYWsMR2zM8aWTSLrOHpnxThtkdmbW67+WSlS3NhA8kL7+XBMe9sk+vfnvq3DEJxeftKMbWyRYR5wPfij0fFKAWHsuCrnyboMw10p1Acc98TqnUqk9kWk656iIKF22mAGNHPh6JfdbtSoTyqeUIDWL8pkgqYwTPIjv6RptOL9+8/PXNQ12FhgXgzr11ZNeHk1STS8s205K2qCBKywxDEnsIMaTWfg/eInw57vlAa4a+SLRGnD85Jbd+IufNuaJJBSCstI4HYm4t9tGGAwQOOh63JT67+1uMfnxzUNnTesVpocgHLQoC2rM+kKo+5GNR2FkuI/m6lNz6nZHHwhLVKplGkHiB7wRHHPJMeoGja0CR11olOqmInSO66mhNSBM2n5QBi4Z4yfw5MnQkBkmM0oCwC7WFy35P4o46cCf0JjUacLsPUqOa79x1m3upeYWWlMS/ygD5VmQDHJknn/ACxqoALoyGff8IyDEcvNRr1HtKNOFMD/AI2uPtJ51Ghshw6tZU4kgDcnW8VLI4FNb2UI9QTLgyM5jIUAnuJ0xzvH4hQFe/a2O4WqLFs/dQPlMUwkW+jA/wDTVGr2fA8pVgyZRH8cgBqNNU6iWgk3wIW648Edp9tTCMYcRcZe4VuqWgZJ0eJmmw8umir5wKjIEsLIHtAJ0jEHAE6X8L+qN3ZFtUnQ8SZfKMLCV3ebiOo2LEicAAn7aaHgSI0n1QyIlL+IeIfufLCqLoZ2EgtbNp7jtMDmPfRU7WI66KvEXDruTO38TYL5VikKoplxM+WYYrExHadU53Y4mVbphN7/AMVcoy4kUvKx2Klc+7Gz7Z9RKKcAzGY8lbTJAKI/iN4rKYCmmonJ/wBkKZEgCSZDSZHfQ4nQLZ29fwnA5h29J77xUO3yrIIJqAmSqKJJHygmLZHoNOHapw4X+beioGLjrreuv4iR5ZWmYUdQFQgAUyphTbAJtUsMzngHVscACD3Dnr63Qu7K9U8XhbTwSwtJaItxiIAlie46fpog4mwGnypp6KoWgO6sT36Tz+erxjQ+iVBX/9k="/>
          <p:cNvSpPr>
            <a:spLocks noChangeAspect="1" noChangeArrowheads="1"/>
          </p:cNvSpPr>
          <p:nvPr/>
        </p:nvSpPr>
        <p:spPr bwMode="auto">
          <a:xfrm>
            <a:off x="155575" y="-1219200"/>
            <a:ext cx="38100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://thumbs.dreamstime.com/z/old-rusty-car-17748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19600"/>
            <a:ext cx="2519827" cy="188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food coloring in water">
            <a:extLst>
              <a:ext uri="{FF2B5EF4-FFF2-40B4-BE49-F238E27FC236}">
                <a16:creationId xmlns:a16="http://schemas.microsoft.com/office/drawing/2014/main" id="{4D51AD77-A6F1-4FE0-80CD-37581E25E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134" y="1752600"/>
            <a:ext cx="2940357" cy="210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03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65100"/>
            <a:ext cx="8534400" cy="503238"/>
          </a:xfrm>
        </p:spPr>
        <p:txBody>
          <a:bodyPr lIns="91440" tIns="45720" rIns="91440" bIns="45720" anchor="ctr">
            <a:normAutofit fontScale="90000"/>
          </a:bodyPr>
          <a:lstStyle/>
          <a:p>
            <a:pPr eaLnBrk="1" hangingPunct="1"/>
            <a:r>
              <a:rPr lang="en-US" altLang="en-US" sz="3200" i="1"/>
              <a:t>Biological Order and Disorder</a:t>
            </a:r>
          </a:p>
        </p:txBody>
      </p:sp>
      <p:grpSp>
        <p:nvGrpSpPr>
          <p:cNvPr id="22532" name="Group 8"/>
          <p:cNvGrpSpPr>
            <a:grpSpLocks/>
          </p:cNvGrpSpPr>
          <p:nvPr/>
        </p:nvGrpSpPr>
        <p:grpSpPr bwMode="auto">
          <a:xfrm>
            <a:off x="182563" y="6535738"/>
            <a:ext cx="8775700" cy="227012"/>
            <a:chOff x="115" y="4117"/>
            <a:chExt cx="5528" cy="143"/>
          </a:xfrm>
        </p:grpSpPr>
        <p:sp>
          <p:nvSpPr>
            <p:cNvPr id="22534" name="Line 7"/>
            <p:cNvSpPr>
              <a:spLocks noChangeShapeType="1"/>
            </p:cNvSpPr>
            <p:nvPr/>
          </p:nvSpPr>
          <p:spPr bwMode="auto">
            <a:xfrm>
              <a:off x="115" y="4117"/>
              <a:ext cx="55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5" name="Text Box 8"/>
            <p:cNvSpPr txBox="1">
              <a:spLocks noChangeArrowheads="1"/>
            </p:cNvSpPr>
            <p:nvPr/>
          </p:nvSpPr>
          <p:spPr bwMode="auto">
            <a:xfrm>
              <a:off x="115" y="4174"/>
              <a:ext cx="5528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485900" indent="-3397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2176463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859088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33162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37734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42306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46878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900"/>
                <a:t>© 2014 Pearson Education, Inc.</a:t>
              </a:r>
              <a:endParaRPr lang="en-US" altLang="en-US" sz="2400"/>
            </a:p>
          </p:txBody>
        </p:sp>
      </p:grpSp>
      <p:sp>
        <p:nvSpPr>
          <p:cNvPr id="22533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46" name="Picture 2" descr="http://www.brianvellmure.com/wp-content/uploads/2014/01/TreeGrowthChart_800x55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2572083"/>
            <a:ext cx="6210300" cy="426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1371600"/>
            <a:ext cx="7772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100" indent="-292100"/>
            <a:r>
              <a:rPr lang="en-US" altLang="en-US" sz="3200" dirty="0"/>
              <a:t>Cells create ordered structures from less ordered materials.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73813" y="2448818"/>
            <a:ext cx="2584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</a:t>
            </a:r>
            <a:r>
              <a:rPr lang="en-US" sz="3200" baseline="-25000" dirty="0"/>
              <a:t>2</a:t>
            </a:r>
            <a:r>
              <a:rPr lang="en-US" sz="3200" dirty="0"/>
              <a:t> and H</a:t>
            </a:r>
            <a:r>
              <a:rPr lang="en-US" sz="3200" baseline="-25000" dirty="0"/>
              <a:t>2</a:t>
            </a:r>
            <a:r>
              <a:rPr lang="en-US" sz="3200" dirty="0"/>
              <a:t>O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867400" y="3033593"/>
            <a:ext cx="1371600" cy="47160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5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65100"/>
            <a:ext cx="8534400" cy="503238"/>
          </a:xfrm>
        </p:spPr>
        <p:txBody>
          <a:bodyPr lIns="91440" tIns="45720" rIns="91440" bIns="45720" anchor="ctr">
            <a:normAutofit fontScale="90000"/>
          </a:bodyPr>
          <a:lstStyle/>
          <a:p>
            <a:pPr eaLnBrk="1" hangingPunct="1"/>
            <a:r>
              <a:rPr lang="en-US" altLang="en-US" sz="3200" i="1"/>
              <a:t>Biological Order and Disorder</a:t>
            </a:r>
          </a:p>
        </p:txBody>
      </p:sp>
      <p:grpSp>
        <p:nvGrpSpPr>
          <p:cNvPr id="22532" name="Group 8"/>
          <p:cNvGrpSpPr>
            <a:grpSpLocks/>
          </p:cNvGrpSpPr>
          <p:nvPr/>
        </p:nvGrpSpPr>
        <p:grpSpPr bwMode="auto">
          <a:xfrm>
            <a:off x="182563" y="6535738"/>
            <a:ext cx="8775700" cy="227012"/>
            <a:chOff x="115" y="4117"/>
            <a:chExt cx="5528" cy="143"/>
          </a:xfrm>
        </p:grpSpPr>
        <p:sp>
          <p:nvSpPr>
            <p:cNvPr id="22534" name="Line 7"/>
            <p:cNvSpPr>
              <a:spLocks noChangeShapeType="1"/>
            </p:cNvSpPr>
            <p:nvPr/>
          </p:nvSpPr>
          <p:spPr bwMode="auto">
            <a:xfrm>
              <a:off x="115" y="4117"/>
              <a:ext cx="55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5" name="Text Box 8"/>
            <p:cNvSpPr txBox="1">
              <a:spLocks noChangeArrowheads="1"/>
            </p:cNvSpPr>
            <p:nvPr/>
          </p:nvSpPr>
          <p:spPr bwMode="auto">
            <a:xfrm>
              <a:off x="115" y="4174"/>
              <a:ext cx="5528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485900" indent="-3397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2176463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859088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33162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37734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42306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46878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900"/>
                <a:t>© 2014 Pearson Education, Inc.</a:t>
              </a:r>
              <a:endParaRPr lang="en-US" altLang="en-US" sz="2400"/>
            </a:p>
          </p:txBody>
        </p:sp>
      </p:grpSp>
      <p:sp>
        <p:nvSpPr>
          <p:cNvPr id="22533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09600" y="1371600"/>
            <a:ext cx="7772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100" indent="-292100"/>
            <a:r>
              <a:rPr lang="en-US" altLang="en-US" sz="3200" dirty="0"/>
              <a:t>Organisms also replace ordered forms of matter and energy with less ordered forms.</a:t>
            </a:r>
          </a:p>
          <a:p>
            <a:pPr marL="292100" indent="-292100"/>
            <a:r>
              <a:rPr lang="en-US" altLang="en-US" sz="3200" dirty="0"/>
              <a:t>.</a:t>
            </a:r>
          </a:p>
        </p:txBody>
      </p:sp>
      <p:pic>
        <p:nvPicPr>
          <p:cNvPr id="7170" name="Picture 2" descr="http://www.wackystock.com/details/83899-royalty-free-rf-clipart-illustration-of-a-gray-bull-pooping-with-flies-by-djart-at-wackysto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14600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2.bp.blogspot.com/-j23PRNuPwPA/TW-d7fePePI/AAAAAAAAAGY/2u3j33FFsuE/s400/photosynthesis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80"/>
          <a:stretch/>
        </p:blipFill>
        <p:spPr bwMode="auto">
          <a:xfrm>
            <a:off x="0" y="2716709"/>
            <a:ext cx="2743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73528" y="2514600"/>
            <a:ext cx="16430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Heat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768704" y="3284041"/>
            <a:ext cx="1116806" cy="138901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" idx="1"/>
          </p:cNvCxnSpPr>
          <p:nvPr/>
        </p:nvCxnSpPr>
        <p:spPr>
          <a:xfrm flipH="1">
            <a:off x="4843463" y="2899321"/>
            <a:ext cx="2430065" cy="7317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133600" y="4359771"/>
            <a:ext cx="1219200" cy="914400"/>
            <a:chOff x="2133600" y="4359771"/>
            <a:chExt cx="1219200" cy="914400"/>
          </a:xfrm>
        </p:grpSpPr>
        <p:sp>
          <p:nvSpPr>
            <p:cNvPr id="3" name="Rounded Rectangular Callout 2"/>
            <p:cNvSpPr/>
            <p:nvPr/>
          </p:nvSpPr>
          <p:spPr>
            <a:xfrm>
              <a:off x="2133600" y="4359771"/>
              <a:ext cx="1219200" cy="914400"/>
            </a:xfrm>
            <a:prstGeom prst="wedgeRoundRectCallout">
              <a:avLst>
                <a:gd name="adj1" fmla="val 80705"/>
                <a:gd name="adj2" fmla="val 45576"/>
                <a:gd name="adj3" fmla="val 16667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334065" y="4545509"/>
              <a:ext cx="990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CO</a:t>
              </a:r>
              <a:r>
                <a:rPr lang="en-US" sz="3200" baseline="-25000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11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22031"/>
            <a:ext cx="8813800" cy="4689475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altLang="en-US" dirty="0"/>
              <a:t>The evolution of more complex organisms does not violate the second law of thermodynamics.</a:t>
            </a:r>
          </a:p>
          <a:p>
            <a:pPr marL="292100" indent="-292100" eaLnBrk="1" hangingPunct="1"/>
            <a:endParaRPr lang="en-US" altLang="en-US" dirty="0"/>
          </a:p>
          <a:p>
            <a:pPr marL="292100" indent="-292100" eaLnBrk="1" hangingPunct="1"/>
            <a:r>
              <a:rPr lang="en-US" altLang="en-US" dirty="0"/>
              <a:t>Entropy (disorder) may decrease in an organism, but the universe’s</a:t>
            </a:r>
            <a:r>
              <a:rPr lang="en-US" altLang="ja-JP" dirty="0">
                <a:ea typeface="ＭＳ Ｐゴシック" pitchFamily="34" charset="-128"/>
              </a:rPr>
              <a:t> total entropy increases.</a:t>
            </a:r>
          </a:p>
          <a:p>
            <a:pPr marL="292100" indent="-292100" eaLnBrk="1" hangingPunct="1"/>
            <a:endParaRPr lang="en-US" altLang="ja-JP" dirty="0">
              <a:ea typeface="ＭＳ Ｐゴシック" pitchFamily="34" charset="-128"/>
            </a:endParaRPr>
          </a:p>
          <a:p>
            <a:pPr marL="292100" indent="-292100" eaLnBrk="1" hangingPunct="1"/>
            <a:r>
              <a:rPr lang="en-US" altLang="en-US" dirty="0"/>
              <a:t>Organisms are islands of low entropy in an increasingly random universe.</a:t>
            </a:r>
          </a:p>
        </p:txBody>
      </p:sp>
      <p:grpSp>
        <p:nvGrpSpPr>
          <p:cNvPr id="26627" name="Group 7"/>
          <p:cNvGrpSpPr>
            <a:grpSpLocks/>
          </p:cNvGrpSpPr>
          <p:nvPr/>
        </p:nvGrpSpPr>
        <p:grpSpPr bwMode="auto">
          <a:xfrm>
            <a:off x="182563" y="6535738"/>
            <a:ext cx="8775700" cy="227012"/>
            <a:chOff x="115" y="4117"/>
            <a:chExt cx="5528" cy="143"/>
          </a:xfrm>
        </p:grpSpPr>
        <p:sp>
          <p:nvSpPr>
            <p:cNvPr id="26629" name="Line 7"/>
            <p:cNvSpPr>
              <a:spLocks noChangeShapeType="1"/>
            </p:cNvSpPr>
            <p:nvPr/>
          </p:nvSpPr>
          <p:spPr bwMode="auto">
            <a:xfrm>
              <a:off x="115" y="4117"/>
              <a:ext cx="55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0" name="Text Box 8"/>
            <p:cNvSpPr txBox="1">
              <a:spLocks noChangeArrowheads="1"/>
            </p:cNvSpPr>
            <p:nvPr/>
          </p:nvSpPr>
          <p:spPr bwMode="auto">
            <a:xfrm>
              <a:off x="115" y="4174"/>
              <a:ext cx="5528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485900" indent="-3397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2176463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859088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33162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37734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42306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46878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900"/>
                <a:t>© 2014 Pearson Education, Inc.</a:t>
              </a:r>
              <a:endParaRPr lang="en-US" altLang="en-US" sz="2400"/>
            </a:p>
          </p:txBody>
        </p:sp>
      </p:grpSp>
      <p:sp>
        <p:nvSpPr>
          <p:cNvPr id="26628" name="Line 6"/>
          <p:cNvSpPr>
            <a:spLocks noChangeShapeType="1"/>
          </p:cNvSpPr>
          <p:nvPr/>
        </p:nvSpPr>
        <p:spPr bwMode="auto">
          <a:xfrm>
            <a:off x="180976" y="422031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6" name="Picture 2" descr="http://previews.123rf.com/images/oksanaok/oksanaok1111/oksanaok111100003/11100008-Tropical-sea-island-with-palm-trees-contours-Vector-Stock-Vec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799" y="4211417"/>
            <a:ext cx="2176463" cy="232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69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485900" indent="-3397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176463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859088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162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7734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2306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6878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1">
                <a:latin typeface="Tahoma" pitchFamily="34" charset="0"/>
              </a:rPr>
              <a:t>0</a:t>
            </a:r>
          </a:p>
        </p:txBody>
      </p:sp>
      <p:sp>
        <p:nvSpPr>
          <p:cNvPr id="4099" name="Text Box 8"/>
          <p:cNvSpPr txBox="1">
            <a:spLocks noChangeArrowheads="1"/>
          </p:cNvSpPr>
          <p:nvPr/>
        </p:nvSpPr>
        <p:spPr bwMode="auto">
          <a:xfrm>
            <a:off x="784485" y="0"/>
            <a:ext cx="747236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485900" indent="-339725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176463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859088" indent="-347663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162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7734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2306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687888" indent="-347663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0" dirty="0">
                <a:solidFill>
                  <a:srgbClr val="9D0016"/>
                </a:solidFill>
              </a:rPr>
              <a:t> Chapter 6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47800" y="1938992"/>
            <a:ext cx="6400800" cy="1752600"/>
          </a:xfrm>
        </p:spPr>
        <p:txBody>
          <a:bodyPr/>
          <a:lstStyle/>
          <a:p>
            <a:r>
              <a:rPr lang="en-US" dirty="0"/>
              <a:t>Metabolism and Energy </a:t>
            </a:r>
          </a:p>
        </p:txBody>
      </p:sp>
      <p:pic>
        <p:nvPicPr>
          <p:cNvPr id="1026" name="Picture 2" descr="http://blog.janicehamrick.com/wp-content/uploads/2013/09/messy_des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617056"/>
            <a:ext cx="4772025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7185" y="6158550"/>
            <a:ext cx="6880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Is this mess going to clean itself up?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325EBA-AD3F-47F4-895D-7CF693EFD908}"/>
              </a:ext>
            </a:extLst>
          </p:cNvPr>
          <p:cNvSpPr/>
          <p:nvPr/>
        </p:nvSpPr>
        <p:spPr>
          <a:xfrm>
            <a:off x="2209800" y="-28161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https://www.youtube.com/watch?v=j0h7eljFb0Q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331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2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Must Know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/>
              <a:t>Catabolic and anabolic pathways</a:t>
            </a:r>
          </a:p>
          <a:p>
            <a:endParaRPr lang="en-US" dirty="0"/>
          </a:p>
          <a:p>
            <a:r>
              <a:rPr lang="en-US" dirty="0"/>
              <a:t>Different types of energy</a:t>
            </a:r>
          </a:p>
          <a:p>
            <a:endParaRPr lang="en-US" dirty="0"/>
          </a:p>
          <a:p>
            <a:r>
              <a:rPr lang="en-US" dirty="0"/>
              <a:t>The 1</a:t>
            </a:r>
            <a:r>
              <a:rPr lang="en-US" baseline="30000" dirty="0"/>
              <a:t>st</a:t>
            </a:r>
            <a:r>
              <a:rPr lang="en-US" dirty="0"/>
              <a:t> and 2</a:t>
            </a:r>
            <a:r>
              <a:rPr lang="en-US" baseline="30000" dirty="0"/>
              <a:t>nd</a:t>
            </a:r>
            <a:r>
              <a:rPr lang="en-US" dirty="0"/>
              <a:t> Laws of Thermodynamics and how they relate to the energy in organisms.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60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3500" y="-25400"/>
            <a:ext cx="8991600" cy="1325563"/>
          </a:xfrm>
        </p:spPr>
        <p:txBody>
          <a:bodyPr lIns="91440" tIns="45720" rIns="91440" bIns="45720" anchor="ctr"/>
          <a:lstStyle/>
          <a:p>
            <a:pPr marL="0" indent="6350" eaLnBrk="1" hangingPunct="1"/>
            <a:r>
              <a:rPr lang="en-US" altLang="en-US" sz="3200"/>
              <a:t>Concept 6.1: An organism’s</a:t>
            </a:r>
            <a:r>
              <a:rPr lang="en-US" altLang="ja-JP" sz="3200">
                <a:ea typeface="ＭＳ Ｐゴシック" pitchFamily="34" charset="-128"/>
              </a:rPr>
              <a:t> metabolism transforms matter and energy</a:t>
            </a:r>
            <a:endParaRPr lang="en-US" altLang="en-US" sz="320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343025"/>
            <a:ext cx="8788400" cy="4394200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altLang="en-US" b="1" dirty="0"/>
              <a:t>Metabolism </a:t>
            </a:r>
            <a:r>
              <a:rPr lang="en-US" altLang="en-US" dirty="0"/>
              <a:t>is the totality of an organism’s</a:t>
            </a:r>
            <a:r>
              <a:rPr lang="en-US" altLang="ja-JP" dirty="0">
                <a:ea typeface="ＭＳ Ｐゴシック" pitchFamily="34" charset="-128"/>
              </a:rPr>
              <a:t> chemical reactions.</a:t>
            </a:r>
          </a:p>
          <a:p>
            <a:pPr marL="292100" indent="-292100" eaLnBrk="1" hangingPunct="1"/>
            <a:endParaRPr lang="en-US" altLang="ja-JP" dirty="0">
              <a:ea typeface="ＭＳ Ｐゴシック" pitchFamily="34" charset="-128"/>
            </a:endParaRPr>
          </a:p>
          <a:p>
            <a:pPr marL="292100" indent="-292100"/>
            <a:r>
              <a:rPr lang="en-US" altLang="en-US" dirty="0"/>
              <a:t>A </a:t>
            </a:r>
            <a:r>
              <a:rPr lang="en-US" altLang="en-US" b="1" dirty="0"/>
              <a:t>metabolic pathway </a:t>
            </a:r>
            <a:r>
              <a:rPr lang="en-US" altLang="en-US" dirty="0"/>
              <a:t>begins with a specific molecule and ends with a product.</a:t>
            </a:r>
          </a:p>
          <a:p>
            <a:pPr marL="292100" indent="-292100"/>
            <a:endParaRPr lang="en-US" altLang="en-US" dirty="0"/>
          </a:p>
          <a:p>
            <a:pPr marL="292100" indent="-292100"/>
            <a:r>
              <a:rPr lang="en-US" altLang="en-US" dirty="0"/>
              <a:t>Each step is catalyzed by a specific enzyme.</a:t>
            </a:r>
          </a:p>
          <a:p>
            <a:pPr marL="292100" indent="-292100" eaLnBrk="1" hangingPunct="1"/>
            <a:endParaRPr lang="en-US" altLang="ja-JP" dirty="0">
              <a:ea typeface="ＭＳ Ｐゴシック" pitchFamily="34" charset="-128"/>
            </a:endParaRPr>
          </a:p>
        </p:txBody>
      </p:sp>
      <p:grpSp>
        <p:nvGrpSpPr>
          <p:cNvPr id="6148" name="Group 8"/>
          <p:cNvGrpSpPr>
            <a:grpSpLocks/>
          </p:cNvGrpSpPr>
          <p:nvPr/>
        </p:nvGrpSpPr>
        <p:grpSpPr bwMode="auto">
          <a:xfrm>
            <a:off x="182563" y="6535738"/>
            <a:ext cx="8775700" cy="227012"/>
            <a:chOff x="115" y="4117"/>
            <a:chExt cx="5528" cy="143"/>
          </a:xfrm>
        </p:grpSpPr>
        <p:sp>
          <p:nvSpPr>
            <p:cNvPr id="6150" name="Line 7"/>
            <p:cNvSpPr>
              <a:spLocks noChangeShapeType="1"/>
            </p:cNvSpPr>
            <p:nvPr/>
          </p:nvSpPr>
          <p:spPr bwMode="auto">
            <a:xfrm>
              <a:off x="115" y="4117"/>
              <a:ext cx="55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1" name="Text Box 8"/>
            <p:cNvSpPr txBox="1">
              <a:spLocks noChangeArrowheads="1"/>
            </p:cNvSpPr>
            <p:nvPr/>
          </p:nvSpPr>
          <p:spPr bwMode="auto">
            <a:xfrm>
              <a:off x="115" y="4174"/>
              <a:ext cx="5528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485900" indent="-3397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2176463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859088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33162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37734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42306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46878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900"/>
                <a:t>© 2014 Pearson Education, Inc.</a:t>
              </a:r>
              <a:endParaRPr lang="en-US" altLang="en-US" sz="2400"/>
            </a:p>
          </p:txBody>
        </p:sp>
      </p:grpSp>
      <p:sp>
        <p:nvSpPr>
          <p:cNvPr id="6149" name="Line 6"/>
          <p:cNvSpPr>
            <a:spLocks noChangeShapeType="1"/>
          </p:cNvSpPr>
          <p:nvPr/>
        </p:nvSpPr>
        <p:spPr bwMode="auto">
          <a:xfrm>
            <a:off x="182563" y="11842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82563" y="5410200"/>
            <a:ext cx="8575675" cy="923925"/>
            <a:chOff x="296863" y="2895600"/>
            <a:chExt cx="8575675" cy="923925"/>
          </a:xfrm>
        </p:grpSpPr>
        <p:pic>
          <p:nvPicPr>
            <p:cNvPr id="9" name="Picture 16" descr="06_UN01MetabolicPathway-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393"/>
            <a:stretch>
              <a:fillRect/>
            </a:stretch>
          </p:blipFill>
          <p:spPr bwMode="auto">
            <a:xfrm>
              <a:off x="296863" y="2895600"/>
              <a:ext cx="8548687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31"/>
            <p:cNvSpPr txBox="1">
              <a:spLocks noChangeArrowheads="1"/>
            </p:cNvSpPr>
            <p:nvPr/>
          </p:nvSpPr>
          <p:spPr bwMode="auto">
            <a:xfrm>
              <a:off x="2027238" y="2978150"/>
              <a:ext cx="1082675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277813" indent="-277813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1800" b="1"/>
                <a:t>Enzyme 1</a:t>
              </a:r>
            </a:p>
          </p:txBody>
        </p:sp>
        <p:sp>
          <p:nvSpPr>
            <p:cNvPr id="11" name="Text Box 31"/>
            <p:cNvSpPr txBox="1">
              <a:spLocks noChangeArrowheads="1"/>
            </p:cNvSpPr>
            <p:nvPr/>
          </p:nvSpPr>
          <p:spPr bwMode="auto">
            <a:xfrm>
              <a:off x="328613" y="3233738"/>
              <a:ext cx="1063625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277813" indent="-277813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1800" b="1" dirty="0"/>
                <a:t>Starting</a:t>
              </a:r>
            </a:p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1800" b="1" dirty="0"/>
                <a:t>molecule</a:t>
              </a:r>
            </a:p>
          </p:txBody>
        </p:sp>
        <p:sp>
          <p:nvSpPr>
            <p:cNvPr id="12" name="Text Box 31"/>
            <p:cNvSpPr txBox="1">
              <a:spLocks noChangeArrowheads="1"/>
            </p:cNvSpPr>
            <p:nvPr/>
          </p:nvSpPr>
          <p:spPr bwMode="auto">
            <a:xfrm>
              <a:off x="4003675" y="2979738"/>
              <a:ext cx="1082675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277813" indent="-277813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1800" b="1"/>
                <a:t>Enzyme 2</a:t>
              </a:r>
            </a:p>
          </p:txBody>
        </p:sp>
        <p:sp>
          <p:nvSpPr>
            <p:cNvPr id="13" name="Text Box 31"/>
            <p:cNvSpPr txBox="1">
              <a:spLocks noChangeArrowheads="1"/>
            </p:cNvSpPr>
            <p:nvPr/>
          </p:nvSpPr>
          <p:spPr bwMode="auto">
            <a:xfrm>
              <a:off x="5999163" y="2981325"/>
              <a:ext cx="1082675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277813" indent="-277813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1800" b="1"/>
                <a:t>Enzyme 3</a:t>
              </a:r>
            </a:p>
          </p:txBody>
        </p:sp>
        <p:sp>
          <p:nvSpPr>
            <p:cNvPr id="14" name="Text Box 31"/>
            <p:cNvSpPr txBox="1">
              <a:spLocks noChangeArrowheads="1"/>
            </p:cNvSpPr>
            <p:nvPr/>
          </p:nvSpPr>
          <p:spPr bwMode="auto">
            <a:xfrm>
              <a:off x="2008188" y="3563938"/>
              <a:ext cx="1182687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277813" indent="-277813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1800" b="1"/>
                <a:t>Reaction 1</a:t>
              </a:r>
            </a:p>
          </p:txBody>
        </p:sp>
        <p:sp>
          <p:nvSpPr>
            <p:cNvPr id="15" name="Text Box 31"/>
            <p:cNvSpPr txBox="1">
              <a:spLocks noChangeArrowheads="1"/>
            </p:cNvSpPr>
            <p:nvPr/>
          </p:nvSpPr>
          <p:spPr bwMode="auto">
            <a:xfrm>
              <a:off x="3975100" y="3565525"/>
              <a:ext cx="1182688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277813" indent="-277813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1800" b="1"/>
                <a:t>Reaction 2</a:t>
              </a:r>
            </a:p>
          </p:txBody>
        </p:sp>
        <p:sp>
          <p:nvSpPr>
            <p:cNvPr id="16" name="Text Box 31"/>
            <p:cNvSpPr txBox="1">
              <a:spLocks noChangeArrowheads="1"/>
            </p:cNvSpPr>
            <p:nvPr/>
          </p:nvSpPr>
          <p:spPr bwMode="auto">
            <a:xfrm>
              <a:off x="5975350" y="3556000"/>
              <a:ext cx="1182688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277813" indent="-277813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1800" b="1"/>
                <a:t>Reaction 3</a:t>
              </a:r>
            </a:p>
          </p:txBody>
        </p:sp>
        <p:sp>
          <p:nvSpPr>
            <p:cNvPr id="17" name="Text Box 31"/>
            <p:cNvSpPr txBox="1">
              <a:spLocks noChangeArrowheads="1"/>
            </p:cNvSpPr>
            <p:nvPr/>
          </p:nvSpPr>
          <p:spPr bwMode="auto">
            <a:xfrm>
              <a:off x="7932738" y="3344863"/>
              <a:ext cx="9398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277813" indent="-277813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1800" b="1"/>
                <a:t>Product</a:t>
              </a:r>
            </a:p>
          </p:txBody>
        </p:sp>
        <p:sp>
          <p:nvSpPr>
            <p:cNvPr id="18" name="Text Box 31"/>
            <p:cNvSpPr txBox="1">
              <a:spLocks noChangeArrowheads="1"/>
            </p:cNvSpPr>
            <p:nvPr/>
          </p:nvSpPr>
          <p:spPr bwMode="auto">
            <a:xfrm>
              <a:off x="7505700" y="3344863"/>
              <a:ext cx="182563" cy="268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277813" indent="-277813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1800" b="1"/>
                <a:t>D</a:t>
              </a:r>
            </a:p>
          </p:txBody>
        </p:sp>
        <p:sp>
          <p:nvSpPr>
            <p:cNvPr id="19" name="Text Box 31"/>
            <p:cNvSpPr txBox="1">
              <a:spLocks noChangeArrowheads="1"/>
            </p:cNvSpPr>
            <p:nvPr/>
          </p:nvSpPr>
          <p:spPr bwMode="auto">
            <a:xfrm>
              <a:off x="5514975" y="3344863"/>
              <a:ext cx="234950" cy="268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277813" indent="-277813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1800" b="1"/>
                <a:t>C</a:t>
              </a:r>
            </a:p>
          </p:txBody>
        </p:sp>
        <p:sp>
          <p:nvSpPr>
            <p:cNvPr id="20" name="Text Box 31"/>
            <p:cNvSpPr txBox="1">
              <a:spLocks noChangeArrowheads="1"/>
            </p:cNvSpPr>
            <p:nvPr/>
          </p:nvSpPr>
          <p:spPr bwMode="auto">
            <a:xfrm>
              <a:off x="3560763" y="3349625"/>
              <a:ext cx="234950" cy="268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277813" indent="-277813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1800" b="1"/>
                <a:t>B</a:t>
              </a:r>
            </a:p>
          </p:txBody>
        </p:sp>
        <p:sp>
          <p:nvSpPr>
            <p:cNvPr id="21" name="Text Box 31"/>
            <p:cNvSpPr txBox="1">
              <a:spLocks noChangeArrowheads="1"/>
            </p:cNvSpPr>
            <p:nvPr/>
          </p:nvSpPr>
          <p:spPr bwMode="auto">
            <a:xfrm>
              <a:off x="1587500" y="3348038"/>
              <a:ext cx="234950" cy="268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277813" indent="-277813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5000"/>
                </a:lnSpc>
                <a:buFont typeface="Arial" charset="0"/>
                <a:buNone/>
              </a:pPr>
              <a:r>
                <a:rPr lang="en-US" altLang="en-US" sz="1800" b="1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266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304800"/>
            <a:ext cx="8737600" cy="6130925"/>
          </a:xfrm>
        </p:spPr>
        <p:txBody>
          <a:bodyPr lIns="91440" tIns="45720" rIns="91440" bIns="45720"/>
          <a:lstStyle/>
          <a:p>
            <a:pPr marL="0" indent="0" eaLnBrk="1" hangingPunct="1">
              <a:buNone/>
            </a:pPr>
            <a:r>
              <a:rPr lang="en-US" altLang="en-US" b="1" dirty="0"/>
              <a:t>Catabolic pathways:</a:t>
            </a:r>
          </a:p>
          <a:p>
            <a:pPr marL="292100" indent="-292100" eaLnBrk="1" hangingPunct="1"/>
            <a:r>
              <a:rPr lang="en-US" altLang="en-US" b="1" dirty="0"/>
              <a:t> </a:t>
            </a:r>
            <a:r>
              <a:rPr lang="en-US" altLang="en-US" dirty="0"/>
              <a:t>release energy by breaking down complex molecules into simpler compounds.</a:t>
            </a:r>
          </a:p>
          <a:p>
            <a:pPr marL="292100" indent="-292100" eaLnBrk="1" hangingPunct="1"/>
            <a:endParaRPr lang="en-US" altLang="en-US" dirty="0"/>
          </a:p>
        </p:txBody>
      </p:sp>
      <p:grpSp>
        <p:nvGrpSpPr>
          <p:cNvPr id="9219" name="Group 7"/>
          <p:cNvGrpSpPr>
            <a:grpSpLocks/>
          </p:cNvGrpSpPr>
          <p:nvPr/>
        </p:nvGrpSpPr>
        <p:grpSpPr bwMode="auto">
          <a:xfrm>
            <a:off x="182563" y="6535738"/>
            <a:ext cx="8775700" cy="227012"/>
            <a:chOff x="115" y="4117"/>
            <a:chExt cx="5528" cy="143"/>
          </a:xfrm>
        </p:grpSpPr>
        <p:sp>
          <p:nvSpPr>
            <p:cNvPr id="9221" name="Line 7"/>
            <p:cNvSpPr>
              <a:spLocks noChangeShapeType="1"/>
            </p:cNvSpPr>
            <p:nvPr/>
          </p:nvSpPr>
          <p:spPr bwMode="auto">
            <a:xfrm>
              <a:off x="115" y="4117"/>
              <a:ext cx="55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2" name="Text Box 8"/>
            <p:cNvSpPr txBox="1">
              <a:spLocks noChangeArrowheads="1"/>
            </p:cNvSpPr>
            <p:nvPr/>
          </p:nvSpPr>
          <p:spPr bwMode="auto">
            <a:xfrm>
              <a:off x="115" y="4174"/>
              <a:ext cx="5528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485900" indent="-3397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2176463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859088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33162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37734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42306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46878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900"/>
                <a:t>© 2014 Pearson Education, Inc.</a:t>
              </a:r>
              <a:endParaRPr lang="en-US" altLang="en-US" sz="2400"/>
            </a:p>
          </p:txBody>
        </p:sp>
      </p:grpSp>
      <p:pic>
        <p:nvPicPr>
          <p:cNvPr id="1026" name="Picture 2" descr="http://www.playinterference.com/game_images/games/113/11336/295/11336-5593-3312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971800"/>
            <a:ext cx="3657529" cy="312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data:image/png;base64,iVBORw0KGgoAAAANSUhEUgAAAO0AAADVCAMAAACMuod9AAABklBMVEX///8AAAD/AADFxcXvAADmAAC9vb21tbX39/fWAACtra3w8PCkpKSZmZna2tq4uLiLi4t7e3veAADMAADU1NTj4+ORAADr6+ve3t6hoaHNzc2WlpbJycmpqamRkZHs7OypAAD/9va9AABXV1f/VVVISEjNAAD/4uKEhIT/7e3/tbURERH/Skr/IiL/Pz87Ozv/mpr/wMCkAABubm7/ZWU0NDT/rKyZAAD/h4ccHByzAQH/dnb/2NgsLCxpaWn/3Nz/MzNTU1P/QkL/aGj/g4Pnm5v/paXs09P/ysqyXV3/GBgZGRn/l5f/eXnYOzvnxMTZVFTqrKzXbGw/AAAhAADpx8fOkZHXGxubUlK9m5usUlKaICCYh4ePZ2fGfn6pGBjdLS2lPz+jMjK7qanDkpLhYWGzeXnUf3/CWVnleXnBRUXJoKCQMDC6NTWKPDyFVVV3ZWWtaWmigoLDr6/NHR3jkJDGaGi/Ly/NLi7YNzfBlpasTk6jXl5/WFiBRESYFBSPHx+Qe3tmAAAsAABvAABBAABO387HAAAgAElEQVR4nO2d60MTSbPwM4yZmUzuISH3QBIDCVEjYAQi4eKFm0oCZyGyaABRYWHZVVRwXfdhfc97/u9T1d0zmck9CO7CsT7sCiQz85vqrqquru42GH7ID/khP+SHXBYxe30er9dr/qef44IlOvfo48dldyDg9nlAmvMO3ajI9ad3U2e/7fT9p9HWz0ZukHpw/+E33El7vcLxSay//5gP2HzeXjOI1ys1/vhgl15ut37iBtLVdb3Vd6PzN2bx/wO3uu6cC+3q8WYs1m/6tI6aNZslFG9v488j7SIFpf8bO+udu7putKId6uq6i/8fmO66fh60he1cLNZtMu3bUbUAC79rigu0DwYUIejzZ7z1xNRAq4/cZbTRqYmWn21DCod9ue7ufpOrKABtL6U1SGZPw74LgE8rP6Wud3XdO4fnaCAK7flIanuYqtZVfB+weTyM1iB5vY2+MqjHg7Z2R22PAxNTuvY2MFGtEvhE3dY7pf46NTExoV5ksA4t6HmqqlVHa+5TT6S10b5crBtpl4CW9lsDacqeRt+pop2HHsXudPfp9Vu3rj+ZUB5h8OH1W9PXHw4Sjujs2Jhhauz69P0HyvOPjc3in56MTUQf3r//YAg/dffhnelb03ceDuIHhsbuwLt8AoYhdXvsLn0dqdl792/dv3Ob3XN+bGzKMHjv1q0bD1t2qLltlda05rbZPF5qpSRwvY3McrVuF5lusU0TuTlLYe8oVvsB+fFGV9f8TfqLe1Q1zEotds0+JL8lplf7pTH2b2KlqE2emma/m6ZwT7q6hu6x+7Zq82s9Kq2riB6I4QKsrT3aFDA9JI8BJPefzt6+d5NZaSCYfjg7iz/j56PkZVwfnJi9DyhRSks80E2w7YvXb3RNGFL0GrMP71NTP/QAXtGNe3cqHmgC/nB/bPYJXgzbguE23KVr8f71G4stzWXqnYa29BlcEOKiw/XY3E1oH6SoDEwMPYDbYtONPgVq8vbn4UngtlF4DNKmBxe7bkYZLVHqACAM6mjxyaODRFEPaDAB6rrBbkY+ymix/dC7oNpTlLbr1mAKvg5Kn21Ou0BoY2iTXcYVtMokdvR6fO5mtDfvXKdCGt5twqgoDN7/za7rRAvUEUtPCTbS3qcteIKhVGifkN/Da7jJ1DO/2HULe6ZikxntYOUuY/RbQLs4RX7xpPK3ZrSo3H4XKPdVKGADXhRbyNfoS1Wx1DRpUHhX1U6Odd0cMEzBn6gliabwIZBWiUOg9Ud1tFPsPQ0+YZ+YukW/rafFBjTIPjFP3ine9wGDqQ3NpNRqobBcWE1FFdrR4cP9PSJLZYEPYWv2+dyBUMPwAnWLMfJ9jKQeUFZig1Is4kjdJo+IDfTe0IDyDpBWsdaztNOptNN69xFNTQ3erEebutW1qHwIDMb0FKFV2m81rTS3tvLpQ6m/tPX642qU0P765cXzHdkugOy8tws8H3LD6CAk+CR4+LmBgdq2QfotQE0N3u9aVEL1KLCpY4Vp0rppG1h8MDsfVWiVS8zT5q/S3qi4z/nBu7fvEYNWh3ZgsWta/eTDrptDhHaoAe3afo5EEiCmpY/wrt789jXol4HQZrO5eRCAJv8JrS6vFFF+Wa4OTyux1BTGUcwLLurbN7bZeeaSbl6fqKV9Upd24oHiYBbr0kLXV59jrBVtXyz24QQQlkpGo9G1NGe2JCMWkSd+1mz2+ALIK4qyvA6jIrTUKMVlvX41HmgKPMVYVKEd0wh9gujYDeJhF4faox2CTy9C+PFkoH6/Bdpb7dPGDhdeQUt1zy2/Bl5Xcd3h8Iu8WwkqzB7UryDvvDokdtrkMuJbcb3WdSutv8XWSsxGdLrCopPU7NNpElsirfIws/Rb1bRgkxdZRNSAdrrrpnLh6D0SYDSh3VvnYVQHY1jv3HLRZfzwIhmRhYCbwpKxALZm8c1JH/XBRiqu13MNaA1gJG/io0YfVGyQYQDD2NTQoBLc3UIXhLRKsHOHGvBq2qHKeGO+bkvGUIaZb2xXGIk1od0hsFSPq6+R1m/n3W5loAe47hDPh7dZxIGk165dA9wVTefV0Ua72E+DqieA9jt9Y95we1F9DKIFpH2gfmla83gq7WDFvg7WtVLYKJ5UPgExVjNagQ1hiRSWPryNWIDWp9IazB7oukejdFjEYBG3/1El1tBHjvOsLWOAdLvypFEMIZhjmScjcRJLUZjr1bFUhfZp5aoK7RMNLVzqJnW4Eyx0bEKrJZN6H52AQbaHiG7N9HcS0AoLw1W019CiNaCNQjhMsgrYhR/OT0zMjzF+jJ2GYPQ2eJ1Q0jj5NnzgQU2czGgnIOKdnUqlJojzImEV/OvG4FAlTgblLt7Gi3axN9OMNqDRo+RZTwItuB81QSOhbu3YkGP9WlrAXVaVWzUGAntClXoXH/EW8SBPlD903bxFggwWJ0O3u4kfYEPEGps8izH/nevwkSf3aBOmo6YJlTY6pl6UZvDaoCVPbvbyQfQ/4GwVXDPS7rzsA0/V30+MFGvJRtOymojU9FD1EYkhnb9PXeUtdvsBdSSmRI5R+puHUeXxbtAA8taA5lp0NHeXxZlPukgHqOSlhuiocZFFkE+0tDeqaFUrhaM6t8Vqle08GQuYiXh9AWH9FGnBSrlUK2U0llbNniaZOSbRodnZQW00Mn97dpaRUH+bmr09WPer6jfgCrpnTs3OVmVxB+7O3p0wtBYB9ehluKDHsNUaZsr19sLQp9djg+ji5TAZKGDIZVTkl5ShSaqqHdFGF99H7ES5dAgLY9iQaLX6ZTvFJQLRlABWqo+aKdp1UbaG0D01TFW1I9+fVhRCmJ8guF6vLST6UbkCqpyM9Gw23i4Kb0aJcvsruNQkm5tlmVvK96eVERcCRVWPshVx7TzoHAUMsigK6xvDbIhPBxAwhPiIds3cOA/Zhnx/WgsM7RCXiJu321G51rBsB94QiCDKoiju/EyUC7gK79IcNWueJhMmrSR1/3vTQi8VBT5ABfUoyo4g9F3kRZFBRNH+BpULuIzX1L9LYMGGfQOtYWqiHUN6joJGCdstGckimCj6Edfqt1hk2YJCfvtldLivj+AS+bTK3NM30X53eU70KKIaRTkcJrgRZzIYRGIFGpT7eXuUaRflZBn8U2+v12O7XLS/vkBefzgctiBZGNHCDmfSkYygBBmuLK6fjmJ6jvDmyopZczecP/hXysse4AWJBCPPI6DLHRSr0+lMJpMOEFAx4oI8Q1zkzeX2cMoEvZOb/yaH+90ltbYNFKenz37f3vxQwlAYvMvW3lsnAY5ErETdxF59OcV0JMjheihE/FOId//Tz9+peJbLP/+6sTGsJmIwDt7afgG4EejT1B9jQm7naLunB4BfvhExE8mHeIG/hAUZ0bln6myIOn4tPQNbZbXImKPygEHChPLOu5d/b/z2lZk1Ub5k7ZjJ6raGVhnA7icdQRj9kSESDhq8Noi0dtbXnzNTbZFDl1CzENy/ojNd/Vpa1xcwUWEhQNMYKL0+bL07+yd7R9iX3d8SIv+DEi2r83qV7ETpBTRkzLVWEjneAEQgO/su19buqvlS+VmtmJV5PVMlhWo8dCYjmKLSpK3MMNQVdoqYtyjOtbrov1aiCz09w4pyGe5W2VFNa5A8AUFY36oM+C6lKLR0uE5xV+xWpOVDNtpvDSSTDrS7LJ9cPI/ynX9Cou/AjbLMExnQGY2lNQFpac7GW0k/Cvai4qE+RkNhi8VvEavdkFmW+cpPXlluHIJIobAfLmFvODN8AQI2uWeUKDdGx3Mm0/GOEHZErLI9RCsv2IgnJOyUlJzj5ts8RyTh11/OxnEzlZ9CHBdpdGP7JL1EOuH4js6s8FLF7Sb63YdBrwgxcphlqJTKC97+WYk+/h885Xg2k8HndeqeFWgTlZ+a0Mbhq4/zmcw4/D8b6vyxJaKDjp1DaqGH4ubo+PXTKxjjCVYYAIks28oSOYJcpA4KYf87GYDvevxZjhvRXq1NWvMkvC4nxp5uC3Cn+bqfaiy9fDyNDSMTtHX4zcJGBRdGr29wmGsPB0lCjg9g6QUZ3vHiK2KRjddGOe6/NpmdcoNu7JqLtUcrReBBBfaDd4Tj8p0pKRDnFMlaO/sqxBcUF3lzC36WxKCJjRDLW7lDdggtCG3sv7mfRkuKExLhuTUXa4/WnebGK+YLFZ1s8HB8PF5rxfAVc86AxycnuKq21VpSxxQXePt+jvhpdiZspQkqGPAEAoEQL4bflaiDAtX+f5dK2zuZn9E8T3u0oE2L5kfbOJdvYJntHFfTVt3Q9BVEHsCdHbCCDJRJYx4d3QRYf5jkMEQ/5i5QvVhxYpctRx/obIEJeu2wKaYGGDadj2mLVoJH1LY/yclx/jqfMyBtuppWgmZsVX8KgOXosNenDv4cBd5f3wUtNDuF6cekg4x35DDgW6zWPZZfjf3E/WTq/tCgFlrvgQL1ad361m8wyA2bch1a4TE3qXlXFmjLnZrmgeUvv754jq1YyUEKliThpRL5wvyTKwY2yhTba3AdoM0HI4o469OK1XDCODdZ3+nW0kpJjpM1P5vjXDbQNqd6RwfJVvDECNsCoRAfTmJCDhNU8KfyLysrK0tbJVOO4/6nO7fc4Co2rkrq0dY0XF+Gi9ckB3BuxuPn0oIH/lH5qyfB5XVvxsFxYqewvqDDYbXYQzabB6f3MF3ByxGSoXImgyIW2njNc8sfi4eg29h+TaDsDbgV2nRFVFozsUKSm9TUJatpgSDhq1yECseuQP4bVwHBpCV0X5a13bg96Q07HUFaPtTLyofAEAv+JPJaBWVaW+odeI/etka1QiKbxwgQaDM2NxNbWKUNouH0xvPjM3wd3dqobu1wkaDaB3VNJKGmD6DTx3VfBuPg7KjjSj570umwhoWAOi9PqhB4IRxJJoOyplQZfeVPu9UFgD7wKG70KvWtFPS1SfjfDCBFxgO1/ZbPc5O9cJGwFOKUoMOA6S8hyaX9AvwjoPLU0No6pDVDVAi0flHQrCWA8XuIlMKBGxI0uLYsN64d33oDPsngRMSw0MADmcfjM0DriWM7BRPjq2OTHeCFUf+yoPuLwKWrPHENrZvQmv3xuNAWdEjkLU4yxtPSkoIauyiD7SK1J2x84Bnh0tpYMchlRMOMI+D3oyWpS+uRzVZ8QvyAB5SH/lZrlNDMhg2GvDVgDVclvGptsi2tbT0GYuEjBmlkRrbmw23A+mQxJIMpCtsprbpywg1hhXj03Gqh09q0MrvXqotevBC8Cd5EIhNPxz2No4sI04d5ZsaMb0jXlAEgD/RcJhFPz+htcy0t2O+sTocR9EgeDsZR/jbCbUkM20O8I4kpVU2/ZbRycT/oxwAS4mUcD/l8fIZLV0y+FfE8GfK0jpa0npk8Th75str2YU7Qj3EzHnh5jira6sgRGsJjbfAkTXJ5IMXFd+Fsa1qPH6xTKJIMWmUhVOmfNFshrpdKb7Aaw04qs3F8EICX+ZjhSgLYyxA8LxqhZLy3Ba17hsXUYKyzMns03yTrxsSRWPXNlM9kqiNoe1oXPIlpJTIJtNOS3WCL+YDVibS0pqiXlZ0EwEbtGq/9cQS4Mq3MBi8seKCbcUnR7bHJ4EtQo4ZJhHFCQNeU1pedZO0Uh3zcCFzCJwQzAEvcLFFrUE9rrl3QAHFyuuLAPDNKcOHLtGOa3Vg2FLCCbnHeh1gjUnbi8YVAtUswej+MYLxMhgeCIAYkjOK5dDaTRU/owFvInNvQywWbt2QJDbMifrwEy10kaGMVH7vh+9qosL6AX0srIRr2AtpJAvm2hn5uK5AEZGfEapVFnncrZSc2UG14j6RmDnGelwwYZJm868BkPk0eN86Cn+TjfDopIe1jjX8IcGkW5gQBVB4n+QaG4xvJPibD8RmFT3Kk4SJtJKmg8XJZEZTiHsF3RTQqjDfMgFXRYhMWHEkcvwsC4rKyE1Eus7zbyQKZ1/bLvNKL3CL+WAnH3QL5t1kQNMEf/MQ+j+NCD9bsC5XZMp8dL6EdMLKLtBQhQfJ35D9Jcj3PeByCgzaGfj4ruhje78TJaRjOhkKk6gRh17dY2s1YOoZhQijwLVU05ymecIZGlCOsW1u48ceP04nWj2eWiYuBaAraskUtOwHY5/tqZaNp6XwWbp+bmL28LPrUpCNJQXoO2jJTBNcK4RSpDhPpBK3fuq9ODLn+dbRnFrOAuKIMgzuSnSFlJ37/873SVaQ1eMVg0B+WSX1JBMvD/NZI5Ot+N50owWUirv6rQ2vwCphQ9TtoeQkpqHl+SBMzrLKxe//MWx38C8UnhFGjDucIIYbx+6Pi0lLJxKQ/dtzpFd3Esv9LS6okL6YcbJitSPrFAARUc3OryyslUz9Id2yz0OkFiUvE8OrfLL1i0CKElCXzqUevS9393d25vY67LZ286DRj9L2Fp1OZHmXkt/wpFosddqzaS0MbtgukAp+l4x6d5IbXOo+hLg0tTVV42SY1vrWN8hnmky8FrRSykqwbSSDTNfP8+7NMnl8KWhwkkIlbN91uyeNzB840FLgctJIcJGk3ZcGBm2+4HUJTuRy0BpsVsxi4voIO/M5YvnlJaCUecXF9BZ3rO2OFzyWhNZh5v7rgQBbPWnN9WWgNko2UXfj9lkpmpmO5NLQ4M2THOXnedvbCrUtEixMjbF3uWeVS0X6z/KC9uvKD9urKD9qrKz9or678X6RtUJp6hWRkJg4yTkvD8Z8JofWXLq3w1ZWd4/+SWd8LEWmkirbjEtNLJXxeB9ug9PjKSFILm+90+ctlE29aQ9toOcjVEX8FNn0pV5x3JOaMStteGdPlFtULZVp/9vILKQ5EueomikqAxlIdL9W5pEK80Pj/DdUa6JqPq+99FJHB+1zxKEojUpxrZ1XDVREh3pFqo3Orq3OXt+Kuk5kVaf5jsQRS3F29SkV39SX6aMlldJlc/d2xw7WrHmqmdpV9MU3dsb7dy9uc25HULy662YIR60dzfeUrjfuopGykQZSbG137p5/oAiVVVHehBtr+7tzo4RVW7rKrinZ4tPOyyssi3vWiS4UlLXm4p3xV3ZBPEN7vFreMZGmKC31QbLjn+IrSevEkE/79wS4e/4GqRSvVs3A1ac0CXX4UCr1fe71UMqFq+64srVtZawXAgrjzZm//ZHPztKf8Tz/XhYhZEFRaXOVnD+8cvXnx4q+dC0x5eCy40UOyKs8gkwUz1s5XfUhCWDMXYgtXr4XHX+LaI2eEt9n1tKIoh/3BiDNyYbGy5FRy3QnNHl5ilv3ysbPTO3sS2kyjg+OqSyU9cXbHdD6io8VtnC3WILzmzvdiaU9w0iYfH3FOZjTzU2acuMpMOkdwYnK8wwnJVrS4+vxx3EnvOGkPaWBV2vY2c+hYAnncmMqMpZzwXBx9p5gfHQ/jQ3p54E53tm9bC1oB7yhg63ZH4F1OCpVeC7QWP6EVL4YWGqxFuXKE4+Lk31aOm1Ee0ZwELTdMQjjitTuVNaf1AGyYfceLy+cdIbXTAqzFiivOnPYLoQ1rdxrDLcuwLbuzXKay7wIq2lHnq0Ti3EjNm2hO69QsAOu1w1/TbEE+OUEMVGt1JC9Ktxnd7hlinGzlZ9WvSHNnuEQjy9wxrRn6SOUHuzzDcUmywtxOYFlDHjm6iM1PA+O6jZ3o0SG9k9y4ziZC121kqDqmlbUNBXwV2f2P7KoPsGCiABZUO/LrwRloWomcrrOu0JflsrpfWBsXE8TrzH3oaSN6WqdiCYkELME82HyyM5tMOm3QgbS/97y7gFR0UL/5HhVb9S4/Qr09jSRyFn2cm7ThEintn4GWG1clraed0XUdTziY4NJBsm++BWHBRAHs243RPy+gKQe5OrtptLeDE4+beuGOFWRvL21dlCdRVWVCaekV9IZCEiJAG8Gqfuiy0Gcp7PZwz/Y/TesVtT5f0AFp56SBdjziYBKZIbRSeGQyiaYur99UyGMFWgee8QGsrBkD7IXRttGSQ4RWyGfGE5UlJB5y5kqCm7Fgl9MR1LFSVs4aTqAxnqnaQgl3NErSfQWBlcC+7IMR7p8XsEWzvcpKEZtsG6+aUffjZldenNUZiVe16Mk6bbwOrS8r4n4jIn6B09l7CDYeB1GgNSSTaKA2c7nh0Z53rUa4UufrPHx5blLjgbxxS0hCD5TX+VcneiBzEPepS1ddv00PZLbDp3rzMvFAutpH6DZ5es4H6tX59jeAheH8aXMPJPkCIjZ/e8DbCXBC17BA1agqq/6JbBkltJJGqv1NJ/7WitujQXSR134Y4lJHmOwsiKzPNvoIbE9zk+wTI051P4MOhqR+7bZnWLInMzyN13Cos87JfPU2oR3QytRpJ3WBGu7/KJndMJYeGXnxbAOPbQET1bPRTLWSnb2dJJFIBytm8xo9AvoMeXbc/syt+W2GvD+zI1+zqM85XrtFUl1aKcn2WcZRgToO8eU5Osnre/MS1Zrr64M+23P6qkmv9YaJWnFbDrL9qcMhtB2JoCOJEAiyJRgd20mTuIET6dABHAeSuLF3JFu7EbUvULvQrx6tOanufy2mwQrTO1oyah3K3PEwnlEzOgqwL9eawPbKVK/g3HDfFXDREQfftnYtQJOdhLE1xgRKqbh3Erdfh1cYxwJN4pIlZ+1WqfWlDq0U4SrdS9becVJJ46QOXuI+vz09owuFZvZYILDASo7k8hM3bW1/ISmfUPImCY1vUDZw4sZHqPZ4Lp/J5mckg9Tb29t0e/U6tAFuPJPN5tk+fz5Wqs2lM9rYJlVYK++WD+aa+h6bAmvFo5qo+K3+DkwVWLh4fMShH1Oaw8nJ+KQzqLwBPgjvMPi8sHZcLBZf7y43fiizHNSELIFgxGvwRazoUlUVhIJ17tiOSBYCGyFbO+O+1iAQdX5dOOhkosxbz2/VnKYYLewe0kMrTKWl3dVOH7X1HVuJ+eA/b51kHyw/7lNHt2gX5fCz0c3j8w41e8uf8FA+dnyo62T5YpJHjQW3LP8NDFREPXSNyhG4rr7ON5dpKnP7fRpY3D7t4/edwCBHK5z+ju3YzxRLUjw7e+QwuePzxJ37czimPa2bnDfi/o4lIdIa2Xr/9AXZjl1lFYT1EzxWIvapnW3h2hRzWTkHV3Oi89a6EPhuvKvkjJBc7mXET5uxQOdVhGNqSmIr56fcg9FhctKMy1ihveZaE0R74PvU90XXKGws9o6qlsHy9n2yxZmp/+TcpvSj28oRUVpaY5kXBPH7nFWX+pmd29R/8hxVq8CGXpXYdm6lRnvPdyyFUXr8V7+2JV8rvcLUt/27HOA2t03P5Orv718Ik1Mj2JTKCrOaru5zo11jx39R5Sq0xfd0VuN7aHd1uwf7Eh4SsbReoQ29/0PZhrH/vGij77DPkBMaXBXlltYCbF/P9uPyMws7OBCP0nPt7YjKXKiwoh4MbzovWnB19PhqbMqKoXIdK41JEJtsVEQPLlLlrO9l7k9CSzaZLH1Wad8vqUdE/vFt0V1FUtrDzpToYkXQzEY2jsuFyRGNTFrOiBstj9LoBm+9p7bktZJ6ZuLr8/JAqS89o2rHZdrdeq/AonIbz3pqlkKRhRVn7ePLpyyWA7rSjkK7Uol1zs1ISWXF2albeC6tV2Bx3qohBIygswlVMo6zNuXUHloOSmvcZR5o5w9Ga3TVnBlxdjnAA4TY6dUkcimu8xoRdtbJcE5y1w6sLVz6fJYbFw6JlSJ4Szt2MhNaZh7R6Hp9jhnoFIRtPfSwbrRUpd0dLezBytLSLurMN167tNii3fH/m+TgMKfEN6VXZONj+x4JAFyu0i/nmm5/RU/Dokex768JldqfEL+7hTWKj8i+51z7tOZQQJvpcgf0MbcUUDIJAeVsmeV9apQhcHqDGz2L9mI3bp1aKi6f73Bs7qWCmzt8s2MXK7gHS6zjwACwTVpfnot46D4CrCrBHCE/5WkJgpnjLJgfxCRnL13N6w/lOb+hN8v9dLL1Yav4aC40zo14pVTh0aNHyxPn7e49L/7uGYW+e7r9bp0MoxXcgyVliPBHoV1aT4abTHD5BCa/SIIX0bNkawGSujanOQepafLizAU3PpPguJksJmPh15+HlgsDmMx7bK++1fnRJt/+/ttvz768eK5kDcjYkn9frIyIVqI+jqv5Zh0r5UFMq83nA++Uxl/gIXU+uiV/kNKmuSTvcJBpmRG3xxPC5GcYT2VhqXzJySUuLl71ODBj7WCH0FfyBgqsMZbr2/wc5jisXNRu448eKJ9VJE/mnZCWLo1KkmWcPDvlAQu1xj2EluhcMgTSzEH7HtOvJNj7dGcb1758u3gdNGdt1eHai4pzN/2kDSG0R8FYdMEFmXcAWjY5GiC5+Um1iEcgc8FIS392kDNT2GWQlmeHO8ocd4Gnq0phmsgNanBF+VgdEZn+i+GQufpJHW3aGVZyvxbRTGlZ2txN5g9nuLjbi/ugevkMTkxVaCe5OEt8htKEFr6Ks8vm+MUuZObZhATFJalc+6sP6hDB2I37LENLJhuaaqNmi/74JAN9ZDaRRmhtGW5cibUe46FYQEsnzL0zaj2XO0sbv4PMt3q+dVeYgYPywsJCudAgtvaRpqzDXT9UYmY2wlwKtG2THRpa7QYZaaxpAtrJRrTCOE7ggG3+lnPRK/Mwf9bPu0uiU4cLwAsxkxbX1b8UOhNtIMtNCkpyGMfK9WgDeUqLdTySodOD2vQyVz6l0QPIZv3FVr4ka8sEF3iPPmlGRORUg/2z0XoTVUd/qrTQb2dYr+AVMx6BoCPwTSvy6Zm/OMrJ5Tb/fvm5bisRRzTaBdnWjIggljOZYnvuM9Ea4qpNto2MiFraoHquVVChhS5rd3KJs1vkKIHFE3A3t/9CJodcJxkh+Z0KriMYtL6gQ4Ru5VADU3fswJPJ1KOtY6V0tOBdImav1+P1Osi0aoXWM87FPeyDyuplsOD5bzkboHCKsMD65wtWAuFMirXZCI9VqQDNjbcAAAXiSURBVADAqpDf2Iiou1+B3a878wS0SUEj5lpajBmcflG04DS5R0uLKo3zbjcpz2K0JII+w1nXTFL0GPbcxu+sY2KFS9Jfq16PX3kXDsfXjWH1cG8isVz9re/10QU5hK2G1oIV8DNxElC6vVpasn9TJsulJ9MKrXmcqzpLsyPBVC102e23SjO1QkOF/9WOzL2yqvu/TtnpzxQYp53qTyr669Bmdf7WbLc6WLlgxhISBJ+XU2kNkoz+KR/gVVqsFP2GDecKGzBQ33xGJ70jlUNvrXUsQcjKKlp+U0+7RuJcrq9RsZ7XrRMbNgCbm/UTye2WesMOa1jEA2iTcgCPs7TbKn+nH5KITVaMnVjHFrYvBxs9FDbJZr3pBL8/KNYZZXhDeNjMyMh/eqgZ72Oyf9ZZGEl8jgf2iAIfCoVYlksNPHlZSXhZ1OMopQQ3We9CbcrBxiiDDQbJrDcVi99ad6WK2ceLweTXZzQYYbJw5rnx98+2fz4iEzuVNFdI0V1YcaxSRh1MBqqqBzuUwsbobxS2EgOTkmF/PeUSMXt7U2vbpz1UTv88OGumJLp8Eus3fSrv6GjVCjewSFnE9WWZSQ7z1obnPrcnc9t/v2XNWFPOgHX+4aY+PFVYe/fzzz8vrBXOHLNG14ZJYs10vKNd5WZXp1rCWPGDNThpatdInc83LY6Klv/DTrli56/b7azUP9ziutHUwECq9xsyYIXNHJ03LO3atcrdUVPh9hHCOsIWzcRxIYLu/PaBwvz8/EAHz7DKLBSb9NasWbngTYQwI85SxFs7lcSeIHz+pOKafTa3zae0Xa9qrolIhd39Pz5tbRV/KXjwfHEpurr86NHyarNJkt7gCClCIsN0eyXsEeUL3mazMNoXoxNp166tqHM7cOM3pqV2zN7Aymasmwbq+6QL2tc+Ycr1w9LHxrzm4IiiWqpZZS7rgmmj5R4yb0fy/VvraqOyy8c0P91C5o7prB+dCCMd8BWp+gF5Pd/o+4Q2SA6gqMCSyawLbsnlHjK3Q57XVFb6kF3cKRqNrYtGUuU+VveCJSB0qmTnk8tFkylLjWbBJCt0W6u+eIPSXtTSUCZlOt9OcfeYgQRz8apkNBZbNWVpbRNpSTe4trROH1zYUyf9GvYFUaUVdMudxdoi3XOVMpvyx67r+mOdOj/wfIdGo6sl7dz2aE6hdZWZvw69cqnT168bGGo3poqxwEy069ye8C3JnzbkoKdHqdUxmT4csSjO8s5kdJmKreaxDk6HGa0RVKtEJ5rJ+lKDyfreo9+/fHlztCMLOt3az3buU/uS2mZlQTh59eGIRehHH1wmV3fLTS+UTg/dwHUsimqNjUpretTkrpsnh3uv1kVenYXWROcXJQenOJCiw+RPR3Ts9XzfZOrvz7Waao8u9Ki9YOtzhXZtS+m4rpX6EebcBqu8MpWWVtbeh0itjGA/6+FA7YtEZ0rJuPHlVzK2/vqS5AZaFmkCLas7MbnKxLwyHa2oZacNzDrSYvehQVxx9+B9CGBDF9yOUbxrbKp0ePN3kkv4+hI1nTtpWSAjLfT0sD5/orOvqFy6N1djWtJ7TMx5bRXLAHvBJoo9dKFMeDf+Q1Kaf/1NRsvtnO64xkxcf+kds6/MThXZ0a79DVoy9Nu+nOqpSa3V3vcpXyR3Xy0U5myYPz/6lYwgD8vthI2FDVbWtP9cHwSW2fx998cGjROLkahqlcnYlg7gIgTHkO/KB+1lBkjycDiX23xBAvwK7ucPNAn6oVEDKWwMx2IaWghTz4+hI4mm2h68FV6SSp9nSoSvxtl7NAna0IelylW0W1Pn9PQXKNE1TJ78SlZV0ElWGisLbz5gJrRJvfLcXp+m3xq3zq2w7CIlerDRc/oW59AxLqksqwhv53J9h80Q5vbUYiRj4/HDv00KX/6iCTV/ZQ4dAu2j09Ht5kta5sonysj49XlVg168sEn0IF0OFabLocLPn5VXWwQL0dWPxU+fPi39MniJdhg0+3U1A1Ss1lC1gfpfGXi1SbTNSnsAAAAASUVORK5CYII="/>
          <p:cNvSpPr>
            <a:spLocks noChangeAspect="1" noChangeArrowheads="1"/>
          </p:cNvSpPr>
          <p:nvPr/>
        </p:nvSpPr>
        <p:spPr bwMode="auto">
          <a:xfrm>
            <a:off x="155575" y="-1233488"/>
            <a:ext cx="28575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png;base64,iVBORw0KGgoAAAANSUhEUgAAAO0AAADVCAMAAACMuod9AAABklBMVEX///8AAAD/AADFxcXvAADmAAC9vb21tbX39/fWAACtra3w8PCkpKSZmZna2tq4uLiLi4t7e3veAADMAADU1NTj4+ORAADr6+ve3t6hoaHNzc2WlpbJycmpqamRkZHs7OypAAD/9va9AABXV1f/VVVISEjNAAD/4uKEhIT/7e3/tbURERH/Skr/IiL/Pz87Ozv/mpr/wMCkAABubm7/ZWU0NDT/rKyZAAD/h4ccHByzAQH/dnb/2NgsLCxpaWn/3Nz/MzNTU1P/QkL/aGj/g4Pnm5v/paXs09P/ysqyXV3/GBgZGRn/l5f/eXnYOzvnxMTZVFTqrKzXbGw/AAAhAADpx8fOkZHXGxubUlK9m5usUlKaICCYh4ePZ2fGfn6pGBjdLS2lPz+jMjK7qanDkpLhYWGzeXnUf3/CWVnleXnBRUXJoKCQMDC6NTWKPDyFVVV3ZWWtaWmigoLDr6/NHR3jkJDGaGi/Ly/NLi7YNzfBlpasTk6jXl5/WFiBRESYFBSPHx+Qe3tmAAAsAABvAABBAABO387HAAAgAElEQVR4nO2d60MTSbPwM4yZmUzuISH3QBIDCVEjYAQi4eKFm0oCZyGyaABRYWHZVVRwXfdhfc97/u9T1d0zmck9CO7CsT7sCiQz85vqrqquru42GH7ID/khP+SHXBYxe30er9dr/qef44IlOvfo48dldyDg9nlAmvMO3ajI9ad3U2e/7fT9p9HWz0ZukHpw/+E33El7vcLxSay//5gP2HzeXjOI1ys1/vhgl15ut37iBtLVdb3Vd6PzN2bx/wO3uu6cC+3q8WYs1m/6tI6aNZslFG9v488j7SIFpf8bO+udu7putKId6uq6i/8fmO66fh60he1cLNZtMu3bUbUAC79rigu0DwYUIejzZ7z1xNRAq4/cZbTRqYmWn21DCod9ue7ufpOrKABtL6U1SGZPw74LgE8rP6Wud3XdO4fnaCAK7flIanuYqtZVfB+weTyM1iB5vY2+MqjHg7Z2R22PAxNTuvY2MFGtEvhE3dY7pf46NTExoV5ksA4t6HmqqlVHa+5TT6S10b5crBtpl4CW9lsDacqeRt+pop2HHsXudPfp9Vu3rj+ZUB5h8OH1W9PXHw4Sjujs2Jhhauz69P0HyvOPjc3in56MTUQf3r//YAg/dffhnelb03ceDuIHhsbuwLt8AoYhdXvsLn0dqdl792/dv3Ob3XN+bGzKMHjv1q0bD1t2qLltlda05rbZPF5qpSRwvY3McrVuF5lusU0TuTlLYe8oVvsB+fFGV9f8TfqLe1Q1zEotds0+JL8lplf7pTH2b2KlqE2emma/m6ZwT7q6hu6x+7Zq82s9Kq2riB6I4QKsrT3aFDA9JI8BJPefzt6+d5NZaSCYfjg7iz/j56PkZVwfnJi9DyhRSks80E2w7YvXb3RNGFL0GrMP71NTP/QAXtGNe3cqHmgC/nB/bPYJXgzbguE23KVr8f71G4stzWXqnYa29BlcEOKiw/XY3E1oH6SoDEwMPYDbYtONPgVq8vbn4UngtlF4DNKmBxe7bkYZLVHqACAM6mjxyaODRFEPaDAB6rrBbkY+ymix/dC7oNpTlLbr1mAKvg5Kn21Ou0BoY2iTXcYVtMokdvR6fO5mtDfvXKdCGt5twqgoDN7/za7rRAvUEUtPCTbS3qcteIKhVGifkN/Da7jJ1DO/2HULe6ZikxntYOUuY/RbQLs4RX7xpPK3ZrSo3H4XKPdVKGADXhRbyNfoS1Wx1DRpUHhX1U6Odd0cMEzBn6gliabwIZBWiUOg9Ud1tFPsPQ0+YZ+YukW/rafFBjTIPjFP3ine9wGDqQ3NpNRqobBcWE1FFdrR4cP9PSJLZYEPYWv2+dyBUMPwAnWLMfJ9jKQeUFZig1Is4kjdJo+IDfTe0IDyDpBWsdaztNOptNN69xFNTQ3erEebutW1qHwIDMb0FKFV2m81rTS3tvLpQ6m/tPX642qU0P765cXzHdkugOy8tws8H3LD6CAk+CR4+LmBgdq2QfotQE0N3u9aVEL1KLCpY4Vp0rppG1h8MDsfVWiVS8zT5q/S3qi4z/nBu7fvEYNWh3ZgsWta/eTDrptDhHaoAe3afo5EEiCmpY/wrt789jXol4HQZrO5eRCAJv8JrS6vFFF+Wa4OTyux1BTGUcwLLurbN7bZeeaSbl6fqKV9Upd24oHiYBbr0kLXV59jrBVtXyz24QQQlkpGo9G1NGe2JCMWkSd+1mz2+ALIK4qyvA6jIrTUKMVlvX41HmgKPMVYVKEd0wh9gujYDeJhF4faox2CTy9C+PFkoH6/Bdpb7dPGDhdeQUt1zy2/Bl5Xcd3h8Iu8WwkqzB7UryDvvDokdtrkMuJbcb3WdSutv8XWSsxGdLrCopPU7NNpElsirfIws/Rb1bRgkxdZRNSAdrrrpnLh6D0SYDSh3VvnYVQHY1jv3HLRZfzwIhmRhYCbwpKxALZm8c1JH/XBRiqu13MNaA1gJG/io0YfVGyQYQDD2NTQoBLc3UIXhLRKsHOHGvBq2qHKeGO+bkvGUIaZb2xXGIk1od0hsFSPq6+R1m/n3W5loAe47hDPh7dZxIGk165dA9wVTefV0Ua72E+DqieA9jt9Y95we1F9DKIFpH2gfmla83gq7WDFvg7WtVLYKJ5UPgExVjNagQ1hiRSWPryNWIDWp9IazB7oukejdFjEYBG3/1El1tBHjvOsLWOAdLvypFEMIZhjmScjcRJLUZjr1bFUhfZp5aoK7RMNLVzqJnW4Eyx0bEKrJZN6H52AQbaHiG7N9HcS0AoLw1W019CiNaCNQjhMsgrYhR/OT0zMjzF+jJ2GYPQ2eJ1Q0jj5NnzgQU2czGgnIOKdnUqlJojzImEV/OvG4FAlTgblLt7Gi3axN9OMNqDRo+RZTwItuB81QSOhbu3YkGP9WlrAXVaVWzUGAntClXoXH/EW8SBPlD903bxFggwWJ0O3u4kfYEPEGps8izH/nevwkSf3aBOmo6YJlTY6pl6UZvDaoCVPbvbyQfQ/4GwVXDPS7rzsA0/V30+MFGvJRtOymojU9FD1EYkhnb9PXeUtdvsBdSSmRI5R+puHUeXxbtAA8taA5lp0NHeXxZlPukgHqOSlhuiocZFFkE+0tDeqaFUrhaM6t8Vqle08GQuYiXh9AWH9FGnBSrlUK2U0llbNniaZOSbRodnZQW00Mn97dpaRUH+bmr09WPer6jfgCrpnTs3OVmVxB+7O3p0wtBYB9ehluKDHsNUaZsr19sLQp9djg+ji5TAZKGDIZVTkl5ShSaqqHdFGF99H7ES5dAgLY9iQaLX6ZTvFJQLRlABWqo+aKdp1UbaG0D01TFW1I9+fVhRCmJ8guF6vLST6UbkCqpyM9Gw23i4Kb0aJcvsruNQkm5tlmVvK96eVERcCRVWPshVx7TzoHAUMsigK6xvDbIhPBxAwhPiIds3cOA/Zhnx/WgsM7RCXiJu321G51rBsB94QiCDKoiju/EyUC7gK79IcNWueJhMmrSR1/3vTQi8VBT5ABfUoyo4g9F3kRZFBRNH+BpULuIzX1L9LYMGGfQOtYWqiHUN6joJGCdstGckimCj6Edfqt1hk2YJCfvtldLivj+AS+bTK3NM30X53eU70KKIaRTkcJrgRZzIYRGIFGpT7eXuUaRflZBn8U2+v12O7XLS/vkBefzgctiBZGNHCDmfSkYygBBmuLK6fjmJ6jvDmyopZczecP/hXysse4AWJBCPPI6DLHRSr0+lMJpMOEFAx4oI8Q1zkzeX2cMoEvZOb/yaH+90ltbYNFKenz37f3vxQwlAYvMvW3lsnAY5ErETdxF59OcV0JMjheihE/FOId//Tz9+peJbLP/+6sTGsJmIwDt7afgG4EejT1B9jQm7naLunB4BfvhExE8mHeIG/hAUZ0bln6myIOn4tPQNbZbXImKPygEHChPLOu5d/b/z2lZk1Ub5k7ZjJ6raGVhnA7icdQRj9kSESDhq8Noi0dtbXnzNTbZFDl1CzENy/ojNd/Vpa1xcwUWEhQNMYKL0+bL07+yd7R9iX3d8SIv+DEi2r83qV7ETpBTRkzLVWEjneAEQgO/su19buqvlS+VmtmJV5PVMlhWo8dCYjmKLSpK3MMNQVdoqYtyjOtbrov1aiCz09w4pyGe5W2VFNa5A8AUFY36oM+C6lKLR0uE5xV+xWpOVDNtpvDSSTDrS7LJ9cPI/ynX9Cou/AjbLMExnQGY2lNQFpac7GW0k/Cvai4qE+RkNhi8VvEavdkFmW+cpPXlluHIJIobAfLmFvODN8AQI2uWeUKDdGx3Mm0/GOEHZErLI9RCsv2IgnJOyUlJzj5ts8RyTh11/OxnEzlZ9CHBdpdGP7JL1EOuH4js6s8FLF7Sb63YdBrwgxcphlqJTKC97+WYk+/h885Xg2k8HndeqeFWgTlZ+a0Mbhq4/zmcw4/D8b6vyxJaKDjp1DaqGH4ubo+PXTKxjjCVYYAIks28oSOYJcpA4KYf87GYDvevxZjhvRXq1NWvMkvC4nxp5uC3Cn+bqfaiy9fDyNDSMTtHX4zcJGBRdGr29wmGsPB0lCjg9g6QUZ3vHiK2KRjddGOe6/NpmdcoNu7JqLtUcrReBBBfaDd4Tj8p0pKRDnFMlaO/sqxBcUF3lzC36WxKCJjRDLW7lDdggtCG3sv7mfRkuKExLhuTUXa4/WnebGK+YLFZ1s8HB8PF5rxfAVc86AxycnuKq21VpSxxQXePt+jvhpdiZspQkqGPAEAoEQL4bflaiDAtX+f5dK2zuZn9E8T3u0oE2L5kfbOJdvYJntHFfTVt3Q9BVEHsCdHbCCDJRJYx4d3QRYf5jkMEQ/5i5QvVhxYpctRx/obIEJeu2wKaYGGDadj2mLVoJH1LY/yclx/jqfMyBtuppWgmZsVX8KgOXosNenDv4cBd5f3wUtNDuF6cekg4x35DDgW6zWPZZfjf3E/WTq/tCgFlrvgQL1ad361m8wyA2bch1a4TE3qXlXFmjLnZrmgeUvv754jq1YyUEKliThpRL5wvyTKwY2yhTba3AdoM0HI4o469OK1XDCODdZ3+nW0kpJjpM1P5vjXDbQNqd6RwfJVvDECNsCoRAfTmJCDhNU8KfyLysrK0tbJVOO4/6nO7fc4Co2rkrq0dY0XF+Gi9ckB3BuxuPn0oIH/lH5qyfB5XVvxsFxYqewvqDDYbXYQzabB6f3MF3ByxGSoXImgyIW2njNc8sfi4eg29h+TaDsDbgV2nRFVFozsUKSm9TUJatpgSDhq1yECseuQP4bVwHBpCV0X5a13bg96Q07HUFaPtTLyofAEAv+JPJaBWVaW+odeI/etka1QiKbxwgQaDM2NxNbWKUNouH0xvPjM3wd3dqobu1wkaDaB3VNJKGmD6DTx3VfBuPg7KjjSj570umwhoWAOi9PqhB4IRxJJoOyplQZfeVPu9UFgD7wKG70KvWtFPS1SfjfDCBFxgO1/ZbPc5O9cJGwFOKUoMOA6S8hyaX9AvwjoPLU0No6pDVDVAi0flHQrCWA8XuIlMKBGxI0uLYsN64d33oDPsngRMSw0MADmcfjM0DriWM7BRPjq2OTHeCFUf+yoPuLwKWrPHENrZvQmv3xuNAWdEjkLU4yxtPSkoIauyiD7SK1J2x84Bnh0tpYMchlRMOMI+D3oyWpS+uRzVZ8QvyAB5SH/lZrlNDMhg2GvDVgDVclvGptsi2tbT0GYuEjBmlkRrbmw23A+mQxJIMpCtsprbpywg1hhXj03Gqh09q0MrvXqotevBC8Cd5EIhNPxz2No4sI04d5ZsaMb0jXlAEgD/RcJhFPz+htcy0t2O+sTocR9EgeDsZR/jbCbUkM20O8I4kpVU2/ZbRycT/oxwAS4mUcD/l8fIZLV0y+FfE8GfK0jpa0npk8Th75str2YU7Qj3EzHnh5jira6sgRGsJjbfAkTXJ5IMXFd+Fsa1qPH6xTKJIMWmUhVOmfNFshrpdKb7Aaw04qs3F8EICX+ZjhSgLYyxA8LxqhZLy3Ba17hsXUYKyzMns03yTrxsSRWPXNlM9kqiNoe1oXPIlpJTIJtNOS3WCL+YDVibS0pqiXlZ0EwEbtGq/9cQS4Mq3MBi8seKCbcUnR7bHJ4EtQo4ZJhHFCQNeU1pedZO0Uh3zcCFzCJwQzAEvcLFFrUE9rrl3QAHFyuuLAPDNKcOHLtGOa3Vg2FLCCbnHeh1gjUnbi8YVAtUswej+MYLxMhgeCIAYkjOK5dDaTRU/owFvInNvQywWbt2QJDbMifrwEy10kaGMVH7vh+9qosL6AX0srIRr2AtpJAvm2hn5uK5AEZGfEapVFnncrZSc2UG14j6RmDnGelwwYZJm868BkPk0eN86Cn+TjfDopIe1jjX8IcGkW5gQBVB4n+QaG4xvJPibD8RmFT3Kk4SJtJKmg8XJZEZTiHsF3RTQqjDfMgFXRYhMWHEkcvwsC4rKyE1Eus7zbyQKZ1/bLvNKL3CL+WAnH3QL5t1kQNMEf/MQ+j+NCD9bsC5XZMp8dL6EdMLKLtBQhQfJ35D9Jcj3PeByCgzaGfj4ruhje78TJaRjOhkKk6gRh17dY2s1YOoZhQijwLVU05ymecIZGlCOsW1u48ceP04nWj2eWiYuBaAraskUtOwHY5/tqZaNp6XwWbp+bmL28LPrUpCNJQXoO2jJTBNcK4RSpDhPpBK3fuq9ODLn+dbRnFrOAuKIMgzuSnSFlJ37/873SVaQ1eMVg0B+WSX1JBMvD/NZI5Ot+N50owWUirv6rQ2vwCphQ9TtoeQkpqHl+SBMzrLKxe//MWx38C8UnhFGjDucIIYbx+6Pi0lLJxKQ/dtzpFd3Esv9LS6okL6YcbJitSPrFAARUc3OryyslUz9Id2yz0OkFiUvE8OrfLL1i0CKElCXzqUevS9393d25vY67LZ286DRj9L2Fp1OZHmXkt/wpFosddqzaS0MbtgukAp+l4x6d5IbXOo+hLg0tTVV42SY1vrWN8hnmky8FrRSykqwbSSDTNfP8+7NMnl8KWhwkkIlbN91uyeNzB840FLgctJIcJGk3ZcGBm2+4HUJTuRy0BpsVsxi4voIO/M5YvnlJaCUecXF9BZ3rO2OFzyWhNZh5v7rgQBbPWnN9WWgNko2UXfj9lkpmpmO5NLQ4M2THOXnedvbCrUtEixMjbF3uWeVS0X6z/KC9uvKD9urKD9qrKz9or678X6RtUJp6hWRkJg4yTkvD8Z8JofWXLq3w1ZWd4/+SWd8LEWmkirbjEtNLJXxeB9ug9PjKSFILm+90+ctlE29aQ9toOcjVEX8FNn0pV5x3JOaMStteGdPlFtULZVp/9vILKQ5EueomikqAxlIdL9W5pEK80Pj/DdUa6JqPq+99FJHB+1zxKEojUpxrZ1XDVREh3pFqo3Orq3OXt+Kuk5kVaf5jsQRS3F29SkV39SX6aMlldJlc/d2xw7WrHmqmdpV9MU3dsb7dy9uc25HULy662YIR60dzfeUrjfuopGykQZSbG137p5/oAiVVVHehBtr+7tzo4RVW7rKrinZ4tPOyyssi3vWiS4UlLXm4p3xV3ZBPEN7vFreMZGmKC31QbLjn+IrSevEkE/79wS4e/4GqRSvVs3A1ac0CXX4UCr1fe71UMqFq+64srVtZawXAgrjzZm//ZHPztKf8Tz/XhYhZEFRaXOVnD+8cvXnx4q+dC0x5eCy40UOyKs8gkwUz1s5XfUhCWDMXYgtXr4XHX+LaI2eEt9n1tKIoh/3BiDNyYbGy5FRy3QnNHl5ilv3ysbPTO3sS2kyjg+OqSyU9cXbHdD6io8VtnC3WILzmzvdiaU9w0iYfH3FOZjTzU2acuMpMOkdwYnK8wwnJVrS4+vxx3EnvOGkPaWBV2vY2c+hYAnncmMqMpZzwXBx9p5gfHQ/jQ3p54E53tm9bC1oB7yhg63ZH4F1OCpVeC7QWP6EVL4YWGqxFuXKE4+Lk31aOm1Ee0ZwELTdMQjjitTuVNaf1AGyYfceLy+cdIbXTAqzFiivOnPYLoQ1rdxrDLcuwLbuzXKay7wIq2lHnq0Ti3EjNm2hO69QsAOu1w1/TbEE+OUEMVGt1JC9Ktxnd7hlinGzlZ9WvSHNnuEQjy9wxrRn6SOUHuzzDcUmywtxOYFlDHjm6iM1PA+O6jZ3o0SG9k9y4ziZC121kqDqmlbUNBXwV2f2P7KoPsGCiABZUO/LrwRloWomcrrOu0JflsrpfWBsXE8TrzH3oaSN6WqdiCYkELME82HyyM5tMOm3QgbS/97y7gFR0UL/5HhVb9S4/Qr09jSRyFn2cm7ThEintn4GWG1clraed0XUdTziY4NJBsm++BWHBRAHs243RPy+gKQe5OrtptLeDE4+beuGOFWRvL21dlCdRVWVCaekV9IZCEiJAG8Gqfuiy0Gcp7PZwz/Y/TesVtT5f0AFp56SBdjziYBKZIbRSeGQyiaYur99UyGMFWgee8QGsrBkD7IXRttGSQ4RWyGfGE5UlJB5y5kqCm7Fgl9MR1LFSVs4aTqAxnqnaQgl3NErSfQWBlcC+7IMR7p8XsEWzvcpKEZtsG6+aUffjZldenNUZiVe16Mk6bbwOrS8r4n4jIn6B09l7CDYeB1GgNSSTaKA2c7nh0Z53rUa4UufrPHx5blLjgbxxS0hCD5TX+VcneiBzEPepS1ddv00PZLbDp3rzMvFAutpH6DZ5es4H6tX59jeAheH8aXMPJPkCIjZ/e8DbCXBC17BA1agqq/6JbBkltJJGqv1NJ/7WitujQXSR134Y4lJHmOwsiKzPNvoIbE9zk+wTI051P4MOhqR+7bZnWLInMzyN13Cos87JfPU2oR3QytRpJ3WBGu7/KJndMJYeGXnxbAOPbQET1bPRTLWSnb2dJJFIBytm8xo9AvoMeXbc/syt+W2GvD+zI1+zqM85XrtFUl1aKcn2WcZRgToO8eU5Osnre/MS1Zrr64M+23P6qkmv9YaJWnFbDrL9qcMhtB2JoCOJEAiyJRgd20mTuIET6dABHAeSuLF3JFu7EbUvULvQrx6tOanufy2mwQrTO1oyah3K3PEwnlEzOgqwL9eawPbKVK/g3HDfFXDREQfftnYtQJOdhLE1xgRKqbh3Erdfh1cYxwJN4pIlZ+1WqfWlDq0U4SrdS9becVJJ46QOXuI+vz09owuFZvZYILDASo7k8hM3bW1/ISmfUPImCY1vUDZw4sZHqPZ4Lp/J5mckg9Tb29t0e/U6tAFuPJPN5tk+fz5Wqs2lM9rYJlVYK++WD+aa+h6bAmvFo5qo+K3+DkwVWLh4fMShH1Oaw8nJ+KQzqLwBPgjvMPi8sHZcLBZf7y43fiizHNSELIFgxGvwRazoUlUVhIJ17tiOSBYCGyFbO+O+1iAQdX5dOOhkosxbz2/VnKYYLewe0kMrTKWl3dVOH7X1HVuJ+eA/b51kHyw/7lNHt2gX5fCz0c3j8w41e8uf8FA+dnyo62T5YpJHjQW3LP8NDFREPXSNyhG4rr7ON5dpKnP7fRpY3D7t4/edwCBHK5z+ju3YzxRLUjw7e+QwuePzxJ37czimPa2bnDfi/o4lIdIa2Xr/9AXZjl1lFYT1EzxWIvapnW3h2hRzWTkHV3Oi89a6EPhuvKvkjJBc7mXET5uxQOdVhGNqSmIr56fcg9FhctKMy1ihveZaE0R74PvU90XXKGws9o6qlsHy9n2yxZmp/+TcpvSj28oRUVpaY5kXBPH7nFWX+pmd29R/8hxVq8CGXpXYdm6lRnvPdyyFUXr8V7+2JV8rvcLUt/27HOA2t03P5Orv718Ik1Mj2JTKCrOaru5zo11jx39R5Sq0xfd0VuN7aHd1uwf7Eh4SsbReoQ29/0PZhrH/vGij77DPkBMaXBXlltYCbF/P9uPyMws7OBCP0nPt7YjKXKiwoh4MbzovWnB19PhqbMqKoXIdK41JEJtsVEQPLlLlrO9l7k9CSzaZLH1Wad8vqUdE/vFt0V1FUtrDzpToYkXQzEY2jsuFyRGNTFrOiBstj9LoBm+9p7bktZJ6ZuLr8/JAqS89o2rHZdrdeq/AonIbz3pqlkKRhRVn7ePLpyyWA7rSjkK7Uol1zs1ISWXF2albeC6tV2Bx3qohBIygswlVMo6zNuXUHloOSmvcZR5o5w9Ga3TVnBlxdjnAA4TY6dUkcimu8xoRdtbJcE5y1w6sLVz6fJYbFw6JlSJ4Szt2MhNaZh7R6Hp9jhnoFIRtPfSwbrRUpd0dLezBytLSLurMN167tNii3fH/m+TgMKfEN6VXZONj+x4JAFyu0i/nmm5/RU/Dokex768JldqfEL+7hTWKj8i+51z7tOZQQJvpcgf0MbcUUDIJAeVsmeV9apQhcHqDGz2L9mI3bp1aKi6f73Bs7qWCmzt8s2MXK7gHS6zjwACwTVpfnot46D4CrCrBHCE/5WkJgpnjLJgfxCRnL13N6w/lOb+hN8v9dLL1Yav4aC40zo14pVTh0aNHyxPn7e49L/7uGYW+e7r9bp0MoxXcgyVliPBHoV1aT4abTHD5BCa/SIIX0bNkawGSujanOQepafLizAU3PpPguJksJmPh15+HlgsDmMx7bK++1fnRJt/+/ttvz768eK5kDcjYkn9frIyIVqI+jqv5Zh0r5UFMq83nA++Uxl/gIXU+uiV/kNKmuSTvcJBpmRG3xxPC5GcYT2VhqXzJySUuLl71ODBj7WCH0FfyBgqsMZbr2/wc5jisXNRu448eKJ9VJE/mnZCWLo1KkmWcPDvlAQu1xj2EluhcMgTSzEH7HtOvJNj7dGcb1758u3gdNGdt1eHai4pzN/2kDSG0R8FYdMEFmXcAWjY5GiC5+Um1iEcgc8FIS392kDNT2GWQlmeHO8ocd4Gnq0phmsgNanBF+VgdEZn+i+GQufpJHW3aGVZyvxbRTGlZ2txN5g9nuLjbi/ugevkMTkxVaCe5OEt8htKEFr6Ks8vm+MUuZObZhATFJalc+6sP6hDB2I37LENLJhuaaqNmi/74JAN9ZDaRRmhtGW5cibUe46FYQEsnzL0zaj2XO0sbv4PMt3q+dVeYgYPywsJCudAgtvaRpqzDXT9UYmY2wlwKtG2THRpa7QYZaaxpAtrJRrTCOE7ggG3+lnPRK/Mwf9bPu0uiU4cLwAsxkxbX1b8UOhNtIMtNCkpyGMfK9WgDeUqLdTySodOD2vQyVz6l0QPIZv3FVr4ka8sEF3iPPmlGRORUg/2z0XoTVUd/qrTQb2dYr+AVMx6BoCPwTSvy6Zm/OMrJ5Tb/fvm5bisRRzTaBdnWjIggljOZYnvuM9Ea4qpNto2MiFraoHquVVChhS5rd3KJs1vkKIHFE3A3t/9CJodcJxkh+Z0KriMYtL6gQ4Ru5VADU3fswJPJ1KOtY6V0tOBdImav1+P1Osi0aoXWM87FPeyDyuplsOD5bzkboHCKsMD65wtWAuFMirXZCI9VqQDNjbcAAAXiSURBVADAqpDf2Iiou1+B3a878wS0SUEj5lpajBmcflG04DS5R0uLKo3zbjcpz2K0JII+w1nXTFL0GPbcxu+sY2KFS9Jfq16PX3kXDsfXjWH1cG8isVz9re/10QU5hK2G1oIV8DNxElC6vVpasn9TJsulJ9MKrXmcqzpLsyPBVC102e23SjO1QkOF/9WOzL2yqvu/TtnpzxQYp53qTyr669Bmdf7WbLc6WLlgxhISBJ+XU2kNkoz+KR/gVVqsFP2GDecKGzBQ33xGJ70jlUNvrXUsQcjKKlp+U0+7RuJcrq9RsZ7XrRMbNgCbm/UTye2WesMOa1jEA2iTcgCPs7TbKn+nH5KITVaMnVjHFrYvBxs9FDbJZr3pBL8/KNYZZXhDeNjMyMh/eqgZ72Oyf9ZZGEl8jgf2iAIfCoVYlksNPHlZSXhZ1OMopQQ3We9CbcrBxiiDDQbJrDcVi99ad6WK2ceLweTXZzQYYbJw5rnx98+2fz4iEzuVNFdI0V1YcaxSRh1MBqqqBzuUwsbobxS2EgOTkmF/PeUSMXt7U2vbpz1UTv88OGumJLp8Eus3fSrv6GjVCjewSFnE9WWZSQ7z1obnPrcnc9t/v2XNWFPOgHX+4aY+PFVYe/fzzz8vrBXOHLNG14ZJYs10vKNd5WZXp1rCWPGDNThpatdInc83LY6Klv/DTrli56/b7azUP9ziutHUwECq9xsyYIXNHJ03LO3atcrdUVPh9hHCOsIWzcRxIYLu/PaBwvz8/EAHz7DKLBSb9NasWbngTYQwI85SxFs7lcSeIHz+pOKafTa3zae0Xa9qrolIhd39Pz5tbRV/KXjwfHEpurr86NHyarNJkt7gCClCIsN0eyXsEeUL3mazMNoXoxNp166tqHM7cOM3pqV2zN7Aymasmwbq+6QL2tc+Ycr1w9LHxrzm4IiiWqpZZS7rgmmj5R4yb0fy/VvraqOyy8c0P91C5o7prB+dCCMd8BWp+gF5Pd/o+4Q2SA6gqMCSyawLbsnlHjK3Q57XVFb6kF3cKRqNrYtGUuU+VveCJSB0qmTnk8tFkylLjWbBJCt0W6u+eIPSXtTSUCZlOt9OcfeYgQRz8apkNBZbNWVpbRNpSTe4trROH1zYUyf9GvYFUaUVdMudxdoi3XOVMpvyx67r+mOdOj/wfIdGo6sl7dz2aE6hdZWZvw69cqnT168bGGo3poqxwEy069ye8C3JnzbkoKdHqdUxmT4csSjO8s5kdJmKreaxDk6HGa0RVKtEJ5rJ+lKDyfreo9+/fHlztCMLOt3az3buU/uS2mZlQTh59eGIRehHH1wmV3fLTS+UTg/dwHUsimqNjUpretTkrpsnh3uv1kVenYXWROcXJQenOJCiw+RPR3Ts9XzfZOrvz7Waao8u9Ki9YOtzhXZtS+m4rpX6EebcBqu8MpWWVtbeh0itjGA/6+FA7YtEZ0rJuPHlVzK2/vqS5AZaFmkCLas7MbnKxLwyHa2oZacNzDrSYvehQVxx9+B9CGBDF9yOUbxrbKp0ePN3kkv4+hI1nTtpWSAjLfT0sD5/orOvqFy6N1djWtJ7TMx5bRXLAHvBJoo9dKFMeDf+Q1Kaf/1NRsvtnO64xkxcf+kds6/MThXZ0a79DVoy9Nu+nOqpSa3V3vcpXyR3Xy0U5myYPz/6lYwgD8vthI2FDVbWtP9cHwSW2fx998cGjROLkahqlcnYlg7gIgTHkO/KB+1lBkjycDiX23xBAvwK7ucPNAn6oVEDKWwMx2IaWghTz4+hI4mm2h68FV6SSp9nSoSvxtl7NAna0IelylW0W1Pn9PQXKNE1TJ78SlZV0ElWGisLbz5gJrRJvfLcXp+m3xq3zq2w7CIlerDRc/oW59AxLqksqwhv53J9h80Q5vbUYiRj4/HDv00KX/6iCTV/ZQ4dAu2j09Ht5kta5sonysj49XlVg168sEn0IF0OFabLocLPn5VXWwQL0dWPxU+fPi39MniJdhg0+3U1A1Ss1lC1gfpfGXi1SbTNSnsAAAAASUVORK5CYII="/>
          <p:cNvSpPr>
            <a:spLocks noChangeAspect="1" noChangeArrowheads="1"/>
          </p:cNvSpPr>
          <p:nvPr/>
        </p:nvSpPr>
        <p:spPr bwMode="auto">
          <a:xfrm>
            <a:off x="307975" y="-1081088"/>
            <a:ext cx="28575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png;base64,iVBORw0KGgoAAAANSUhEUgAAAO0AAADVCAMAAACMuod9AAABklBMVEX///8AAAD/AADFxcXvAADmAAC9vb21tbX39/fWAACtra3w8PCkpKSZmZna2tq4uLiLi4t7e3veAADMAADU1NTj4+ORAADr6+ve3t6hoaHNzc2WlpbJycmpqamRkZHs7OypAAD/9va9AABXV1f/VVVISEjNAAD/4uKEhIT/7e3/tbURERH/Skr/IiL/Pz87Ozv/mpr/wMCkAABubm7/ZWU0NDT/rKyZAAD/h4ccHByzAQH/dnb/2NgsLCxpaWn/3Nz/MzNTU1P/QkL/aGj/g4Pnm5v/paXs09P/ysqyXV3/GBgZGRn/l5f/eXnYOzvnxMTZVFTqrKzXbGw/AAAhAADpx8fOkZHXGxubUlK9m5usUlKaICCYh4ePZ2fGfn6pGBjdLS2lPz+jMjK7qanDkpLhYWGzeXnUf3/CWVnleXnBRUXJoKCQMDC6NTWKPDyFVVV3ZWWtaWmigoLDr6/NHR3jkJDGaGi/Ly/NLi7YNzfBlpasTk6jXl5/WFiBRESYFBSPHx+Qe3tmAAAsAABvAABBAABO387HAAAgAElEQVR4nO2d60MTSbPwM4yZmUzuISH3QBIDCVEjYAQi4eKFm0oCZyGyaABRYWHZVVRwXfdhfc97/u9T1d0zmck9CO7CsT7sCiQz85vqrqquru42GH7ID/khP+SHXBYxe30er9dr/qef44IlOvfo48dldyDg9nlAmvMO3ajI9ad3U2e/7fT9p9HWz0ZukHpw/+E33El7vcLxSay//5gP2HzeXjOI1ys1/vhgl15ut37iBtLVdb3Vd6PzN2bx/wO3uu6cC+3q8WYs1m/6tI6aNZslFG9v488j7SIFpf8bO+udu7putKId6uq6i/8fmO66fh60he1cLNZtMu3bUbUAC79rigu0DwYUIejzZ7z1xNRAq4/cZbTRqYmWn21DCod9ue7ufpOrKABtL6U1SGZPw74LgE8rP6Wud3XdO4fnaCAK7flIanuYqtZVfB+weTyM1iB5vY2+MqjHg7Z2R22PAxNTuvY2MFGtEvhE3dY7pf46NTExoV5ksA4t6HmqqlVHa+5TT6S10b5crBtpl4CW9lsDacqeRt+pop2HHsXudPfp9Vu3rj+ZUB5h8OH1W9PXHw4Sjujs2Jhhauz69P0HyvOPjc3in56MTUQf3r//YAg/dffhnelb03ceDuIHhsbuwLt8AoYhdXvsLn0dqdl792/dv3Ob3XN+bGzKMHjv1q0bD1t2qLltlda05rbZPF5qpSRwvY3McrVuF5lusU0TuTlLYe8oVvsB+fFGV9f8TfqLe1Q1zEotds0+JL8lplf7pTH2b2KlqE2emma/m6ZwT7q6hu6x+7Zq82s9Kq2riB6I4QKsrT3aFDA9JI8BJPefzt6+d5NZaSCYfjg7iz/j56PkZVwfnJi9DyhRSks80E2w7YvXb3RNGFL0GrMP71NTP/QAXtGNe3cqHmgC/nB/bPYJXgzbguE23KVr8f71G4stzWXqnYa29BlcEOKiw/XY3E1oH6SoDEwMPYDbYtONPgVq8vbn4UngtlF4DNKmBxe7bkYZLVHqACAM6mjxyaODRFEPaDAB6rrBbkY+ymix/dC7oNpTlLbr1mAKvg5Kn21Ou0BoY2iTXcYVtMokdvR6fO5mtDfvXKdCGt5twqgoDN7/za7rRAvUEUtPCTbS3qcteIKhVGifkN/Da7jJ1DO/2HULe6ZikxntYOUuY/RbQLs4RX7xpPK3ZrSo3H4XKPdVKGADXhRbyNfoS1Wx1DRpUHhX1U6Odd0cMEzBn6gliabwIZBWiUOg9Ud1tFPsPQ0+YZ+YukW/rafFBjTIPjFP3ine9wGDqQ3NpNRqobBcWE1FFdrR4cP9PSJLZYEPYWv2+dyBUMPwAnWLMfJ9jKQeUFZig1Is4kjdJo+IDfTe0IDyDpBWsdaztNOptNN69xFNTQ3erEebutW1qHwIDMb0FKFV2m81rTS3tvLpQ6m/tPX642qU0P765cXzHdkugOy8tws8H3LD6CAk+CR4+LmBgdq2QfotQE0N3u9aVEL1KLCpY4Vp0rppG1h8MDsfVWiVS8zT5q/S3qi4z/nBu7fvEYNWh3ZgsWta/eTDrptDhHaoAe3afo5EEiCmpY/wrt789jXol4HQZrO5eRCAJv8JrS6vFFF+Wa4OTyux1BTGUcwLLurbN7bZeeaSbl6fqKV9Upd24oHiYBbr0kLXV59jrBVtXyz24QQQlkpGo9G1NGe2JCMWkSd+1mz2+ALIK4qyvA6jIrTUKMVlvX41HmgKPMVYVKEd0wh9gujYDeJhF4faox2CTy9C+PFkoH6/Bdpb7dPGDhdeQUt1zy2/Bl5Xcd3h8Iu8WwkqzB7UryDvvDokdtrkMuJbcb3WdSutv8XWSsxGdLrCopPU7NNpElsirfIws/Rb1bRgkxdZRNSAdrrrpnLh6D0SYDSh3VvnYVQHY1jv3HLRZfzwIhmRhYCbwpKxALZm8c1JH/XBRiqu13MNaA1gJG/io0YfVGyQYQDD2NTQoBLc3UIXhLRKsHOHGvBq2qHKeGO+bkvGUIaZb2xXGIk1od0hsFSPq6+R1m/n3W5loAe47hDPh7dZxIGk165dA9wVTefV0Ua72E+DqieA9jt9Y95we1F9DKIFpH2gfmla83gq7WDFvg7WtVLYKJ5UPgExVjNagQ1hiRSWPryNWIDWp9IazB7oukejdFjEYBG3/1El1tBHjvOsLWOAdLvypFEMIZhjmScjcRJLUZjr1bFUhfZp5aoK7RMNLVzqJnW4Eyx0bEKrJZN6H52AQbaHiG7N9HcS0AoLw1W019CiNaCNQjhMsgrYhR/OT0zMjzF+jJ2GYPQ2eJ1Q0jj5NnzgQU2czGgnIOKdnUqlJojzImEV/OvG4FAlTgblLt7Gi3axN9OMNqDRo+RZTwItuB81QSOhbu3YkGP9WlrAXVaVWzUGAntClXoXH/EW8SBPlD903bxFggwWJ0O3u4kfYEPEGps8izH/nevwkSf3aBOmo6YJlTY6pl6UZvDaoCVPbvbyQfQ/4GwVXDPS7rzsA0/V30+MFGvJRtOymojU9FD1EYkhnb9PXeUtdvsBdSSmRI5R+puHUeXxbtAA8taA5lp0NHeXxZlPukgHqOSlhuiocZFFkE+0tDeqaFUrhaM6t8Vqle08GQuYiXh9AWH9FGnBSrlUK2U0llbNniaZOSbRodnZQW00Mn97dpaRUH+bmr09WPer6jfgCrpnTs3OVmVxB+7O3p0wtBYB9ehluKDHsNUaZsr19sLQp9djg+ji5TAZKGDIZVTkl5ShSaqqHdFGF99H7ES5dAgLY9iQaLX6ZTvFJQLRlABWqo+aKdp1UbaG0D01TFW1I9+fVhRCmJ8guF6vLST6UbkCqpyM9Gw23i4Kb0aJcvsruNQkm5tlmVvK96eVERcCRVWPshVx7TzoHAUMsigK6xvDbIhPBxAwhPiIds3cOA/Zhnx/WgsM7RCXiJu321G51rBsB94QiCDKoiju/EyUC7gK79IcNWueJhMmrSR1/3vTQi8VBT5ABfUoyo4g9F3kRZFBRNH+BpULuIzX1L9LYMGGfQOtYWqiHUN6joJGCdstGckimCj6Edfqt1hk2YJCfvtldLivj+AS+bTK3NM30X53eU70KKIaRTkcJrgRZzIYRGIFGpT7eXuUaRflZBn8U2+v12O7XLS/vkBefzgctiBZGNHCDmfSkYygBBmuLK6fjmJ6jvDmyopZczecP/hXysse4AWJBCPPI6DLHRSr0+lMJpMOEFAx4oI8Q1zkzeX2cMoEvZOb/yaH+90ltbYNFKenz37f3vxQwlAYvMvW3lsnAY5ErETdxF59OcV0JMjheihE/FOId//Tz9+peJbLP/+6sTGsJmIwDt7afgG4EejT1B9jQm7naLunB4BfvhExE8mHeIG/hAUZ0bln6myIOn4tPQNbZbXImKPygEHChPLOu5d/b/z2lZk1Ub5k7ZjJ6raGVhnA7icdQRj9kSESDhq8Noi0dtbXnzNTbZFDl1CzENy/ojNd/Vpa1xcwUWEhQNMYKL0+bL07+yd7R9iX3d8SIv+DEi2r83qV7ETpBTRkzLVWEjneAEQgO/su19buqvlS+VmtmJV5PVMlhWo8dCYjmKLSpK3MMNQVdoqYtyjOtbrov1aiCz09w4pyGe5W2VFNa5A8AUFY36oM+C6lKLR0uE5xV+xWpOVDNtpvDSSTDrS7LJ9cPI/ynX9Cou/AjbLMExnQGY2lNQFpac7GW0k/Cvai4qE+RkNhi8VvEavdkFmW+cpPXlluHIJIobAfLmFvODN8AQI2uWeUKDdGx3Mm0/GOEHZErLI9RCsv2IgnJOyUlJzj5ts8RyTh11/OxnEzlZ9CHBdpdGP7JL1EOuH4js6s8FLF7Sb63YdBrwgxcphlqJTKC97+WYk+/h885Xg2k8HndeqeFWgTlZ+a0Mbhq4/zmcw4/D8b6vyxJaKDjp1DaqGH4ubo+PXTKxjjCVYYAIks28oSOYJcpA4KYf87GYDvevxZjhvRXq1NWvMkvC4nxp5uC3Cn+bqfaiy9fDyNDSMTtHX4zcJGBRdGr29wmGsPB0lCjg9g6QUZ3vHiK2KRjddGOe6/NpmdcoNu7JqLtUcrReBBBfaDd4Tj8p0pKRDnFMlaO/sqxBcUF3lzC36WxKCJjRDLW7lDdggtCG3sv7mfRkuKExLhuTUXa4/WnebGK+YLFZ1s8HB8PF5rxfAVc86AxycnuKq21VpSxxQXePt+jvhpdiZspQkqGPAEAoEQL4bflaiDAtX+f5dK2zuZn9E8T3u0oE2L5kfbOJdvYJntHFfTVt3Q9BVEHsCdHbCCDJRJYx4d3QRYf5jkMEQ/5i5QvVhxYpctRx/obIEJeu2wKaYGGDadj2mLVoJH1LY/yclx/jqfMyBtuppWgmZsVX8KgOXosNenDv4cBd5f3wUtNDuF6cekg4x35DDgW6zWPZZfjf3E/WTq/tCgFlrvgQL1ad361m8wyA2bch1a4TE3qXlXFmjLnZrmgeUvv754jq1YyUEKliThpRL5wvyTKwY2yhTba3AdoM0HI4o469OK1XDCODdZ3+nW0kpJjpM1P5vjXDbQNqd6RwfJVvDECNsCoRAfTmJCDhNU8KfyLysrK0tbJVOO4/6nO7fc4Co2rkrq0dY0XF+Gi9ckB3BuxuPn0oIH/lH5qyfB5XVvxsFxYqewvqDDYbXYQzabB6f3MF3ByxGSoXImgyIW2njNc8sfi4eg29h+TaDsDbgV2nRFVFozsUKSm9TUJatpgSDhq1yECseuQP4bVwHBpCV0X5a13bg96Q07HUFaPtTLyofAEAv+JPJaBWVaW+odeI/etka1QiKbxwgQaDM2NxNbWKUNouH0xvPjM3wd3dqobu1wkaDaB3VNJKGmD6DTx3VfBuPg7KjjSj570umwhoWAOi9PqhB4IRxJJoOyplQZfeVPu9UFgD7wKG70KvWtFPS1SfjfDCBFxgO1/ZbPc5O9cJGwFOKUoMOA6S8hyaX9AvwjoPLU0No6pDVDVAi0flHQrCWA8XuIlMKBGxI0uLYsN64d33oDPsngRMSw0MADmcfjM0DriWM7BRPjq2OTHeCFUf+yoPuLwKWrPHENrZvQmv3xuNAWdEjkLU4yxtPSkoIauyiD7SK1J2x84Bnh0tpYMchlRMOMI+D3oyWpS+uRzVZ8QvyAB5SH/lZrlNDMhg2GvDVgDVclvGptsi2tbT0GYuEjBmlkRrbmw23A+mQxJIMpCtsprbpywg1hhXj03Gqh09q0MrvXqotevBC8Cd5EIhNPxz2No4sI04d5ZsaMb0jXlAEgD/RcJhFPz+htcy0t2O+sTocR9EgeDsZR/jbCbUkM20O8I4kpVU2/ZbRycT/oxwAS4mUcD/l8fIZLV0y+FfE8GfK0jpa0npk8Th75str2YU7Qj3EzHnh5jira6sgRGsJjbfAkTXJ5IMXFd+Fsa1qPH6xTKJIMWmUhVOmfNFshrpdKb7Aaw04qs3F8EICX+ZjhSgLYyxA8LxqhZLy3Ba17hsXUYKyzMns03yTrxsSRWPXNlM9kqiNoe1oXPIlpJTIJtNOS3WCL+YDVibS0pqiXlZ0EwEbtGq/9cQS4Mq3MBi8seKCbcUnR7bHJ4EtQo4ZJhHFCQNeU1pedZO0Uh3zcCFzCJwQzAEvcLFFrUE9rrl3QAHFyuuLAPDNKcOHLtGOa3Vg2FLCCbnHeh1gjUnbi8YVAtUswej+MYLxMhgeCIAYkjOK5dDaTRU/owFvInNvQywWbt2QJDbMifrwEy10kaGMVH7vh+9qosL6AX0srIRr2AtpJAvm2hn5uK5AEZGfEapVFnncrZSc2UG14j6RmDnGelwwYZJm868BkPk0eN86Cn+TjfDopIe1jjX8IcGkW5gQBVB4n+QaG4xvJPibD8RmFT3Kk4SJtJKmg8XJZEZTiHsF3RTQqjDfMgFXRYhMWHEkcvwsC4rKyE1Eus7zbyQKZ1/bLvNKL3CL+WAnH3QL5t1kQNMEf/MQ+j+NCD9bsC5XZMp8dL6EdMLKLtBQhQfJ35D9Jcj3PeByCgzaGfj4ruhje78TJaRjOhkKk6gRh17dY2s1YOoZhQijwLVU05ymecIZGlCOsW1u48ceP04nWj2eWiYuBaAraskUtOwHY5/tqZaNp6XwWbp+bmL28LPrUpCNJQXoO2jJTBNcK4RSpDhPpBK3fuq9ODLn+dbRnFrOAuKIMgzuSnSFlJ37/873SVaQ1eMVg0B+WSX1JBMvD/NZI5Ot+N50owWUirv6rQ2vwCphQ9TtoeQkpqHl+SBMzrLKxe//MWx38C8UnhFGjDucIIYbx+6Pi0lLJxKQ/dtzpFd3Esv9LS6okL6YcbJitSPrFAARUc3OryyslUz9Id2yz0OkFiUvE8OrfLL1i0CKElCXzqUevS9393d25vY67LZ286DRj9L2Fp1OZHmXkt/wpFosddqzaS0MbtgukAp+l4x6d5IbXOo+hLg0tTVV42SY1vrWN8hnmky8FrRSykqwbSSDTNfP8+7NMnl8KWhwkkIlbN91uyeNzB840FLgctJIcJGk3ZcGBm2+4HUJTuRy0BpsVsxi4voIO/M5YvnlJaCUecXF9BZ3rO2OFzyWhNZh5v7rgQBbPWnN9WWgNko2UXfj9lkpmpmO5NLQ4M2THOXnedvbCrUtEixMjbF3uWeVS0X6z/KC9uvKD9urKD9qrKz9or678X6RtUJp6hWRkJg4yTkvD8Z8JofWXLq3w1ZWd4/+SWd8LEWmkirbjEtNLJXxeB9ug9PjKSFILm+90+ctlE29aQ9toOcjVEX8FNn0pV5x3JOaMStteGdPlFtULZVp/9vILKQ5EueomikqAxlIdL9W5pEK80Pj/DdUa6JqPq+99FJHB+1zxKEojUpxrZ1XDVREh3pFqo3Orq3OXt+Kuk5kVaf5jsQRS3F29SkV39SX6aMlldJlc/d2xw7WrHmqmdpV9MU3dsb7dy9uc25HULy662YIR60dzfeUrjfuopGykQZSbG137p5/oAiVVVHehBtr+7tzo4RVW7rKrinZ4tPOyyssi3vWiS4UlLXm4p3xV3ZBPEN7vFreMZGmKC31QbLjn+IrSevEkE/79wS4e/4GqRSvVs3A1ac0CXX4UCr1fe71UMqFq+64srVtZawXAgrjzZm//ZHPztKf8Tz/XhYhZEFRaXOVnD+8cvXnx4q+dC0x5eCy40UOyKs8gkwUz1s5XfUhCWDMXYgtXr4XHX+LaI2eEt9n1tKIoh/3BiDNyYbGy5FRy3QnNHl5ilv3ysbPTO3sS2kyjg+OqSyU9cXbHdD6io8VtnC3WILzmzvdiaU9w0iYfH3FOZjTzU2acuMpMOkdwYnK8wwnJVrS4+vxx3EnvOGkPaWBV2vY2c+hYAnncmMqMpZzwXBx9p5gfHQ/jQ3p54E53tm9bC1oB7yhg63ZH4F1OCpVeC7QWP6EVL4YWGqxFuXKE4+Lk31aOm1Ee0ZwELTdMQjjitTuVNaf1AGyYfceLy+cdIbXTAqzFiivOnPYLoQ1rdxrDLcuwLbuzXKay7wIq2lHnq0Ti3EjNm2hO69QsAOu1w1/TbEE+OUEMVGt1JC9Ktxnd7hlinGzlZ9WvSHNnuEQjy9wxrRn6SOUHuzzDcUmywtxOYFlDHjm6iM1PA+O6jZ3o0SG9k9y4ziZC121kqDqmlbUNBXwV2f2P7KoPsGCiABZUO/LrwRloWomcrrOu0JflsrpfWBsXE8TrzH3oaSN6WqdiCYkELME82HyyM5tMOm3QgbS/97y7gFR0UL/5HhVb9S4/Qr09jSRyFn2cm7ThEintn4GWG1clraed0XUdTziY4NJBsm++BWHBRAHs243RPy+gKQe5OrtptLeDE4+beuGOFWRvL21dlCdRVWVCaekV9IZCEiJAG8Gqfuiy0Gcp7PZwz/Y/TesVtT5f0AFp56SBdjziYBKZIbRSeGQyiaYur99UyGMFWgee8QGsrBkD7IXRttGSQ4RWyGfGE5UlJB5y5kqCm7Fgl9MR1LFSVs4aTqAxnqnaQgl3NErSfQWBlcC+7IMR7p8XsEWzvcpKEZtsG6+aUffjZldenNUZiVe16Mk6bbwOrS8r4n4jIn6B09l7CDYeB1GgNSSTaKA2c7nh0Z53rUa4UufrPHx5blLjgbxxS0hCD5TX+VcneiBzEPepS1ddv00PZLbDp3rzMvFAutpH6DZ5es4H6tX59jeAheH8aXMPJPkCIjZ/e8DbCXBC17BA1agqq/6JbBkltJJGqv1NJ/7WitujQXSR134Y4lJHmOwsiKzPNvoIbE9zk+wTI051P4MOhqR+7bZnWLInMzyN13Cos87JfPU2oR3QytRpJ3WBGu7/KJndMJYeGXnxbAOPbQET1bPRTLWSnb2dJJFIBytm8xo9AvoMeXbc/syt+W2GvD+zI1+zqM85XrtFUl1aKcn2WcZRgToO8eU5Osnre/MS1Zrr64M+23P6qkmv9YaJWnFbDrL9qcMhtB2JoCOJEAiyJRgd20mTuIET6dABHAeSuLF3JFu7EbUvULvQrx6tOanufy2mwQrTO1oyah3K3PEwnlEzOgqwL9eawPbKVK/g3HDfFXDREQfftnYtQJOdhLE1xgRKqbh3Erdfh1cYxwJN4pIlZ+1WqfWlDq0U4SrdS9becVJJ46QOXuI+vz09owuFZvZYILDASo7k8hM3bW1/ISmfUPImCY1vUDZw4sZHqPZ4Lp/J5mckg9Tb29t0e/U6tAFuPJPN5tk+fz5Wqs2lM9rYJlVYK++WD+aa+h6bAmvFo5qo+K3+DkwVWLh4fMShH1Oaw8nJ+KQzqLwBPgjvMPi8sHZcLBZf7y43fiizHNSELIFgxGvwRazoUlUVhIJ17tiOSBYCGyFbO+O+1iAQdX5dOOhkosxbz2/VnKYYLewe0kMrTKWl3dVOH7X1HVuJ+eA/b51kHyw/7lNHt2gX5fCz0c3j8w41e8uf8FA+dnyo62T5YpJHjQW3LP8NDFREPXSNyhG4rr7ON5dpKnP7fRpY3D7t4/edwCBHK5z+ju3YzxRLUjw7e+QwuePzxJ37czimPa2bnDfi/o4lIdIa2Xr/9AXZjl1lFYT1EzxWIvapnW3h2hRzWTkHV3Oi89a6EPhuvKvkjJBc7mXET5uxQOdVhGNqSmIr56fcg9FhctKMy1ihveZaE0R74PvU90XXKGws9o6qlsHy9n2yxZmp/+TcpvSj28oRUVpaY5kXBPH7nFWX+pmd29R/8hxVq8CGXpXYdm6lRnvPdyyFUXr8V7+2JV8rvcLUt/27HOA2t03P5Orv718Ik1Mj2JTKCrOaru5zo11jx39R5Sq0xfd0VuN7aHd1uwf7Eh4SsbReoQ29/0PZhrH/vGij77DPkBMaXBXlltYCbF/P9uPyMws7OBCP0nPt7YjKXKiwoh4MbzovWnB19PhqbMqKoXIdK41JEJtsVEQPLlLlrO9l7k9CSzaZLH1Wad8vqUdE/vFt0V1FUtrDzpToYkXQzEY2jsuFyRGNTFrOiBstj9LoBm+9p7bktZJ6ZuLr8/JAqS89o2rHZdrdeq/AonIbz3pqlkKRhRVn7ePLpyyWA7rSjkK7Uol1zs1ISWXF2albeC6tV2Bx3qohBIygswlVMo6zNuXUHloOSmvcZR5o5w9Ga3TVnBlxdjnAA4TY6dUkcimu8xoRdtbJcE5y1w6sLVz6fJYbFw6JlSJ4Szt2MhNaZh7R6Hp9jhnoFIRtPfSwbrRUpd0dLezBytLSLurMN167tNii3fH/m+TgMKfEN6VXZONj+x4JAFyu0i/nmm5/RU/Dokex768JldqfEL+7hTWKj8i+51z7tOZQQJvpcgf0MbcUUDIJAeVsmeV9apQhcHqDGz2L9mI3bp1aKi6f73Bs7qWCmzt8s2MXK7gHS6zjwACwTVpfnot46D4CrCrBHCE/5WkJgpnjLJgfxCRnL13N6w/lOb+hN8v9dLL1Yav4aC40zo14pVTh0aNHyxPn7e49L/7uGYW+e7r9bp0MoxXcgyVliPBHoV1aT4abTHD5BCa/SIIX0bNkawGSujanOQepafLizAU3PpPguJksJmPh15+HlgsDmMx7bK++1fnRJt/+/ttvz768eK5kDcjYkn9frIyIVqI+jqv5Zh0r5UFMq83nA++Uxl/gIXU+uiV/kNKmuSTvcJBpmRG3xxPC5GcYT2VhqXzJySUuLl71ODBj7WCH0FfyBgqsMZbr2/wc5jisXNRu448eKJ9VJE/mnZCWLo1KkmWcPDvlAQu1xj2EluhcMgTSzEH7HtOvJNj7dGcb1758u3gdNGdt1eHai4pzN/2kDSG0R8FYdMEFmXcAWjY5GiC5+Um1iEcgc8FIS392kDNT2GWQlmeHO8ocd4Gnq0phmsgNanBF+VgdEZn+i+GQufpJHW3aGVZyvxbRTGlZ2txN5g9nuLjbi/ugevkMTkxVaCe5OEt8htKEFr6Ks8vm+MUuZObZhATFJalc+6sP6hDB2I37LENLJhuaaqNmi/74JAN9ZDaRRmhtGW5cibUe46FYQEsnzL0zaj2XO0sbv4PMt3q+dVeYgYPywsJCudAgtvaRpqzDXT9UYmY2wlwKtG2THRpa7QYZaaxpAtrJRrTCOE7ggG3+lnPRK/Mwf9bPu0uiU4cLwAsxkxbX1b8UOhNtIMtNCkpyGMfK9WgDeUqLdTySodOD2vQyVz6l0QPIZv3FVr4ka8sEF3iPPmlGRORUg/2z0XoTVUd/qrTQb2dYr+AVMx6BoCPwTSvy6Zm/OMrJ5Tb/fvm5bisRRzTaBdnWjIggljOZYnvuM9Ea4qpNto2MiFraoHquVVChhS5rd3KJs1vkKIHFE3A3t/9CJodcJxkh+Z0KriMYtL6gQ4Ru5VADU3fswJPJ1KOtY6V0tOBdImav1+P1Osi0aoXWM87FPeyDyuplsOD5bzkboHCKsMD65wtWAuFMirXZCI9VqQDNjbcAAAXiSURBVADAqpDf2Iiou1+B3a878wS0SUEj5lpajBmcflG04DS5R0uLKo3zbjcpz2K0JII+w1nXTFL0GPbcxu+sY2KFS9Jfq16PX3kXDsfXjWH1cG8isVz9re/10QU5hK2G1oIV8DNxElC6vVpasn9TJsulJ9MKrXmcqzpLsyPBVC102e23SjO1QkOF/9WOzL2yqvu/TtnpzxQYp53qTyr669Bmdf7WbLc6WLlgxhISBJ+XU2kNkoz+KR/gVVqsFP2GDecKGzBQ33xGJ70jlUNvrXUsQcjKKlp+U0+7RuJcrq9RsZ7XrRMbNgCbm/UTye2WesMOa1jEA2iTcgCPs7TbKn+nH5KITVaMnVjHFrYvBxs9FDbJZr3pBL8/KNYZZXhDeNjMyMh/eqgZ72Oyf9ZZGEl8jgf2iAIfCoVYlksNPHlZSXhZ1OMopQQ3We9CbcrBxiiDDQbJrDcVi99ad6WK2ceLweTXZzQYYbJw5rnx98+2fz4iEzuVNFdI0V1YcaxSRh1MBqqqBzuUwsbobxS2EgOTkmF/PeUSMXt7U2vbpz1UTv88OGumJLp8Eus3fSrv6GjVCjewSFnE9WWZSQ7z1obnPrcnc9t/v2XNWFPOgHX+4aY+PFVYe/fzzz8vrBXOHLNG14ZJYs10vKNd5WZXp1rCWPGDNThpatdInc83LY6Klv/DTrli56/b7azUP9ziutHUwECq9xsyYIXNHJ03LO3atcrdUVPh9hHCOsIWzcRxIYLu/PaBwvz8/EAHz7DKLBSb9NasWbngTYQwI85SxFs7lcSeIHz+pOKafTa3zae0Xa9qrolIhd39Pz5tbRV/KXjwfHEpurr86NHyarNJkt7gCClCIsN0eyXsEeUL3mazMNoXoxNp166tqHM7cOM3pqV2zN7Aymasmwbq+6QL2tc+Ycr1w9LHxrzm4IiiWqpZZS7rgmmj5R4yb0fy/VvraqOyy8c0P91C5o7prB+dCCMd8BWp+gF5Pd/o+4Q2SA6gqMCSyawLbsnlHjK3Q57XVFb6kF3cKRqNrYtGUuU+VveCJSB0qmTnk8tFkylLjWbBJCt0W6u+eIPSXtTSUCZlOt9OcfeYgQRz8apkNBZbNWVpbRNpSTe4trROH1zYUyf9GvYFUaUVdMudxdoi3XOVMpvyx67r+mOdOj/wfIdGo6sl7dz2aE6hdZWZvw69cqnT168bGGo3poqxwEy069ye8C3JnzbkoKdHqdUxmT4csSjO8s5kdJmKreaxDk6HGa0RVKtEJ5rJ+lKDyfreo9+/fHlztCMLOt3az3buU/uS2mZlQTh59eGIRehHH1wmV3fLTS+UTg/dwHUsimqNjUpretTkrpsnh3uv1kVenYXWROcXJQenOJCiw+RPR3Ts9XzfZOrvz7Waao8u9Ki9YOtzhXZtS+m4rpX6EebcBqu8MpWWVtbeh0itjGA/6+FA7YtEZ0rJuPHlVzK2/vqS5AZaFmkCLas7MbnKxLwyHa2oZacNzDrSYvehQVxx9+B9CGBDF9yOUbxrbKp0ePN3kkv4+hI1nTtpWSAjLfT0sD5/orOvqFy6N1djWtJ7TMx5bRXLAHvBJoo9dKFMeDf+Q1Kaf/1NRsvtnO64xkxcf+kds6/MThXZ0a79DVoy9Nu+nOqpSa3V3vcpXyR3Xy0U5myYPz/6lYwgD8vthI2FDVbWtP9cHwSW2fx998cGjROLkahqlcnYlg7gIgTHkO/KB+1lBkjycDiX23xBAvwK7ucPNAn6oVEDKWwMx2IaWghTz4+hI4mm2h68FV6SSp9nSoSvxtl7NAna0IelylW0W1Pn9PQXKNE1TJ78SlZV0ElWGisLbz5gJrRJvfLcXp+m3xq3zq2w7CIlerDRc/oW59AxLqksqwhv53J9h80Q5vbUYiRj4/HDv00KX/6iCTV/ZQ4dAu2j09Ht5kta5sonysj49XlVg168sEn0IF0OFabLocLPn5VXWwQL0dWPxU+fPi39MniJdhg0+3U1A1Ss1lC1gfpfGXi1SbTNSnsAAAAASUVORK5CYII="/>
          <p:cNvSpPr>
            <a:spLocks noChangeAspect="1" noChangeArrowheads="1"/>
          </p:cNvSpPr>
          <p:nvPr/>
        </p:nvSpPr>
        <p:spPr bwMode="auto">
          <a:xfrm>
            <a:off x="460375" y="-928688"/>
            <a:ext cx="28575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s://encrypted-tbn3.gstatic.com/images?q=tbn:ANd9GcT0s7lJLHyJLjTdtssERmThOPKY5Qlv_5cgIaSM-CoA27je-iU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3533772"/>
            <a:ext cx="2851150" cy="256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57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62730" y="306056"/>
            <a:ext cx="8775700" cy="1748371"/>
          </a:xfrm>
        </p:spPr>
        <p:txBody>
          <a:bodyPr lIns="91440" tIns="45720" rIns="91440" bIns="45720">
            <a:noAutofit/>
          </a:bodyPr>
          <a:lstStyle/>
          <a:p>
            <a:pPr marL="0" indent="0" eaLnBrk="1" hangingPunct="1">
              <a:buNone/>
            </a:pPr>
            <a:r>
              <a:rPr lang="en-US" altLang="en-US" sz="4000" b="1" dirty="0"/>
              <a:t>Anabolic pathways:</a:t>
            </a:r>
          </a:p>
          <a:p>
            <a:r>
              <a:rPr lang="en-US" altLang="en-US" sz="4000" b="1" dirty="0"/>
              <a:t> </a:t>
            </a:r>
            <a:r>
              <a:rPr lang="en-US" altLang="en-US" sz="4000" dirty="0"/>
              <a:t>consume energy to build complex molecules from simpler ones.</a:t>
            </a:r>
          </a:p>
        </p:txBody>
      </p:sp>
      <p:pic>
        <p:nvPicPr>
          <p:cNvPr id="2050" name="Picture 2" descr="http://thumbs.gograph.com/gg39589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894" y="3755886"/>
            <a:ext cx="2079155" cy="206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life.illinois.edu/bio100/cindyk/proteinsyn/elongatio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14695"/>
            <a:ext cx="390525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294672" y="2619742"/>
            <a:ext cx="1390650" cy="1136144"/>
            <a:chOff x="6294672" y="3048000"/>
            <a:chExt cx="1390650" cy="1136144"/>
          </a:xfrm>
        </p:grpSpPr>
        <p:sp>
          <p:nvSpPr>
            <p:cNvPr id="3" name="TextBox 2"/>
            <p:cNvSpPr txBox="1"/>
            <p:nvPr/>
          </p:nvSpPr>
          <p:spPr>
            <a:xfrm>
              <a:off x="6294672" y="3048000"/>
              <a:ext cx="13906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Anna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6781800" y="3755886"/>
              <a:ext cx="0" cy="428258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548064" y="5094272"/>
            <a:ext cx="5410199" cy="1719779"/>
            <a:chOff x="3548064" y="5094272"/>
            <a:chExt cx="5410199" cy="1719779"/>
          </a:xfrm>
        </p:grpSpPr>
        <p:pic>
          <p:nvPicPr>
            <p:cNvPr id="2" name="Picture 2" descr="http://bestclipartblog.com/clipart-pics/cookies-clip-art-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730337">
              <a:off x="7943188" y="5112155"/>
              <a:ext cx="608013" cy="572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" name="Group 9"/>
            <p:cNvGrpSpPr/>
            <p:nvPr/>
          </p:nvGrpSpPr>
          <p:grpSpPr>
            <a:xfrm>
              <a:off x="3548064" y="5616256"/>
              <a:ext cx="5410199" cy="1197795"/>
              <a:chOff x="3548064" y="5616256"/>
              <a:chExt cx="5410199" cy="1197795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3548064" y="6106165"/>
                <a:ext cx="541019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Energy source (cookie)</a:t>
                </a:r>
              </a:p>
            </p:txBody>
          </p:sp>
          <p:cxnSp>
            <p:nvCxnSpPr>
              <p:cNvPr id="15" name="Straight Arrow Connector 14"/>
              <p:cNvCxnSpPr/>
              <p:nvPr/>
            </p:nvCxnSpPr>
            <p:spPr>
              <a:xfrm flipV="1">
                <a:off x="6599471" y="5616256"/>
                <a:ext cx="1460970" cy="708344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93697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65100"/>
            <a:ext cx="8534400" cy="503238"/>
          </a:xfrm>
        </p:spPr>
        <p:txBody>
          <a:bodyPr lIns="91440" tIns="45720" rIns="91440" bIns="45720" anchor="ctr">
            <a:normAutofit fontScale="90000"/>
          </a:bodyPr>
          <a:lstStyle/>
          <a:p>
            <a:pPr eaLnBrk="1" hangingPunct="1"/>
            <a:r>
              <a:rPr lang="en-US" altLang="en-US" sz="3200"/>
              <a:t>Forms of Energy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3500" y="1257300"/>
            <a:ext cx="8699500" cy="3444875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altLang="en-US" b="1" dirty="0"/>
              <a:t>Energy </a:t>
            </a:r>
            <a:r>
              <a:rPr lang="en-US" altLang="en-US" dirty="0"/>
              <a:t>is the capacity to cause change.</a:t>
            </a:r>
          </a:p>
          <a:p>
            <a:pPr marL="292100" indent="-292100" eaLnBrk="1" hangingPunct="1"/>
            <a:endParaRPr lang="en-US" altLang="en-US" dirty="0"/>
          </a:p>
          <a:p>
            <a:pPr marL="292100" indent="-292100" eaLnBrk="1" hangingPunct="1"/>
            <a:r>
              <a:rPr lang="en-US" altLang="en-US" dirty="0"/>
              <a:t>Energy exists in various forms, some of which can perform work.</a:t>
            </a:r>
          </a:p>
        </p:txBody>
      </p:sp>
      <p:grpSp>
        <p:nvGrpSpPr>
          <p:cNvPr id="11268" name="Group 8"/>
          <p:cNvGrpSpPr>
            <a:grpSpLocks/>
          </p:cNvGrpSpPr>
          <p:nvPr/>
        </p:nvGrpSpPr>
        <p:grpSpPr bwMode="auto">
          <a:xfrm>
            <a:off x="182563" y="6535738"/>
            <a:ext cx="8775700" cy="227012"/>
            <a:chOff x="115" y="4117"/>
            <a:chExt cx="5528" cy="143"/>
          </a:xfrm>
        </p:grpSpPr>
        <p:sp>
          <p:nvSpPr>
            <p:cNvPr id="11270" name="Line 7"/>
            <p:cNvSpPr>
              <a:spLocks noChangeShapeType="1"/>
            </p:cNvSpPr>
            <p:nvPr/>
          </p:nvSpPr>
          <p:spPr bwMode="auto">
            <a:xfrm>
              <a:off x="115" y="4117"/>
              <a:ext cx="55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1" name="Text Box 8"/>
            <p:cNvSpPr txBox="1">
              <a:spLocks noChangeArrowheads="1"/>
            </p:cNvSpPr>
            <p:nvPr/>
          </p:nvSpPr>
          <p:spPr bwMode="auto">
            <a:xfrm>
              <a:off x="115" y="4174"/>
              <a:ext cx="5528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485900" indent="-3397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2176463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859088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33162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37734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42306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46878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900"/>
                <a:t>© 2014 Pearson Education, Inc.</a:t>
              </a:r>
              <a:endParaRPr lang="en-US" altLang="en-US" sz="2400"/>
            </a:p>
          </p:txBody>
        </p:sp>
      </p:grpSp>
      <p:sp>
        <p:nvSpPr>
          <p:cNvPr id="11269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74" name="Picture 2" descr="http://tiki.oneworld.net/energy/energy-tit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486150"/>
            <a:ext cx="7543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53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5563" y="1254125"/>
            <a:ext cx="8902700" cy="5451475"/>
          </a:xfrm>
        </p:spPr>
        <p:txBody>
          <a:bodyPr lIns="91440" tIns="45720" rIns="91440" bIns="45720"/>
          <a:lstStyle/>
          <a:p>
            <a:pPr marL="292100" indent="-292100" eaLnBrk="1" hangingPunct="1"/>
            <a:r>
              <a:rPr lang="en-US" altLang="en-US" b="1" dirty="0"/>
              <a:t>Kinetic energy: </a:t>
            </a:r>
          </a:p>
          <a:p>
            <a:pPr marL="692150" lvl="1" indent="-292100"/>
            <a:r>
              <a:rPr lang="en-US" altLang="en-US" dirty="0"/>
              <a:t>energy associated with motion.</a:t>
            </a:r>
          </a:p>
          <a:p>
            <a:pPr marL="292100" indent="-292100" eaLnBrk="1" hangingPunct="1"/>
            <a:endParaRPr lang="en-US" altLang="en-US" dirty="0"/>
          </a:p>
          <a:p>
            <a:pPr marL="292100" indent="-292100" eaLnBrk="1" hangingPunct="1"/>
            <a:r>
              <a:rPr lang="en-US" altLang="en-US" b="1" dirty="0"/>
              <a:t>Thermal energy:</a:t>
            </a:r>
          </a:p>
          <a:p>
            <a:pPr marL="692150" lvl="1" indent="-292100"/>
            <a:r>
              <a:rPr lang="en-US" altLang="en-US" b="1" dirty="0"/>
              <a:t> </a:t>
            </a:r>
            <a:r>
              <a:rPr lang="en-US" altLang="en-US" dirty="0"/>
              <a:t>kinetic energy associated with random movement of atoms or molecules.</a:t>
            </a:r>
          </a:p>
          <a:p>
            <a:pPr marL="292100" indent="-292100" eaLnBrk="1" hangingPunct="1"/>
            <a:endParaRPr lang="en-US" altLang="en-US" dirty="0"/>
          </a:p>
          <a:p>
            <a:pPr marL="292100" indent="-292100" eaLnBrk="1" hangingPunct="1"/>
            <a:r>
              <a:rPr lang="en-US" altLang="en-US" b="1" dirty="0"/>
              <a:t>Heat:</a:t>
            </a:r>
          </a:p>
          <a:p>
            <a:pPr marL="692150" lvl="1" indent="-292100"/>
            <a:r>
              <a:rPr lang="en-US" altLang="en-US" dirty="0"/>
              <a:t> is thermal energy in transfer from one object to another.</a:t>
            </a:r>
          </a:p>
          <a:p>
            <a:pPr marL="292100" indent="-292100" eaLnBrk="1" hangingPunct="1"/>
            <a:endParaRPr lang="en-US" altLang="en-US" b="1" dirty="0"/>
          </a:p>
        </p:txBody>
      </p:sp>
      <p:grpSp>
        <p:nvGrpSpPr>
          <p:cNvPr id="12291" name="Group 7"/>
          <p:cNvGrpSpPr>
            <a:grpSpLocks/>
          </p:cNvGrpSpPr>
          <p:nvPr/>
        </p:nvGrpSpPr>
        <p:grpSpPr bwMode="auto">
          <a:xfrm>
            <a:off x="182563" y="6535738"/>
            <a:ext cx="8775700" cy="227012"/>
            <a:chOff x="115" y="4117"/>
            <a:chExt cx="5528" cy="143"/>
          </a:xfrm>
        </p:grpSpPr>
        <p:sp>
          <p:nvSpPr>
            <p:cNvPr id="12293" name="Line 7"/>
            <p:cNvSpPr>
              <a:spLocks noChangeShapeType="1"/>
            </p:cNvSpPr>
            <p:nvPr/>
          </p:nvSpPr>
          <p:spPr bwMode="auto">
            <a:xfrm>
              <a:off x="115" y="4117"/>
              <a:ext cx="55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4" name="Text Box 8"/>
            <p:cNvSpPr txBox="1">
              <a:spLocks noChangeArrowheads="1"/>
            </p:cNvSpPr>
            <p:nvPr/>
          </p:nvSpPr>
          <p:spPr bwMode="auto">
            <a:xfrm>
              <a:off x="115" y="4174"/>
              <a:ext cx="5528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485900" indent="-3397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2176463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859088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33162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37734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42306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46878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900"/>
                <a:t>© 2014 Pearson Education, Inc.</a:t>
              </a:r>
              <a:endParaRPr lang="en-US" altLang="en-US" sz="2400"/>
            </a:p>
          </p:txBody>
        </p:sp>
      </p:grpSp>
      <p:sp>
        <p:nvSpPr>
          <p:cNvPr id="12292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1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5562" y="1347788"/>
            <a:ext cx="9088437" cy="5281612"/>
          </a:xfrm>
        </p:spPr>
        <p:txBody>
          <a:bodyPr lIns="91440" tIns="45720" rIns="91440" bIns="45720">
            <a:normAutofit/>
          </a:bodyPr>
          <a:lstStyle/>
          <a:p>
            <a:pPr marL="292100" indent="-292100"/>
            <a:r>
              <a:rPr lang="en-US" altLang="en-US" b="1" dirty="0"/>
              <a:t>Potential energy:</a:t>
            </a:r>
          </a:p>
          <a:p>
            <a:pPr marL="692150" lvl="1" indent="-292100"/>
            <a:r>
              <a:rPr lang="en-US" altLang="en-US" b="1" dirty="0"/>
              <a:t> </a:t>
            </a:r>
            <a:r>
              <a:rPr lang="en-US" altLang="en-US" dirty="0"/>
              <a:t>energy that matter possesses because of its location or structure.</a:t>
            </a:r>
          </a:p>
          <a:p>
            <a:pPr marL="292100" indent="-292100" eaLnBrk="1" hangingPunct="1"/>
            <a:endParaRPr lang="en-US" altLang="en-US" b="1" dirty="0"/>
          </a:p>
          <a:p>
            <a:pPr marL="292100" indent="-292100" eaLnBrk="1" hangingPunct="1"/>
            <a:r>
              <a:rPr lang="en-US" altLang="en-US" b="1" dirty="0"/>
              <a:t>Chemical energy:</a:t>
            </a:r>
          </a:p>
          <a:p>
            <a:pPr marL="692150" lvl="1" indent="-292100"/>
            <a:r>
              <a:rPr lang="en-US" altLang="en-US" b="1" dirty="0"/>
              <a:t> </a:t>
            </a:r>
            <a:r>
              <a:rPr lang="en-US" altLang="en-US" dirty="0"/>
              <a:t>potential energy available for release in a chemical reaction.</a:t>
            </a:r>
            <a:r>
              <a:rPr lang="en-US" altLang="en-US" b="1" dirty="0"/>
              <a:t>	</a:t>
            </a:r>
          </a:p>
          <a:p>
            <a:pPr marL="292100" indent="-292100" eaLnBrk="1" hangingPunct="1"/>
            <a:endParaRPr lang="en-US" altLang="en-US" b="1" dirty="0"/>
          </a:p>
          <a:p>
            <a:pPr marL="0" indent="0" algn="ctr" eaLnBrk="1" hangingPunct="1">
              <a:buNone/>
            </a:pPr>
            <a:r>
              <a:rPr lang="en-US" altLang="en-US" dirty="0"/>
              <a:t>Energy can be converted from one form to another.</a:t>
            </a:r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182563" y="6535738"/>
            <a:ext cx="8775700" cy="227012"/>
            <a:chOff x="115" y="4117"/>
            <a:chExt cx="5528" cy="143"/>
          </a:xfrm>
        </p:grpSpPr>
        <p:sp>
          <p:nvSpPr>
            <p:cNvPr id="13319" name="Line 7"/>
            <p:cNvSpPr>
              <a:spLocks noChangeShapeType="1"/>
            </p:cNvSpPr>
            <p:nvPr/>
          </p:nvSpPr>
          <p:spPr bwMode="auto">
            <a:xfrm>
              <a:off x="115" y="4117"/>
              <a:ext cx="55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0" name="Text Box 8"/>
            <p:cNvSpPr txBox="1">
              <a:spLocks noChangeArrowheads="1"/>
            </p:cNvSpPr>
            <p:nvPr/>
          </p:nvSpPr>
          <p:spPr bwMode="auto">
            <a:xfrm>
              <a:off x="115" y="4174"/>
              <a:ext cx="5528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485900" indent="-339725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2176463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859088" indent="-347663" eaLnBrk="0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33162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37734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42306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4687888" indent="-347663"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chemeClr val="tx2"/>
                </a:buClr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900"/>
                <a:t>© 2014 Pearson Education, Inc.</a:t>
              </a:r>
              <a:endParaRPr lang="en-US" altLang="en-US" sz="2400"/>
            </a:p>
          </p:txBody>
        </p:sp>
      </p:grpSp>
      <p:sp>
        <p:nvSpPr>
          <p:cNvPr id="13316" name="Line 6"/>
          <p:cNvSpPr>
            <a:spLocks noChangeShapeType="1"/>
          </p:cNvSpPr>
          <p:nvPr/>
        </p:nvSpPr>
        <p:spPr bwMode="auto">
          <a:xfrm>
            <a:off x="182563" y="1095375"/>
            <a:ext cx="8775700" cy="0"/>
          </a:xfrm>
          <a:prstGeom prst="line">
            <a:avLst/>
          </a:prstGeom>
          <a:noFill/>
          <a:ln w="76200">
            <a:solidFill>
              <a:srgbClr val="9D00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88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655</Words>
  <Application>Microsoft Office PowerPoint</Application>
  <PresentationFormat>On-screen Show (4:3)</PresentationFormat>
  <Paragraphs>118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You Must Know </vt:lpstr>
      <vt:lpstr>Concept 6.1: An organism’s metabolism transforms matter and energy</vt:lpstr>
      <vt:lpstr>PowerPoint Presentation</vt:lpstr>
      <vt:lpstr>PowerPoint Presentation</vt:lpstr>
      <vt:lpstr>Forms of Energy</vt:lpstr>
      <vt:lpstr>PowerPoint Presentation</vt:lpstr>
      <vt:lpstr>PowerPoint Presentation</vt:lpstr>
      <vt:lpstr>The Laws of Energy Transformation</vt:lpstr>
      <vt:lpstr>The First Law of Thermodynamics</vt:lpstr>
      <vt:lpstr>The Second Law of Thermodynamics</vt:lpstr>
      <vt:lpstr>PowerPoint Presentation</vt:lpstr>
      <vt:lpstr>PowerPoint Presentation</vt:lpstr>
      <vt:lpstr>Biological Order and Disorder</vt:lpstr>
      <vt:lpstr>Biological Order and Disorder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lauren.wingard</dc:creator>
  <cp:lastModifiedBy>Lauren Wingard</cp:lastModifiedBy>
  <cp:revision>82</cp:revision>
  <cp:lastPrinted>2019-10-09T18:42:02Z</cp:lastPrinted>
  <dcterms:created xsi:type="dcterms:W3CDTF">2014-10-16T21:35:35Z</dcterms:created>
  <dcterms:modified xsi:type="dcterms:W3CDTF">2019-10-09T18:50:04Z</dcterms:modified>
</cp:coreProperties>
</file>