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321" r:id="rId3"/>
    <p:sldId id="295" r:id="rId4"/>
    <p:sldId id="320" r:id="rId5"/>
    <p:sldId id="326" r:id="rId6"/>
    <p:sldId id="329" r:id="rId7"/>
    <p:sldId id="330" r:id="rId8"/>
    <p:sldId id="299" r:id="rId9"/>
    <p:sldId id="300" r:id="rId10"/>
    <p:sldId id="301" r:id="rId11"/>
    <p:sldId id="302" r:id="rId12"/>
    <p:sldId id="32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2" autoAdjust="0"/>
    <p:restoredTop sz="69604" autoAdjust="0"/>
  </p:normalViewPr>
  <p:slideViewPr>
    <p:cSldViewPr>
      <p:cViewPr varScale="1">
        <p:scale>
          <a:sx n="56" d="100"/>
          <a:sy n="56" d="100"/>
        </p:scale>
        <p:origin x="1637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541E1-52BA-44A6-8613-8053739012D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551"/>
            <a:ext cx="3037840" cy="46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30551"/>
            <a:ext cx="3037840" cy="46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5D2FC-FE1C-4FD3-A1D0-5957AA5E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25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4153D-9D45-440A-B168-A65DAED7F7F8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7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7775D-7E51-49C1-8576-6E30B5A7D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72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ABBABD6-FA5F-4C11-B6E5-D06916D530F3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 txBox="1">
            <a:spLocks noGrp="1" noChangeArrowheads="1"/>
          </p:cNvSpPr>
          <p:nvPr/>
        </p:nvSpPr>
        <p:spPr bwMode="auto">
          <a:xfrm>
            <a:off x="3972560" y="8831581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5069C78D-27C1-4030-84A9-CEEA75EE5EDE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11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1"/>
            <a:ext cx="5140960" cy="4183379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>
                <a:latin typeface="Times New Roman" pitchFamily="18" charset="0"/>
                <a:ea typeface="ＭＳ Ｐゴシック" pitchFamily="34" charset="-128"/>
              </a:rPr>
              <a:t>Figure 6.6b </a:t>
            </a:r>
            <a:r>
              <a:rPr lang="en-US" altLang="en-US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Free energy changes (ΔG) in exergonic and endergonic reactions (part 2: endergonic)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 txBox="1">
            <a:spLocks noGrp="1" noChangeArrowheads="1"/>
          </p:cNvSpPr>
          <p:nvPr/>
        </p:nvSpPr>
        <p:spPr bwMode="auto">
          <a:xfrm>
            <a:off x="3972560" y="8831581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47E095EA-566D-45E3-9937-E4FCCD0BCF5A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12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1"/>
            <a:ext cx="5140960" cy="4183379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92100" indent="-292100"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 txBox="1">
            <a:spLocks noGrp="1" noChangeArrowheads="1"/>
          </p:cNvSpPr>
          <p:nvPr/>
        </p:nvSpPr>
        <p:spPr bwMode="auto">
          <a:xfrm>
            <a:off x="3972560" y="8831581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68BD286E-D2FE-4248-A6A3-68BCE4E8362D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3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1"/>
            <a:ext cx="5140960" cy="418337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 txBox="1">
            <a:spLocks noGrp="1" noChangeArrowheads="1"/>
          </p:cNvSpPr>
          <p:nvPr/>
        </p:nvSpPr>
        <p:spPr bwMode="auto">
          <a:xfrm>
            <a:off x="3972560" y="8831581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587869D4-E06E-4FB7-8765-EAB970C5578E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4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1"/>
            <a:ext cx="5140960" cy="418337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The change in free energy (∆</a:t>
            </a:r>
            <a:r>
              <a:rPr lang="en-US" altLang="en-US" i="1" dirty="0"/>
              <a:t>G</a:t>
            </a:r>
            <a:r>
              <a:rPr lang="en-US" altLang="en-US" dirty="0"/>
              <a:t>)</a:t>
            </a:r>
            <a:r>
              <a:rPr lang="en-US" altLang="en-US" b="1" dirty="0"/>
              <a:t> </a:t>
            </a:r>
            <a:r>
              <a:rPr lang="en-US" altLang="en-US" dirty="0"/>
              <a:t>during a chemical reaction is the difference between the free energy of the final state and the free energy of the initial state.</a:t>
            </a:r>
            <a:r>
              <a:rPr lang="en-US" altLang="en-US" baseline="0" dirty="0"/>
              <a:t>  </a:t>
            </a:r>
            <a:r>
              <a:rPr lang="en-US" altLang="en-US" dirty="0"/>
              <a:t>Only processes with a negative ∆</a:t>
            </a:r>
            <a:r>
              <a:rPr lang="en-US" altLang="en-US" i="1" dirty="0"/>
              <a:t>G</a:t>
            </a:r>
            <a:r>
              <a:rPr lang="en-US" altLang="en-US" dirty="0"/>
              <a:t> are spontaneous.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  <a:p>
            <a:pPr eaLnBrk="1" hangingPunct="1"/>
            <a:endParaRPr lang="en-US" altLang="en-US" dirty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 txBox="1">
            <a:spLocks noGrp="1" noChangeArrowheads="1"/>
          </p:cNvSpPr>
          <p:nvPr/>
        </p:nvSpPr>
        <p:spPr bwMode="auto">
          <a:xfrm>
            <a:off x="3972560" y="8831581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587869D4-E06E-4FB7-8765-EAB970C5578E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1"/>
            <a:ext cx="5140960" cy="418337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dirty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 txBox="1">
            <a:spLocks noGrp="1" noChangeArrowheads="1"/>
          </p:cNvSpPr>
          <p:nvPr/>
        </p:nvSpPr>
        <p:spPr bwMode="auto">
          <a:xfrm>
            <a:off x="3972560" y="8831581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587869D4-E06E-4FB7-8765-EAB970C5578E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1"/>
            <a:ext cx="5140960" cy="418337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 txBox="1">
            <a:spLocks noGrp="1" noChangeArrowheads="1"/>
          </p:cNvSpPr>
          <p:nvPr/>
        </p:nvSpPr>
        <p:spPr bwMode="auto">
          <a:xfrm>
            <a:off x="3972560" y="8831581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587869D4-E06E-4FB7-8765-EAB970C5578E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1"/>
            <a:ext cx="5140960" cy="418337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  <a:p>
            <a:pPr eaLnBrk="1" hangingPunct="1"/>
            <a:endParaRPr lang="en-US" altLang="en-US" dirty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 txBox="1">
            <a:spLocks noGrp="1" noChangeArrowheads="1"/>
          </p:cNvSpPr>
          <p:nvPr/>
        </p:nvSpPr>
        <p:spPr bwMode="auto">
          <a:xfrm>
            <a:off x="3972560" y="8831581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6D722035-5730-4661-8BAD-1EEC39352915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1"/>
            <a:ext cx="5140960" cy="418337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Exergonic reactions are catabolic.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 txBox="1">
            <a:spLocks noGrp="1" noChangeArrowheads="1"/>
          </p:cNvSpPr>
          <p:nvPr/>
        </p:nvSpPr>
        <p:spPr bwMode="auto">
          <a:xfrm>
            <a:off x="3972560" y="8831581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AC7EEFD3-BE46-4BDA-85A1-A600DF7FA0FB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1"/>
            <a:ext cx="5140960" cy="4183379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>
                <a:latin typeface="Times New Roman" pitchFamily="18" charset="0"/>
                <a:ea typeface="ＭＳ Ｐゴシック" pitchFamily="34" charset="-128"/>
              </a:rPr>
              <a:t>Figure 6.6a </a:t>
            </a:r>
            <a:r>
              <a:rPr lang="en-US" altLang="en-US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Free energy changes (ΔG) in exergonic and endergonic reactions (part 1: exergonic)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 txBox="1">
            <a:spLocks noGrp="1" noChangeArrowheads="1"/>
          </p:cNvSpPr>
          <p:nvPr/>
        </p:nvSpPr>
        <p:spPr bwMode="auto">
          <a:xfrm>
            <a:off x="3972560" y="8831581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8FA3E1D4-19FE-4D1C-8927-C91C95181425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10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1"/>
            <a:ext cx="5140960" cy="418337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Endergonic reactions are anabolic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4CCC-12AA-4172-870B-97A828C13D7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E1D3-C3CD-4F3C-8D28-4414D276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81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4CCC-12AA-4172-870B-97A828C13D7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E1D3-C3CD-4F3C-8D28-4414D276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3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4CCC-12AA-4172-870B-97A828C13D7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E1D3-C3CD-4F3C-8D28-4414D276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76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4CCC-12AA-4172-870B-97A828C13D7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E1D3-C3CD-4F3C-8D28-4414D276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6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4CCC-12AA-4172-870B-97A828C13D7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E1D3-C3CD-4F3C-8D28-4414D276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78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4CCC-12AA-4172-870B-97A828C13D7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E1D3-C3CD-4F3C-8D28-4414D276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5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4CCC-12AA-4172-870B-97A828C13D7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E1D3-C3CD-4F3C-8D28-4414D276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1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4CCC-12AA-4172-870B-97A828C13D7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E1D3-C3CD-4F3C-8D28-4414D276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3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4CCC-12AA-4172-870B-97A828C13D7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E1D3-C3CD-4F3C-8D28-4414D276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3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4CCC-12AA-4172-870B-97A828C13D7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E1D3-C3CD-4F3C-8D28-4414D276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4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4CCC-12AA-4172-870B-97A828C13D7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E1D3-C3CD-4F3C-8D28-4414D276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4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F4CCC-12AA-4172-870B-97A828C13D7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CE1D3-C3CD-4F3C-8D28-4414D276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5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hyperlink" Target="http://www.mediaresource.org/instruct.ht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485900" indent="-3397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176463" indent="-347663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59088" indent="-347663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162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734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306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6878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>
                <a:latin typeface="Tahoma" pitchFamily="34" charset="0"/>
              </a:rPr>
              <a:t>0</a:t>
            </a: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784485" y="990600"/>
            <a:ext cx="747236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485900" indent="-3397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176463" indent="-347663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59088" indent="-347663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162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734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306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6878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0" dirty="0">
                <a:solidFill>
                  <a:srgbClr val="9D0016"/>
                </a:solidFill>
              </a:rPr>
              <a:t> Chapter 6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/>
          <a:p>
            <a:r>
              <a:rPr lang="en-US" dirty="0"/>
              <a:t>Free Energy, Exergonic and Endergonic Reactions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3315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500" y="1295400"/>
            <a:ext cx="5499100" cy="4114800"/>
          </a:xfrm>
        </p:spPr>
        <p:txBody>
          <a:bodyPr lIns="91440" tIns="45720" rIns="91440" bIns="45720"/>
          <a:lstStyle/>
          <a:p>
            <a:pPr indent="-342900" eaLnBrk="1" hangingPunct="1"/>
            <a:r>
              <a:rPr lang="en-US" altLang="en-US" dirty="0"/>
              <a:t>An </a:t>
            </a:r>
            <a:r>
              <a:rPr lang="en-US" altLang="en-US" b="1" dirty="0"/>
              <a:t>endergonic reaction </a:t>
            </a:r>
            <a:r>
              <a:rPr lang="en-US" altLang="en-US" dirty="0"/>
              <a:t>absorbs free energy from its surroundings and is nonspontaneous; ∆</a:t>
            </a:r>
            <a:r>
              <a:rPr lang="en-US" altLang="en-US" i="1" dirty="0"/>
              <a:t>G</a:t>
            </a:r>
            <a:r>
              <a:rPr lang="en-US" altLang="en-US" dirty="0"/>
              <a:t> is positive.</a:t>
            </a:r>
          </a:p>
        </p:txBody>
      </p:sp>
      <p:grpSp>
        <p:nvGrpSpPr>
          <p:cNvPr id="39939" name="Group 7"/>
          <p:cNvGrpSpPr>
            <a:grpSpLocks/>
          </p:cNvGrpSpPr>
          <p:nvPr/>
        </p:nvGrpSpPr>
        <p:grpSpPr bwMode="auto">
          <a:xfrm>
            <a:off x="182563" y="6535738"/>
            <a:ext cx="8775700" cy="227012"/>
            <a:chOff x="115" y="4117"/>
            <a:chExt cx="5528" cy="143"/>
          </a:xfrm>
        </p:grpSpPr>
        <p:sp>
          <p:nvSpPr>
            <p:cNvPr id="39941" name="Line 7"/>
            <p:cNvSpPr>
              <a:spLocks noChangeShapeType="1"/>
            </p:cNvSpPr>
            <p:nvPr/>
          </p:nvSpPr>
          <p:spPr bwMode="auto">
            <a:xfrm>
              <a:off x="115" y="4117"/>
              <a:ext cx="5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2" name="Text Box 8"/>
            <p:cNvSpPr txBox="1">
              <a:spLocks noChangeArrowheads="1"/>
            </p:cNvSpPr>
            <p:nvPr/>
          </p:nvSpPr>
          <p:spPr bwMode="auto">
            <a:xfrm>
              <a:off x="115" y="4174"/>
              <a:ext cx="552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485900" indent="-3397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2176463" indent="-347663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859088" indent="-347663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33162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37734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42306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46878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900"/>
                <a:t>© 2014 Pearson Education, Inc.</a:t>
              </a:r>
              <a:endParaRPr lang="en-US" altLang="en-US" sz="2400"/>
            </a:p>
          </p:txBody>
        </p:sp>
      </p:grpSp>
      <p:sp>
        <p:nvSpPr>
          <p:cNvPr id="39940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53" descr="06_05bFreeEnergyArt-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56" b="11056"/>
          <a:stretch/>
        </p:blipFill>
        <p:spPr bwMode="auto">
          <a:xfrm rot="10800000">
            <a:off x="6670236" y="1069975"/>
            <a:ext cx="2266950" cy="546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Arrow 7"/>
          <p:cNvSpPr/>
          <p:nvPr/>
        </p:nvSpPr>
        <p:spPr>
          <a:xfrm rot="5400000">
            <a:off x="7170139" y="3498942"/>
            <a:ext cx="1076846" cy="607828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875847" y="3631695"/>
            <a:ext cx="3233736" cy="2904043"/>
            <a:chOff x="3548064" y="2575553"/>
            <a:chExt cx="5410199" cy="4045057"/>
          </a:xfrm>
        </p:grpSpPr>
        <p:pic>
          <p:nvPicPr>
            <p:cNvPr id="9" name="Picture 2" descr="http://thumbs.gograph.com/gg3958922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9894" y="3755886"/>
              <a:ext cx="2079155" cy="2066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5835889" y="2575553"/>
              <a:ext cx="2426819" cy="1180333"/>
              <a:chOff x="5835889" y="3003811"/>
              <a:chExt cx="2426819" cy="1180333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5835889" y="3003811"/>
                <a:ext cx="2426819" cy="728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Anna</a:t>
                </a: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>
                <a:off x="6781800" y="3755886"/>
                <a:ext cx="0" cy="428258"/>
              </a:xfrm>
              <a:prstGeom prst="straightConnector1">
                <a:avLst/>
              </a:prstGeom>
              <a:ln w="38100"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3548064" y="5094272"/>
              <a:ext cx="5410199" cy="1526338"/>
              <a:chOff x="3548064" y="5094272"/>
              <a:chExt cx="5410199" cy="1526338"/>
            </a:xfrm>
          </p:grpSpPr>
          <p:pic>
            <p:nvPicPr>
              <p:cNvPr id="14" name="Picture 2" descr="http://bestclipartblog.com/clipart-pics/cookies-clip-art-1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730337">
                <a:off x="7943188" y="5112155"/>
                <a:ext cx="608013" cy="5722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5" name="Group 14"/>
              <p:cNvGrpSpPr/>
              <p:nvPr/>
            </p:nvGrpSpPr>
            <p:grpSpPr>
              <a:xfrm>
                <a:off x="3548064" y="5616256"/>
                <a:ext cx="5410199" cy="1004354"/>
                <a:chOff x="3548064" y="5616256"/>
                <a:chExt cx="5410199" cy="1004354"/>
              </a:xfrm>
            </p:grpSpPr>
            <p:sp>
              <p:nvSpPr>
                <p:cNvPr id="16" name="TextBox 15"/>
                <p:cNvSpPr txBox="1"/>
                <p:nvPr/>
              </p:nvSpPr>
              <p:spPr>
                <a:xfrm>
                  <a:off x="3548064" y="6106165"/>
                  <a:ext cx="5410199" cy="5144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Energy source (cookie)</a:t>
                  </a:r>
                </a:p>
              </p:txBody>
            </p:sp>
            <p:cxnSp>
              <p:nvCxnSpPr>
                <p:cNvPr id="17" name="Straight Arrow Connector 16"/>
                <p:cNvCxnSpPr/>
                <p:nvPr/>
              </p:nvCxnSpPr>
              <p:spPr>
                <a:xfrm flipV="1">
                  <a:off x="6599471" y="5616256"/>
                  <a:ext cx="1460970" cy="708344"/>
                </a:xfrm>
                <a:prstGeom prst="straightConnector1">
                  <a:avLst/>
                </a:prstGeom>
                <a:ln w="38100">
                  <a:solidFill>
                    <a:schemeClr val="accent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415367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6" descr="06_06bEndergonicRxn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4"/>
          <a:stretch>
            <a:fillRect/>
          </a:stretch>
        </p:blipFill>
        <p:spPr bwMode="auto">
          <a:xfrm>
            <a:off x="598488" y="1351756"/>
            <a:ext cx="7945437" cy="555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Text Box 31"/>
          <p:cNvSpPr txBox="1">
            <a:spLocks noChangeArrowheads="1"/>
          </p:cNvSpPr>
          <p:nvPr/>
        </p:nvSpPr>
        <p:spPr bwMode="auto">
          <a:xfrm>
            <a:off x="6843713" y="3401219"/>
            <a:ext cx="16605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139700" indent="-1397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  <a:buFont typeface="Times" pitchFamily="84" charset="0"/>
              <a:buNone/>
            </a:pPr>
            <a:r>
              <a:rPr lang="en-US" altLang="en-US" b="1"/>
              <a:t>Amount of</a:t>
            </a:r>
          </a:p>
          <a:p>
            <a:pPr algn="ctr">
              <a:lnSpc>
                <a:spcPct val="95000"/>
              </a:lnSpc>
              <a:buFont typeface="Times" pitchFamily="84" charset="0"/>
              <a:buNone/>
            </a:pPr>
            <a:r>
              <a:rPr lang="en-US" altLang="en-US" b="1"/>
              <a:t>energy</a:t>
            </a:r>
          </a:p>
          <a:p>
            <a:pPr algn="ctr">
              <a:lnSpc>
                <a:spcPct val="95000"/>
              </a:lnSpc>
              <a:buFont typeface="Times" pitchFamily="84" charset="0"/>
              <a:buNone/>
            </a:pPr>
            <a:r>
              <a:rPr lang="en-US" altLang="en-US" b="1"/>
              <a:t>required</a:t>
            </a:r>
          </a:p>
          <a:p>
            <a:pPr algn="ctr">
              <a:lnSpc>
                <a:spcPct val="95000"/>
              </a:lnSpc>
              <a:buFont typeface="Times" pitchFamily="84" charset="0"/>
              <a:buNone/>
            </a:pPr>
            <a:r>
              <a:rPr lang="en-US" altLang="en-US" b="1"/>
              <a:t>(</a:t>
            </a:r>
            <a:r>
              <a:rPr lang="en-US" altLang="en-US" b="1">
                <a:sym typeface="Symbol" pitchFamily="18" charset="2"/>
              </a:rPr>
              <a:t></a:t>
            </a:r>
            <a:r>
              <a:rPr lang="en-US" altLang="en-US" b="1" i="1"/>
              <a:t>G </a:t>
            </a:r>
            <a:r>
              <a:rPr lang="en-US" altLang="en-US" b="1">
                <a:sym typeface="Symbol" pitchFamily="18" charset="2"/>
              </a:rPr>
              <a:t></a:t>
            </a:r>
            <a:r>
              <a:rPr lang="en-US" altLang="en-US" b="1"/>
              <a:t> 0)</a:t>
            </a:r>
          </a:p>
        </p:txBody>
      </p:sp>
      <p:sp>
        <p:nvSpPr>
          <p:cNvPr id="38918" name="Text Box 31"/>
          <p:cNvSpPr txBox="1">
            <a:spLocks noChangeArrowheads="1"/>
          </p:cNvSpPr>
          <p:nvPr/>
        </p:nvSpPr>
        <p:spPr bwMode="auto">
          <a:xfrm>
            <a:off x="1347788" y="4883944"/>
            <a:ext cx="1550987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77813" indent="-27781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b="1"/>
              <a:t>Reactants</a:t>
            </a:r>
          </a:p>
        </p:txBody>
      </p:sp>
      <p:sp>
        <p:nvSpPr>
          <p:cNvPr id="38919" name="Text Box 31"/>
          <p:cNvSpPr txBox="1">
            <a:spLocks noChangeArrowheads="1"/>
          </p:cNvSpPr>
          <p:nvPr/>
        </p:nvSpPr>
        <p:spPr bwMode="auto">
          <a:xfrm>
            <a:off x="5086350" y="2515394"/>
            <a:ext cx="1338263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77813" indent="-27781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b="1"/>
              <a:t>Products</a:t>
            </a:r>
          </a:p>
        </p:txBody>
      </p:sp>
      <p:sp>
        <p:nvSpPr>
          <p:cNvPr id="38920" name="Text Box 31"/>
          <p:cNvSpPr txBox="1">
            <a:spLocks noChangeArrowheads="1"/>
          </p:cNvSpPr>
          <p:nvPr/>
        </p:nvSpPr>
        <p:spPr bwMode="auto">
          <a:xfrm>
            <a:off x="3289300" y="4572794"/>
            <a:ext cx="105092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77813" indent="-27781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b="1"/>
              <a:t>Energy</a:t>
            </a:r>
          </a:p>
        </p:txBody>
      </p:sp>
      <p:sp>
        <p:nvSpPr>
          <p:cNvPr id="38921" name="Text Box 31"/>
          <p:cNvSpPr txBox="1">
            <a:spLocks noChangeArrowheads="1"/>
          </p:cNvSpPr>
          <p:nvPr/>
        </p:nvSpPr>
        <p:spPr bwMode="auto">
          <a:xfrm>
            <a:off x="1268413" y="6342856"/>
            <a:ext cx="3516312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77813" indent="-27781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b="1"/>
              <a:t>Progress of the reaction</a:t>
            </a:r>
          </a:p>
        </p:txBody>
      </p:sp>
      <p:sp>
        <p:nvSpPr>
          <p:cNvPr id="38922" name="Text Box 31"/>
          <p:cNvSpPr txBox="1">
            <a:spLocks noChangeArrowheads="1"/>
          </p:cNvSpPr>
          <p:nvPr/>
        </p:nvSpPr>
        <p:spPr bwMode="auto">
          <a:xfrm rot="-5400000">
            <a:off x="49213" y="4858544"/>
            <a:ext cx="176371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77813" indent="-27781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b="1"/>
              <a:t>Free energy</a:t>
            </a:r>
          </a:p>
        </p:txBody>
      </p:sp>
      <p:sp>
        <p:nvSpPr>
          <p:cNvPr id="38923" name="Line 18"/>
          <p:cNvSpPr>
            <a:spLocks noChangeShapeType="1"/>
          </p:cNvSpPr>
          <p:nvPr/>
        </p:nvSpPr>
        <p:spPr bwMode="auto">
          <a:xfrm>
            <a:off x="4886325" y="6558756"/>
            <a:ext cx="2370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19"/>
          <p:cNvSpPr>
            <a:spLocks noChangeShapeType="1"/>
          </p:cNvSpPr>
          <p:nvPr/>
        </p:nvSpPr>
        <p:spPr bwMode="auto">
          <a:xfrm flipV="1">
            <a:off x="944563" y="3434556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06" y="284956"/>
            <a:ext cx="8229600" cy="2133600"/>
          </a:xfrm>
        </p:spPr>
        <p:txBody>
          <a:bodyPr/>
          <a:lstStyle/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b="1" dirty="0"/>
              <a:t>Endergonic reaction: </a:t>
            </a:r>
          </a:p>
          <a:p>
            <a:pPr>
              <a:lnSpc>
                <a:spcPct val="95000"/>
              </a:lnSpc>
            </a:pPr>
            <a:r>
              <a:rPr lang="en-US" altLang="en-US" b="1" dirty="0"/>
              <a:t>energy required</a:t>
            </a:r>
          </a:p>
          <a:p>
            <a:pPr>
              <a:lnSpc>
                <a:spcPct val="95000"/>
              </a:lnSpc>
            </a:pPr>
            <a:r>
              <a:rPr lang="en-US" altLang="en-US" b="1" dirty="0"/>
              <a:t>nonspontaneous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7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60" descr="06_05aFreeEnergyText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2"/>
          <a:stretch>
            <a:fillRect/>
          </a:stretch>
        </p:blipFill>
        <p:spPr bwMode="auto">
          <a:xfrm>
            <a:off x="2677319" y="1933575"/>
            <a:ext cx="3962400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1200" dirty="0">
                <a:latin typeface="Arial" charset="0"/>
              </a:rPr>
              <a:t>Summary Slide</a:t>
            </a:r>
          </a:p>
        </p:txBody>
      </p:sp>
      <p:sp>
        <p:nvSpPr>
          <p:cNvPr id="32772" name="Text Box 31"/>
          <p:cNvSpPr txBox="1">
            <a:spLocks noChangeArrowheads="1"/>
          </p:cNvSpPr>
          <p:nvPr/>
        </p:nvSpPr>
        <p:spPr bwMode="auto">
          <a:xfrm>
            <a:off x="3010694" y="1944687"/>
            <a:ext cx="3468688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195263" indent="-19526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Times" pitchFamily="84" charset="0"/>
              <a:buChar char="•"/>
            </a:pPr>
            <a:r>
              <a:rPr lang="en-US" altLang="en-US" sz="1900" b="1" dirty="0"/>
              <a:t>More free energy (higher </a:t>
            </a:r>
            <a:r>
              <a:rPr lang="en-US" altLang="en-US" sz="1900" b="1" i="1" dirty="0"/>
              <a:t>G</a:t>
            </a:r>
            <a:r>
              <a:rPr lang="en-US" altLang="en-US" sz="1900" b="1" dirty="0"/>
              <a:t>)</a:t>
            </a:r>
          </a:p>
          <a:p>
            <a:pPr>
              <a:lnSpc>
                <a:spcPct val="95000"/>
              </a:lnSpc>
              <a:buFont typeface="Times" pitchFamily="84" charset="0"/>
              <a:buChar char="•"/>
            </a:pPr>
            <a:r>
              <a:rPr lang="en-US" altLang="en-US" sz="1900" b="1" dirty="0"/>
              <a:t>Less stable</a:t>
            </a:r>
          </a:p>
          <a:p>
            <a:pPr>
              <a:lnSpc>
                <a:spcPct val="95000"/>
              </a:lnSpc>
              <a:buFont typeface="Times" pitchFamily="84" charset="0"/>
              <a:buChar char="•"/>
            </a:pPr>
            <a:r>
              <a:rPr lang="en-US" altLang="en-US" sz="1900" b="1" dirty="0"/>
              <a:t>Greater work capacity</a:t>
            </a:r>
          </a:p>
        </p:txBody>
      </p:sp>
      <p:sp>
        <p:nvSpPr>
          <p:cNvPr id="32773" name="Text Box 31"/>
          <p:cNvSpPr txBox="1">
            <a:spLocks noChangeArrowheads="1"/>
          </p:cNvSpPr>
          <p:nvPr/>
        </p:nvSpPr>
        <p:spPr bwMode="auto">
          <a:xfrm>
            <a:off x="3005932" y="5907087"/>
            <a:ext cx="32829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195263" indent="-19526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Times" pitchFamily="84" charset="0"/>
              <a:buChar char="•"/>
            </a:pPr>
            <a:r>
              <a:rPr lang="en-US" altLang="en-US" sz="1900" b="1"/>
              <a:t>Less free energy (lower </a:t>
            </a:r>
            <a:r>
              <a:rPr lang="en-US" altLang="en-US" sz="1900" b="1" i="1"/>
              <a:t>G</a:t>
            </a:r>
            <a:r>
              <a:rPr lang="en-US" altLang="en-US" sz="1900" b="1"/>
              <a:t>)</a:t>
            </a:r>
          </a:p>
          <a:p>
            <a:pPr>
              <a:lnSpc>
                <a:spcPct val="95000"/>
              </a:lnSpc>
              <a:buFont typeface="Times" pitchFamily="84" charset="0"/>
              <a:buChar char="•"/>
            </a:pPr>
            <a:r>
              <a:rPr lang="en-US" altLang="en-US" sz="1900" b="1"/>
              <a:t>More stable</a:t>
            </a:r>
          </a:p>
          <a:p>
            <a:pPr>
              <a:lnSpc>
                <a:spcPct val="95000"/>
              </a:lnSpc>
              <a:buFont typeface="Times" pitchFamily="84" charset="0"/>
              <a:buChar char="•"/>
            </a:pPr>
            <a:r>
              <a:rPr lang="en-US" altLang="en-US" sz="1900" b="1"/>
              <a:t>Less work capacity</a:t>
            </a:r>
          </a:p>
        </p:txBody>
      </p:sp>
      <p:sp>
        <p:nvSpPr>
          <p:cNvPr id="32774" name="Text Box 31"/>
          <p:cNvSpPr txBox="1">
            <a:spLocks noChangeArrowheads="1"/>
          </p:cNvSpPr>
          <p:nvPr/>
        </p:nvSpPr>
        <p:spPr bwMode="auto">
          <a:xfrm>
            <a:off x="2878932" y="3341687"/>
            <a:ext cx="3570287" cy="19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157163" indent="-15716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Times" pitchFamily="84" charset="0"/>
              <a:buNone/>
            </a:pPr>
            <a:r>
              <a:rPr lang="en-US" altLang="en-US" sz="1900" b="1"/>
              <a:t>In a spontaneous change</a:t>
            </a:r>
          </a:p>
          <a:p>
            <a:pPr>
              <a:lnSpc>
                <a:spcPct val="95000"/>
              </a:lnSpc>
              <a:buFont typeface="Times" pitchFamily="84" charset="0"/>
              <a:buChar char="•"/>
            </a:pPr>
            <a:r>
              <a:rPr lang="en-US" altLang="en-US" sz="1900" b="1"/>
              <a:t>The free energy of the</a:t>
            </a:r>
            <a:br>
              <a:rPr lang="en-US" altLang="en-US" sz="1900" b="1"/>
            </a:br>
            <a:r>
              <a:rPr lang="en-US" altLang="en-US" sz="1900" b="1"/>
              <a:t>system decreases (</a:t>
            </a:r>
            <a:r>
              <a:rPr lang="en-US" altLang="en-US" sz="1900" b="1">
                <a:sym typeface="Symbol" pitchFamily="18" charset="2"/>
              </a:rPr>
              <a:t></a:t>
            </a:r>
            <a:r>
              <a:rPr lang="en-US" altLang="en-US" sz="1900" b="1" i="1"/>
              <a:t>G </a:t>
            </a:r>
            <a:r>
              <a:rPr lang="en-US" altLang="en-US" sz="1900" b="1">
                <a:sym typeface="Symbol" pitchFamily="18" charset="2"/>
              </a:rPr>
              <a:t></a:t>
            </a:r>
            <a:r>
              <a:rPr lang="en-US" altLang="en-US" sz="1900" b="1"/>
              <a:t> 0)</a:t>
            </a:r>
          </a:p>
          <a:p>
            <a:pPr>
              <a:lnSpc>
                <a:spcPct val="95000"/>
              </a:lnSpc>
              <a:buFont typeface="Times" pitchFamily="84" charset="0"/>
              <a:buChar char="•"/>
            </a:pPr>
            <a:r>
              <a:rPr lang="en-US" altLang="en-US" sz="1900" b="1"/>
              <a:t>The system becomes more</a:t>
            </a:r>
            <a:br>
              <a:rPr lang="en-US" altLang="en-US" sz="1900" b="1"/>
            </a:br>
            <a:r>
              <a:rPr lang="en-US" altLang="en-US" sz="1900" b="1"/>
              <a:t>stable</a:t>
            </a:r>
          </a:p>
          <a:p>
            <a:pPr>
              <a:lnSpc>
                <a:spcPct val="95000"/>
              </a:lnSpc>
              <a:buFont typeface="Times" pitchFamily="84" charset="0"/>
              <a:buChar char="•"/>
            </a:pPr>
            <a:r>
              <a:rPr lang="en-US" altLang="en-US" sz="1900" b="1"/>
              <a:t>The released free energy can</a:t>
            </a:r>
            <a:br>
              <a:rPr lang="en-US" altLang="en-US" sz="1900" b="1"/>
            </a:br>
            <a:r>
              <a:rPr lang="en-US" altLang="en-US" sz="1900" b="1"/>
              <a:t>be harnessed to do work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381000"/>
            <a:ext cx="8915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indent="-292100"/>
            <a:r>
              <a:rPr lang="en-US" altLang="en-US" dirty="0"/>
              <a:t>Free energy is a measure of a system’s</a:t>
            </a:r>
            <a:r>
              <a:rPr lang="en-US" altLang="ja-JP" dirty="0">
                <a:ea typeface="ＭＳ Ｐゴシック" pitchFamily="34" charset="-128"/>
              </a:rPr>
              <a:t> instability, its tendency to change to a more stable state.</a:t>
            </a:r>
          </a:p>
          <a:p>
            <a:pPr marL="292100" indent="-292100"/>
            <a:endParaRPr lang="en-US" altLang="ja-JP" dirty="0">
              <a:ea typeface="ＭＳ Ｐゴシック" pitchFamily="34" charset="-128"/>
            </a:endParaRPr>
          </a:p>
          <a:p>
            <a:pPr marL="292100" indent="-292100"/>
            <a:r>
              <a:rPr lang="en-US" altLang="en-US" dirty="0"/>
              <a:t>During a spontaneous change, free energy decreases and the stability of a system increases.</a:t>
            </a:r>
          </a:p>
        </p:txBody>
      </p:sp>
    </p:spTree>
    <p:extLst>
      <p:ext uri="{BB962C8B-B14F-4D97-AF65-F5344CB8AC3E}">
        <p14:creationId xmlns:p14="http://schemas.microsoft.com/office/powerpoint/2010/main" val="1247064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Must Know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Exergonic and endergonic reactions</a:t>
            </a:r>
          </a:p>
          <a:p>
            <a:endParaRPr lang="en-US" dirty="0"/>
          </a:p>
          <a:p>
            <a:r>
              <a:rPr lang="en-US" dirty="0"/>
              <a:t>Free energy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2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8900" y="242888"/>
            <a:ext cx="8991600" cy="782637"/>
          </a:xfrm>
        </p:spPr>
        <p:txBody>
          <a:bodyPr lIns="91440" tIns="45720" rIns="91440" bIns="45720" anchor="ctr"/>
          <a:lstStyle/>
          <a:p>
            <a:pPr marL="0" indent="0" eaLnBrk="1" hangingPunct="1"/>
            <a:r>
              <a:rPr lang="en-US" altLang="en-US" sz="3200" dirty="0"/>
              <a:t>Free-Energy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339850"/>
            <a:ext cx="8572500" cy="3994150"/>
          </a:xfrm>
        </p:spPr>
        <p:txBody>
          <a:bodyPr lIns="91440" tIns="45720" rIns="91440" bIns="45720">
            <a:normAutofit/>
          </a:bodyPr>
          <a:lstStyle/>
          <a:p>
            <a:pPr marL="292100" indent="-292100"/>
            <a:r>
              <a:rPr lang="en-US" altLang="en-US" dirty="0"/>
              <a:t>A living system’s</a:t>
            </a:r>
            <a:r>
              <a:rPr lang="en-US" altLang="ja-JP" dirty="0">
                <a:ea typeface="ＭＳ Ｐゴシック" pitchFamily="34" charset="-128"/>
              </a:rPr>
              <a:t> </a:t>
            </a:r>
            <a:r>
              <a:rPr lang="en-US" altLang="ja-JP" b="1" dirty="0">
                <a:ea typeface="ＭＳ Ｐゴシック" pitchFamily="34" charset="-128"/>
              </a:rPr>
              <a:t>free energy (G) </a:t>
            </a:r>
            <a:r>
              <a:rPr lang="en-US" altLang="ja-JP" dirty="0">
                <a:ea typeface="ＭＳ Ｐゴシック" pitchFamily="34" charset="-128"/>
              </a:rPr>
              <a:t>is energy that can do work when temperature and pressure are uniform, as in a living cell.</a:t>
            </a:r>
            <a:endParaRPr lang="en-US" altLang="en-US" dirty="0"/>
          </a:p>
          <a:p>
            <a:pPr marL="292100" indent="-292100"/>
            <a:endParaRPr lang="en-US" altLang="en-US" dirty="0"/>
          </a:p>
          <a:p>
            <a:pPr marL="292100" indent="-292100" eaLnBrk="1" hangingPunct="1"/>
            <a:endParaRPr lang="en-US" altLang="en-US" dirty="0"/>
          </a:p>
        </p:txBody>
      </p:sp>
      <p:grpSp>
        <p:nvGrpSpPr>
          <p:cNvPr id="28676" name="Group 8"/>
          <p:cNvGrpSpPr>
            <a:grpSpLocks/>
          </p:cNvGrpSpPr>
          <p:nvPr/>
        </p:nvGrpSpPr>
        <p:grpSpPr bwMode="auto">
          <a:xfrm>
            <a:off x="182563" y="6535738"/>
            <a:ext cx="8775700" cy="227012"/>
            <a:chOff x="115" y="4117"/>
            <a:chExt cx="5528" cy="143"/>
          </a:xfrm>
        </p:grpSpPr>
        <p:sp>
          <p:nvSpPr>
            <p:cNvPr id="28678" name="Line 7"/>
            <p:cNvSpPr>
              <a:spLocks noChangeShapeType="1"/>
            </p:cNvSpPr>
            <p:nvPr/>
          </p:nvSpPr>
          <p:spPr bwMode="auto">
            <a:xfrm>
              <a:off x="115" y="4117"/>
              <a:ext cx="5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9" name="Text Box 8"/>
            <p:cNvSpPr txBox="1">
              <a:spLocks noChangeArrowheads="1"/>
            </p:cNvSpPr>
            <p:nvPr/>
          </p:nvSpPr>
          <p:spPr bwMode="auto">
            <a:xfrm>
              <a:off x="115" y="4174"/>
              <a:ext cx="552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485900" indent="-3397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2176463" indent="-347663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859088" indent="-347663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33162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37734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42306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46878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900"/>
                <a:t>© 2014 Pearson Education, Inc.</a:t>
              </a:r>
              <a:endParaRPr lang="en-US" altLang="en-US" sz="2400"/>
            </a:p>
          </p:txBody>
        </p:sp>
      </p:grpSp>
      <p:sp>
        <p:nvSpPr>
          <p:cNvPr id="28677" name="Line 6"/>
          <p:cNvSpPr>
            <a:spLocks noChangeShapeType="1"/>
          </p:cNvSpPr>
          <p:nvPr/>
        </p:nvSpPr>
        <p:spPr bwMode="auto">
          <a:xfrm>
            <a:off x="182563" y="11842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7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74725" y="304948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485900" indent="-3397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176463" indent="-347663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59088" indent="-347663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162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734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306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6878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kumimoji="1" lang="en-US" altLang="en-US" sz="2400">
              <a:ea typeface="ヒラギノ角ゴ Pro W3" pitchFamily="84" charset="-128"/>
            </a:endParaRPr>
          </a:p>
        </p:txBody>
      </p:sp>
      <p:grpSp>
        <p:nvGrpSpPr>
          <p:cNvPr id="29700" name="Group 8"/>
          <p:cNvGrpSpPr>
            <a:grpSpLocks/>
          </p:cNvGrpSpPr>
          <p:nvPr/>
        </p:nvGrpSpPr>
        <p:grpSpPr bwMode="auto">
          <a:xfrm>
            <a:off x="182563" y="6535738"/>
            <a:ext cx="8775700" cy="227012"/>
            <a:chOff x="115" y="4117"/>
            <a:chExt cx="5528" cy="143"/>
          </a:xfrm>
        </p:grpSpPr>
        <p:sp>
          <p:nvSpPr>
            <p:cNvPr id="29702" name="Line 7"/>
            <p:cNvSpPr>
              <a:spLocks noChangeShapeType="1"/>
            </p:cNvSpPr>
            <p:nvPr/>
          </p:nvSpPr>
          <p:spPr bwMode="auto">
            <a:xfrm>
              <a:off x="115" y="4117"/>
              <a:ext cx="5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" name="Text Box 8"/>
            <p:cNvSpPr txBox="1">
              <a:spLocks noChangeArrowheads="1"/>
            </p:cNvSpPr>
            <p:nvPr/>
          </p:nvSpPr>
          <p:spPr bwMode="auto">
            <a:xfrm>
              <a:off x="115" y="4174"/>
              <a:ext cx="552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485900" indent="-3397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2176463" indent="-347663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859088" indent="-347663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33162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37734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42306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46878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900"/>
                <a:t>© 2014 Pearson Education, Inc.</a:t>
              </a:r>
              <a:endParaRPr lang="en-US" altLang="en-US" sz="2400"/>
            </a:p>
          </p:txBody>
        </p:sp>
      </p:grpSp>
      <p:pic>
        <p:nvPicPr>
          <p:cNvPr id="8" name="Picture 53" descr="06_05bFreeEnergyArt-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42" r="31866" b="2325"/>
          <a:stretch/>
        </p:blipFill>
        <p:spPr bwMode="auto">
          <a:xfrm rot="16200000">
            <a:off x="3568464" y="-1846819"/>
            <a:ext cx="2003898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http://blog.janicehamrick.com/wp-content/uploads/2013/09/messy_de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207" y="57782"/>
            <a:ext cx="1211093" cy="92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47060" y="204686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initial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99860" y="195123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final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7163" y="2074109"/>
            <a:ext cx="9348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In the figure, the _______ state has more free energy.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2942" y="3972811"/>
            <a:ext cx="8875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process _____ occur spontaneously.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28971" y="3049483"/>
            <a:ext cx="1885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5400" b="1" dirty="0">
                <a:solidFill>
                  <a:srgbClr val="C00000"/>
                </a:solidFill>
              </a:rPr>
              <a:t>-</a:t>
            </a:r>
            <a:r>
              <a:rPr lang="en-US" altLang="en-US" sz="5400" dirty="0">
                <a:solidFill>
                  <a:srgbClr val="C00000"/>
                </a:solidFill>
              </a:rPr>
              <a:t>∆</a:t>
            </a:r>
            <a:r>
              <a:rPr lang="en-US" altLang="en-US" sz="5400" i="1" dirty="0">
                <a:solidFill>
                  <a:srgbClr val="C00000"/>
                </a:solidFill>
              </a:rPr>
              <a:t>G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63893" y="2105907"/>
            <a:ext cx="1542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initial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95153" y="3972812"/>
            <a:ext cx="1542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will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-609600" y="5183083"/>
            <a:ext cx="8961436" cy="1446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100" indent="-292100">
              <a:buFont typeface="Wingdings" pitchFamily="2" charset="2"/>
              <a:buNone/>
            </a:pPr>
            <a:r>
              <a:rPr lang="en-US" altLang="en-US" dirty="0"/>
              <a:t>			</a:t>
            </a:r>
            <a:r>
              <a:rPr lang="en-US" altLang="en-US" sz="5400" dirty="0">
                <a:solidFill>
                  <a:schemeClr val="accent5">
                    <a:lumMod val="50000"/>
                  </a:schemeClr>
                </a:solidFill>
              </a:rPr>
              <a:t>∆</a:t>
            </a:r>
            <a:r>
              <a:rPr lang="en-US" altLang="en-US" sz="5400" i="1" dirty="0">
                <a:solidFill>
                  <a:schemeClr val="accent5">
                    <a:lumMod val="50000"/>
                  </a:schemeClr>
                </a:solidFill>
              </a:rPr>
              <a:t>G</a:t>
            </a:r>
            <a:r>
              <a:rPr lang="en-US" altLang="en-US" sz="5400" dirty="0">
                <a:solidFill>
                  <a:schemeClr val="accent5">
                    <a:lumMod val="50000"/>
                  </a:schemeClr>
                </a:solidFill>
              </a:rPr>
              <a:t> = </a:t>
            </a:r>
            <a:r>
              <a:rPr lang="en-US" altLang="en-US" sz="5400" i="1" dirty="0" err="1">
                <a:solidFill>
                  <a:schemeClr val="accent5">
                    <a:lumMod val="50000"/>
                  </a:schemeClr>
                </a:solidFill>
              </a:rPr>
              <a:t>G</a:t>
            </a:r>
            <a:r>
              <a:rPr lang="en-US" altLang="en-US" sz="5400" baseline="-25000" dirty="0" err="1">
                <a:solidFill>
                  <a:schemeClr val="accent5">
                    <a:lumMod val="50000"/>
                  </a:schemeClr>
                </a:solidFill>
              </a:rPr>
              <a:t>final</a:t>
            </a:r>
            <a:r>
              <a:rPr lang="en-US" altLang="en-US" sz="5400" baseline="-25000" dirty="0">
                <a:solidFill>
                  <a:schemeClr val="accent5">
                    <a:lumMod val="50000"/>
                  </a:schemeClr>
                </a:solidFill>
              </a:rPr>
              <a:t> state </a:t>
            </a:r>
            <a:r>
              <a:rPr lang="en-US" altLang="en-US" sz="5400" dirty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en-US" altLang="en-US" sz="5400" i="1" dirty="0" err="1">
                <a:solidFill>
                  <a:schemeClr val="accent5">
                    <a:lumMod val="50000"/>
                  </a:schemeClr>
                </a:solidFill>
              </a:rPr>
              <a:t>G</a:t>
            </a:r>
            <a:r>
              <a:rPr lang="en-US" altLang="en-US" sz="5400" baseline="-25000" dirty="0" err="1">
                <a:solidFill>
                  <a:schemeClr val="accent5">
                    <a:lumMod val="50000"/>
                  </a:schemeClr>
                </a:solidFill>
              </a:rPr>
              <a:t>initial</a:t>
            </a:r>
            <a:r>
              <a:rPr lang="en-US" altLang="en-US" sz="5400" baseline="-25000" dirty="0">
                <a:solidFill>
                  <a:schemeClr val="accent5">
                    <a:lumMod val="50000"/>
                  </a:schemeClr>
                </a:solidFill>
              </a:rPr>
              <a:t> state</a:t>
            </a:r>
          </a:p>
        </p:txBody>
      </p:sp>
    </p:spTree>
    <p:extLst>
      <p:ext uri="{BB962C8B-B14F-4D97-AF65-F5344CB8AC3E}">
        <p14:creationId xmlns:p14="http://schemas.microsoft.com/office/powerpoint/2010/main" val="271934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3" grpId="0"/>
      <p:bldP spid="13" grpId="0"/>
      <p:bldP spid="4" grpId="0"/>
      <p:bldP spid="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9608" y="838200"/>
            <a:ext cx="8839200" cy="5194300"/>
          </a:xfrm>
        </p:spPr>
        <p:txBody>
          <a:bodyPr lIns="91440" tIns="45720" rIns="91440" bIns="45720"/>
          <a:lstStyle/>
          <a:p>
            <a:pPr marL="292100" indent="-292100" eaLnBrk="1" hangingPunct="1">
              <a:buFont typeface="Wingdings" pitchFamily="2" charset="2"/>
              <a:buNone/>
            </a:pPr>
            <a:r>
              <a:rPr lang="en-US" altLang="en-US" dirty="0"/>
              <a:t>	Spontaneous processes can be harnessed to perform work.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74725" y="4343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485900" indent="-3397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176463" indent="-347663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59088" indent="-347663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162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734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306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6878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kumimoji="1" lang="en-US" altLang="en-US" sz="2400">
              <a:ea typeface="ヒラギノ角ゴ Pro W3" pitchFamily="84" charset="-128"/>
            </a:endParaRPr>
          </a:p>
        </p:txBody>
      </p:sp>
      <p:grpSp>
        <p:nvGrpSpPr>
          <p:cNvPr id="29700" name="Group 8"/>
          <p:cNvGrpSpPr>
            <a:grpSpLocks/>
          </p:cNvGrpSpPr>
          <p:nvPr/>
        </p:nvGrpSpPr>
        <p:grpSpPr bwMode="auto">
          <a:xfrm>
            <a:off x="182563" y="6535738"/>
            <a:ext cx="8775700" cy="227012"/>
            <a:chOff x="115" y="4117"/>
            <a:chExt cx="5528" cy="143"/>
          </a:xfrm>
        </p:grpSpPr>
        <p:sp>
          <p:nvSpPr>
            <p:cNvPr id="29702" name="Line 7"/>
            <p:cNvSpPr>
              <a:spLocks noChangeShapeType="1"/>
            </p:cNvSpPr>
            <p:nvPr/>
          </p:nvSpPr>
          <p:spPr bwMode="auto">
            <a:xfrm>
              <a:off x="115" y="4117"/>
              <a:ext cx="5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" name="Text Box 8"/>
            <p:cNvSpPr txBox="1">
              <a:spLocks noChangeArrowheads="1"/>
            </p:cNvSpPr>
            <p:nvPr/>
          </p:nvSpPr>
          <p:spPr bwMode="auto">
            <a:xfrm>
              <a:off x="115" y="4174"/>
              <a:ext cx="552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485900" indent="-3397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2176463" indent="-347663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859088" indent="-347663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33162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37734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42306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46878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900"/>
                <a:t>© 2014 Pearson Education, Inc.</a:t>
              </a:r>
              <a:endParaRPr lang="en-US" altLang="en-US" sz="2400"/>
            </a:p>
          </p:txBody>
        </p:sp>
      </p:grpSp>
      <p:pic>
        <p:nvPicPr>
          <p:cNvPr id="8" name="Picture 53" descr="06_05bFreeEnergyArt-U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42" r="31866" b="2325"/>
          <a:stretch/>
        </p:blipFill>
        <p:spPr bwMode="auto">
          <a:xfrm rot="16200000">
            <a:off x="3942801" y="-1035280"/>
            <a:ext cx="1001949" cy="3001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1525553" y="1981640"/>
            <a:ext cx="6640513" cy="4802187"/>
            <a:chOff x="1250950" y="950913"/>
            <a:chExt cx="6640513" cy="4802187"/>
          </a:xfrm>
        </p:grpSpPr>
        <p:pic>
          <p:nvPicPr>
            <p:cNvPr id="10" name="Picture 46" descr="05_17Cotransport-U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107"/>
            <a:stretch>
              <a:fillRect/>
            </a:stretch>
          </p:blipFill>
          <p:spPr bwMode="auto">
            <a:xfrm>
              <a:off x="1250950" y="950913"/>
              <a:ext cx="6640513" cy="4802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 Box 31"/>
            <p:cNvSpPr txBox="1">
              <a:spLocks noChangeArrowheads="1"/>
            </p:cNvSpPr>
            <p:nvPr/>
          </p:nvSpPr>
          <p:spPr bwMode="auto">
            <a:xfrm>
              <a:off x="1589088" y="5151438"/>
              <a:ext cx="965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485900" indent="-3397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2176463" indent="-347663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859088" indent="-347663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33162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37734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42306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46878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800" b="1" dirty="0">
                  <a:ea typeface="ＭＳ Ｐゴシック" pitchFamily="84" charset="-128"/>
                </a:rPr>
                <a:t>Sucrose</a:t>
              </a:r>
            </a:p>
          </p:txBody>
        </p:sp>
        <p:sp>
          <p:nvSpPr>
            <p:cNvPr id="12" name="Text Box 31"/>
            <p:cNvSpPr txBox="1">
              <a:spLocks noChangeArrowheads="1"/>
            </p:cNvSpPr>
            <p:nvPr/>
          </p:nvSpPr>
          <p:spPr bwMode="auto">
            <a:xfrm>
              <a:off x="3232150" y="2022475"/>
              <a:ext cx="1454150" cy="265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485900" indent="-3397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2176463" indent="-347663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859088" indent="-347663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33162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37734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42306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46878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800" b="1">
                  <a:ea typeface="ＭＳ Ｐゴシック" pitchFamily="84" charset="-128"/>
                </a:rPr>
                <a:t>Proton pump</a:t>
              </a:r>
            </a:p>
          </p:txBody>
        </p:sp>
        <p:sp>
          <p:nvSpPr>
            <p:cNvPr id="13" name="Text Box 31"/>
            <p:cNvSpPr txBox="1">
              <a:spLocks noChangeArrowheads="1"/>
            </p:cNvSpPr>
            <p:nvPr/>
          </p:nvSpPr>
          <p:spPr bwMode="auto">
            <a:xfrm>
              <a:off x="3171825" y="4090988"/>
              <a:ext cx="1681163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485900" indent="-3397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2176463" indent="-347663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859088" indent="-347663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33162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37734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42306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46878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800" b="1" dirty="0">
                  <a:ea typeface="ＭＳ Ｐゴシック" pitchFamily="84" charset="-128"/>
                </a:rPr>
                <a:t>Sucrose-H</a:t>
              </a:r>
              <a:r>
                <a:rPr lang="en-US" altLang="en-US" sz="1800" b="1" baseline="30000" dirty="0">
                  <a:ea typeface="ＭＳ Ｐゴシック" pitchFamily="84" charset="-128"/>
                  <a:sym typeface="Symbol" pitchFamily="84" charset="2"/>
                </a:rPr>
                <a:t></a:t>
              </a:r>
              <a:endParaRPr lang="en-US" altLang="en-US" sz="1800" b="1" dirty="0">
                <a:ea typeface="ＭＳ Ｐゴシック" pitchFamily="84" charset="-128"/>
              </a:endParaRP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800" b="1" dirty="0" err="1">
                  <a:ea typeface="ＭＳ Ｐゴシック" pitchFamily="84" charset="-128"/>
                </a:rPr>
                <a:t>cotransporter</a:t>
              </a:r>
              <a:endParaRPr lang="en-US" altLang="en-US" sz="1800" b="1" dirty="0">
                <a:ea typeface="ＭＳ Ｐゴシック" pitchFamily="84" charset="-128"/>
              </a:endParaRPr>
            </a:p>
          </p:txBody>
        </p:sp>
        <p:sp>
          <p:nvSpPr>
            <p:cNvPr id="14" name="Text Box 31"/>
            <p:cNvSpPr txBox="1">
              <a:spLocks noChangeArrowheads="1"/>
            </p:cNvSpPr>
            <p:nvPr/>
          </p:nvSpPr>
          <p:spPr bwMode="auto">
            <a:xfrm>
              <a:off x="5311775" y="4125913"/>
              <a:ext cx="1644650" cy="238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485900" indent="-3397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2176463" indent="-347663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859088" indent="-347663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33162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37734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42306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46878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800" b="1">
                  <a:ea typeface="ＭＳ Ｐゴシック" pitchFamily="84" charset="-128"/>
                </a:rPr>
                <a:t>Diffusion of H</a:t>
              </a:r>
              <a:r>
                <a:rPr lang="en-US" altLang="en-US" sz="1800" b="1" baseline="30000">
                  <a:ea typeface="ＭＳ Ｐゴシック" pitchFamily="84" charset="-128"/>
                  <a:sym typeface="Symbol" pitchFamily="84" charset="2"/>
                </a:rPr>
                <a:t></a:t>
              </a:r>
              <a:endParaRPr lang="en-US" altLang="en-US" sz="1800" b="1">
                <a:ea typeface="ＭＳ Ｐゴシック" pitchFamily="84" charset="-128"/>
              </a:endParaRPr>
            </a:p>
          </p:txBody>
        </p:sp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5976938" y="5395913"/>
              <a:ext cx="965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485900" indent="-3397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2176463" indent="-347663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859088" indent="-347663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33162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37734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42306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4687888" indent="-347663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800" b="1">
                  <a:ea typeface="ＭＳ Ｐゴシック" pitchFamily="84" charset="-128"/>
                </a:rPr>
                <a:t>Sucrose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223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74725" y="3049484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485900" indent="-3397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176463" indent="-347663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59088" indent="-347663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162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734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306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6878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kumimoji="1" lang="en-US" altLang="en-US" sz="2400">
              <a:ea typeface="ヒラギノ角ゴ Pro W3" pitchFamily="84" charset="-128"/>
            </a:endParaRPr>
          </a:p>
        </p:txBody>
      </p:sp>
      <p:pic>
        <p:nvPicPr>
          <p:cNvPr id="8" name="Picture 53" descr="06_05bFreeEnergyArt-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42" r="31866" b="2325"/>
          <a:stretch/>
        </p:blipFill>
        <p:spPr bwMode="auto">
          <a:xfrm rot="5400000">
            <a:off x="3568464" y="-1846818"/>
            <a:ext cx="2003898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59485" y="152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initial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5000" y="195124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final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700" y="2090508"/>
            <a:ext cx="9348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In the figure, the _______ state has more free energy.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25400" y="3998214"/>
            <a:ext cx="8875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process ________ occur spontaneously.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28971" y="3049484"/>
            <a:ext cx="1885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5400" b="1" dirty="0">
                <a:solidFill>
                  <a:srgbClr val="C00000"/>
                </a:solidFill>
              </a:rPr>
              <a:t>+</a:t>
            </a:r>
            <a:r>
              <a:rPr lang="en-US" altLang="en-US" sz="5400" dirty="0">
                <a:solidFill>
                  <a:srgbClr val="C00000"/>
                </a:solidFill>
              </a:rPr>
              <a:t>∆</a:t>
            </a:r>
            <a:r>
              <a:rPr lang="en-US" altLang="en-US" sz="5400" i="1" dirty="0">
                <a:solidFill>
                  <a:srgbClr val="C00000"/>
                </a:solidFill>
              </a:rPr>
              <a:t>G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63893" y="2105908"/>
            <a:ext cx="1542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final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95153" y="3972813"/>
            <a:ext cx="1542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won’t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169488" y="841456"/>
            <a:ext cx="1076846" cy="607828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-5555" y="4906999"/>
            <a:ext cx="9190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process can’t be harnessed to preform work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-343352" y="5415113"/>
            <a:ext cx="8961436" cy="1446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100" indent="-292100">
              <a:buFont typeface="Wingdings" pitchFamily="2" charset="2"/>
              <a:buNone/>
            </a:pPr>
            <a:r>
              <a:rPr lang="en-US" altLang="en-US" dirty="0"/>
              <a:t>			</a:t>
            </a:r>
            <a:r>
              <a:rPr lang="en-US" altLang="en-US" sz="5400" dirty="0">
                <a:solidFill>
                  <a:schemeClr val="accent5">
                    <a:lumMod val="50000"/>
                  </a:schemeClr>
                </a:solidFill>
              </a:rPr>
              <a:t>∆</a:t>
            </a:r>
            <a:r>
              <a:rPr lang="en-US" altLang="en-US" sz="5400" i="1" dirty="0">
                <a:solidFill>
                  <a:schemeClr val="accent5">
                    <a:lumMod val="50000"/>
                  </a:schemeClr>
                </a:solidFill>
              </a:rPr>
              <a:t>G</a:t>
            </a:r>
            <a:r>
              <a:rPr lang="en-US" altLang="en-US" sz="5400" dirty="0">
                <a:solidFill>
                  <a:schemeClr val="accent5">
                    <a:lumMod val="50000"/>
                  </a:schemeClr>
                </a:solidFill>
              </a:rPr>
              <a:t> = </a:t>
            </a:r>
            <a:r>
              <a:rPr lang="en-US" altLang="en-US" sz="5400" i="1" dirty="0" err="1">
                <a:solidFill>
                  <a:schemeClr val="accent5">
                    <a:lumMod val="50000"/>
                  </a:schemeClr>
                </a:solidFill>
              </a:rPr>
              <a:t>G</a:t>
            </a:r>
            <a:r>
              <a:rPr lang="en-US" altLang="en-US" sz="5400" baseline="-25000" dirty="0" err="1">
                <a:solidFill>
                  <a:schemeClr val="accent5">
                    <a:lumMod val="50000"/>
                  </a:schemeClr>
                </a:solidFill>
              </a:rPr>
              <a:t>final</a:t>
            </a:r>
            <a:r>
              <a:rPr lang="en-US" altLang="en-US" sz="5400" baseline="-25000" dirty="0">
                <a:solidFill>
                  <a:schemeClr val="accent5">
                    <a:lumMod val="50000"/>
                  </a:schemeClr>
                </a:solidFill>
              </a:rPr>
              <a:t> state </a:t>
            </a:r>
            <a:r>
              <a:rPr lang="en-US" altLang="en-US" sz="5400" dirty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en-US" altLang="en-US" sz="5400" i="1" dirty="0" err="1">
                <a:solidFill>
                  <a:schemeClr val="accent5">
                    <a:lumMod val="50000"/>
                  </a:schemeClr>
                </a:solidFill>
              </a:rPr>
              <a:t>G</a:t>
            </a:r>
            <a:r>
              <a:rPr lang="en-US" altLang="en-US" sz="5400" baseline="-25000" dirty="0" err="1">
                <a:solidFill>
                  <a:schemeClr val="accent5">
                    <a:lumMod val="50000"/>
                  </a:schemeClr>
                </a:solidFill>
              </a:rPr>
              <a:t>initial</a:t>
            </a:r>
            <a:r>
              <a:rPr lang="en-US" altLang="en-US" sz="5400" baseline="-25000" dirty="0">
                <a:solidFill>
                  <a:schemeClr val="accent5">
                    <a:lumMod val="50000"/>
                  </a:schemeClr>
                </a:solidFill>
              </a:rPr>
              <a:t> state</a:t>
            </a:r>
          </a:p>
        </p:txBody>
      </p:sp>
      <p:pic>
        <p:nvPicPr>
          <p:cNvPr id="15" name="Picture 2" descr="http://blog.janicehamrick.com/wp-content/uploads/2013/09/messy_de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1093" cy="92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24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3" grpId="0"/>
      <p:bldP spid="13" grpId="0"/>
      <p:bldP spid="4" grpId="0"/>
      <p:bldP spid="5" grpId="0"/>
      <p:bldP spid="16" grpId="0"/>
      <p:bldP spid="6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53" descr="06_05bFreeEnergyArt-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08" b="2325"/>
          <a:stretch/>
        </p:blipFill>
        <p:spPr bwMode="auto">
          <a:xfrm rot="16200000">
            <a:off x="3186364" y="-1469288"/>
            <a:ext cx="2156298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74725" y="3311337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485900" indent="-3397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176463" indent="-347663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59088" indent="-347663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162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734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306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6878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kumimoji="1" lang="en-US" altLang="en-US" sz="2400">
              <a:ea typeface="ヒラギノ角ゴ Pro W3" pitchFamily="8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6400" y="228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initial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48259" y="302806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final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564" y="2362200"/>
            <a:ext cx="9348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In the figure, the _______ state has more free energy.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4191000"/>
            <a:ext cx="8875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process _____ occur spontaneously.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28971" y="3311337"/>
            <a:ext cx="1885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5400" b="1" dirty="0">
                <a:solidFill>
                  <a:srgbClr val="C00000"/>
                </a:solidFill>
              </a:rPr>
              <a:t>-</a:t>
            </a:r>
            <a:r>
              <a:rPr lang="en-US" altLang="en-US" sz="5400" dirty="0">
                <a:solidFill>
                  <a:srgbClr val="C00000"/>
                </a:solidFill>
              </a:rPr>
              <a:t>∆</a:t>
            </a:r>
            <a:r>
              <a:rPr lang="en-US" altLang="en-US" sz="5400" i="1" dirty="0">
                <a:solidFill>
                  <a:srgbClr val="C00000"/>
                </a:solidFill>
              </a:rPr>
              <a:t>G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63893" y="2367761"/>
            <a:ext cx="1542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initial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95153" y="4234666"/>
            <a:ext cx="1542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will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562" y="5105400"/>
            <a:ext cx="9190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process can be harnessed to preform work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-457200" y="5715000"/>
            <a:ext cx="8961436" cy="1446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100" indent="-292100">
              <a:buFont typeface="Wingdings" pitchFamily="2" charset="2"/>
              <a:buNone/>
            </a:pPr>
            <a:r>
              <a:rPr lang="en-US" altLang="en-US" dirty="0"/>
              <a:t>			</a:t>
            </a:r>
            <a:r>
              <a:rPr lang="en-US" altLang="en-US" sz="5400" dirty="0">
                <a:solidFill>
                  <a:schemeClr val="accent5">
                    <a:lumMod val="50000"/>
                  </a:schemeClr>
                </a:solidFill>
              </a:rPr>
              <a:t>∆</a:t>
            </a:r>
            <a:r>
              <a:rPr lang="en-US" altLang="en-US" sz="5400" i="1" dirty="0">
                <a:solidFill>
                  <a:schemeClr val="accent5">
                    <a:lumMod val="50000"/>
                  </a:schemeClr>
                </a:solidFill>
              </a:rPr>
              <a:t>G</a:t>
            </a:r>
            <a:r>
              <a:rPr lang="en-US" altLang="en-US" sz="5400" dirty="0">
                <a:solidFill>
                  <a:schemeClr val="accent5">
                    <a:lumMod val="50000"/>
                  </a:schemeClr>
                </a:solidFill>
              </a:rPr>
              <a:t> = </a:t>
            </a:r>
            <a:r>
              <a:rPr lang="en-US" altLang="en-US" sz="5400" i="1" dirty="0" err="1">
                <a:solidFill>
                  <a:schemeClr val="accent5">
                    <a:lumMod val="50000"/>
                  </a:schemeClr>
                </a:solidFill>
              </a:rPr>
              <a:t>G</a:t>
            </a:r>
            <a:r>
              <a:rPr lang="en-US" altLang="en-US" sz="5400" baseline="-25000" dirty="0" err="1">
                <a:solidFill>
                  <a:schemeClr val="accent5">
                    <a:lumMod val="50000"/>
                  </a:schemeClr>
                </a:solidFill>
              </a:rPr>
              <a:t>final</a:t>
            </a:r>
            <a:r>
              <a:rPr lang="en-US" altLang="en-US" sz="5400" baseline="-25000" dirty="0">
                <a:solidFill>
                  <a:schemeClr val="accent5">
                    <a:lumMod val="50000"/>
                  </a:schemeClr>
                </a:solidFill>
              </a:rPr>
              <a:t> state </a:t>
            </a:r>
            <a:r>
              <a:rPr lang="en-US" altLang="en-US" sz="5400" dirty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en-US" altLang="en-US" sz="5400" i="1" dirty="0" err="1">
                <a:solidFill>
                  <a:schemeClr val="accent5">
                    <a:lumMod val="50000"/>
                  </a:schemeClr>
                </a:solidFill>
              </a:rPr>
              <a:t>G</a:t>
            </a:r>
            <a:r>
              <a:rPr lang="en-US" altLang="en-US" sz="5400" baseline="-25000" dirty="0" err="1">
                <a:solidFill>
                  <a:schemeClr val="accent5">
                    <a:lumMod val="50000"/>
                  </a:schemeClr>
                </a:solidFill>
              </a:rPr>
              <a:t>initial</a:t>
            </a:r>
            <a:r>
              <a:rPr lang="en-US" altLang="en-US" sz="5400" baseline="-25000" dirty="0">
                <a:solidFill>
                  <a:schemeClr val="accent5">
                    <a:lumMod val="50000"/>
                  </a:schemeClr>
                </a:solidFill>
              </a:rPr>
              <a:t> state</a:t>
            </a:r>
          </a:p>
        </p:txBody>
      </p:sp>
    </p:spTree>
    <p:extLst>
      <p:ext uri="{BB962C8B-B14F-4D97-AF65-F5344CB8AC3E}">
        <p14:creationId xmlns:p14="http://schemas.microsoft.com/office/powerpoint/2010/main" val="259844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3" grpId="0"/>
      <p:bldP spid="13" grpId="0"/>
      <p:bldP spid="4" grpId="0"/>
      <p:bldP spid="5" grpId="0"/>
      <p:bldP spid="1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165100"/>
            <a:ext cx="8991600" cy="503238"/>
          </a:xfrm>
        </p:spPr>
        <p:txBody>
          <a:bodyPr lIns="91440" tIns="45720" rIns="91440" bIns="45720" anchor="ctr">
            <a:normAutofit fontScale="90000"/>
          </a:bodyPr>
          <a:lstStyle/>
          <a:p>
            <a:pPr eaLnBrk="1" hangingPunct="1"/>
            <a:r>
              <a:rPr lang="en-US" altLang="en-US" sz="3200" i="1"/>
              <a:t>Exergonic and Endergonic Reactions in Metabolism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4125"/>
            <a:ext cx="6192837" cy="4003675"/>
          </a:xfrm>
        </p:spPr>
        <p:txBody>
          <a:bodyPr lIns="91440" tIns="45720" rIns="91440" bIns="45720"/>
          <a:lstStyle/>
          <a:p>
            <a:pPr indent="-342900" eaLnBrk="1" hangingPunct="1"/>
            <a:r>
              <a:rPr lang="en-US" altLang="en-US" dirty="0"/>
              <a:t>An </a:t>
            </a:r>
            <a:r>
              <a:rPr lang="en-US" altLang="en-US" b="1" dirty="0"/>
              <a:t>exergonic reaction </a:t>
            </a:r>
            <a:r>
              <a:rPr lang="en-US" altLang="en-US" dirty="0"/>
              <a:t>proceeds with a net release of free energy and is spontaneous; ∆</a:t>
            </a:r>
            <a:r>
              <a:rPr lang="en-US" altLang="en-US" i="1" dirty="0"/>
              <a:t>G</a:t>
            </a:r>
            <a:r>
              <a:rPr lang="en-US" altLang="en-US" dirty="0"/>
              <a:t> is negative.</a:t>
            </a:r>
          </a:p>
        </p:txBody>
      </p:sp>
      <p:sp>
        <p:nvSpPr>
          <p:cNvPr id="35845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53" descr="06_05bFreeEnergyArt-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56" b="11056"/>
          <a:stretch/>
        </p:blipFill>
        <p:spPr bwMode="auto">
          <a:xfrm>
            <a:off x="6691313" y="762000"/>
            <a:ext cx="2266950" cy="546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dos4ever.com/TiT/explosio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7" y="2895600"/>
            <a:ext cx="29908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381000" y="4209647"/>
            <a:ext cx="2141089" cy="1828999"/>
            <a:chOff x="381000" y="4209647"/>
            <a:chExt cx="2141089" cy="1828999"/>
          </a:xfrm>
        </p:grpSpPr>
        <p:pic>
          <p:nvPicPr>
            <p:cNvPr id="10" name="Picture 2" descr="http://www.playinterference.com/game_images/games/113/11336/295/11336-5593-331258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4209647"/>
              <a:ext cx="2141089" cy="18289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685800" y="4210318"/>
              <a:ext cx="1560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800" b="1" dirty="0">
                  <a:solidFill>
                    <a:srgbClr val="FFFF00"/>
                  </a:solidFill>
                  <a:latin typeface="Times New Roman" pitchFamily="18" charset="0"/>
                  <a:ea typeface="ＭＳ Ｐゴシック" pitchFamily="34" charset="-128"/>
                </a:rPr>
                <a:t>catabolic</a:t>
              </a:r>
              <a:endParaRPr lang="en-US" sz="2800" b="1" dirty="0">
                <a:solidFill>
                  <a:srgbClr val="FFFF00"/>
                </a:solidFill>
              </a:endParaRP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2843DD38-7BD4-454B-B0C8-2A79003A06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76" y="5542476"/>
            <a:ext cx="2181225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92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0" descr="06_06aExergonicRxn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1"/>
          <a:stretch>
            <a:fillRect/>
          </a:stretch>
        </p:blipFill>
        <p:spPr bwMode="auto">
          <a:xfrm>
            <a:off x="584200" y="1512887"/>
            <a:ext cx="7956550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 Box 31"/>
          <p:cNvSpPr txBox="1">
            <a:spLocks noChangeArrowheads="1"/>
          </p:cNvSpPr>
          <p:nvPr/>
        </p:nvSpPr>
        <p:spPr bwMode="auto">
          <a:xfrm>
            <a:off x="0" y="68263"/>
            <a:ext cx="790575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77813" indent="-27781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3200" b="1" dirty="0"/>
              <a:t>Exergonic reaction: </a:t>
            </a:r>
          </a:p>
        </p:txBody>
      </p:sp>
      <p:sp>
        <p:nvSpPr>
          <p:cNvPr id="37893" name="Text Box 31"/>
          <p:cNvSpPr txBox="1">
            <a:spLocks noChangeArrowheads="1"/>
          </p:cNvSpPr>
          <p:nvPr/>
        </p:nvSpPr>
        <p:spPr bwMode="auto">
          <a:xfrm>
            <a:off x="6869113" y="3157537"/>
            <a:ext cx="1587500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139700" indent="-1397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  <a:buFont typeface="Times" pitchFamily="84" charset="0"/>
              <a:buNone/>
            </a:pPr>
            <a:r>
              <a:rPr lang="en-US" altLang="en-US" b="1"/>
              <a:t>Amount of</a:t>
            </a:r>
          </a:p>
          <a:p>
            <a:pPr algn="ctr">
              <a:lnSpc>
                <a:spcPct val="95000"/>
              </a:lnSpc>
              <a:buFont typeface="Times" pitchFamily="84" charset="0"/>
              <a:buNone/>
            </a:pPr>
            <a:r>
              <a:rPr lang="en-US" altLang="en-US" b="1"/>
              <a:t>energy</a:t>
            </a:r>
          </a:p>
          <a:p>
            <a:pPr algn="ctr">
              <a:lnSpc>
                <a:spcPct val="95000"/>
              </a:lnSpc>
              <a:buFont typeface="Times" pitchFamily="84" charset="0"/>
              <a:buNone/>
            </a:pPr>
            <a:r>
              <a:rPr lang="en-US" altLang="en-US" b="1"/>
              <a:t>released</a:t>
            </a:r>
          </a:p>
          <a:p>
            <a:pPr algn="ctr">
              <a:lnSpc>
                <a:spcPct val="95000"/>
              </a:lnSpc>
              <a:buFont typeface="Times" pitchFamily="84" charset="0"/>
              <a:buNone/>
            </a:pPr>
            <a:r>
              <a:rPr lang="en-US" altLang="en-US" b="1"/>
              <a:t>(</a:t>
            </a:r>
            <a:r>
              <a:rPr lang="en-US" altLang="en-US" b="1">
                <a:sym typeface="Symbol" pitchFamily="18" charset="2"/>
              </a:rPr>
              <a:t></a:t>
            </a:r>
            <a:r>
              <a:rPr lang="en-US" altLang="en-US" b="1" i="1"/>
              <a:t>G </a:t>
            </a:r>
            <a:r>
              <a:rPr lang="en-US" altLang="en-US" b="1">
                <a:sym typeface="Symbol" pitchFamily="18" charset="2"/>
              </a:rPr>
              <a:t></a:t>
            </a:r>
            <a:r>
              <a:rPr lang="en-US" altLang="en-US" b="1"/>
              <a:t> 0)</a:t>
            </a:r>
          </a:p>
        </p:txBody>
      </p:sp>
      <p:sp>
        <p:nvSpPr>
          <p:cNvPr id="37894" name="Text Box 31"/>
          <p:cNvSpPr txBox="1">
            <a:spLocks noChangeArrowheads="1"/>
          </p:cNvSpPr>
          <p:nvPr/>
        </p:nvSpPr>
        <p:spPr bwMode="auto">
          <a:xfrm>
            <a:off x="1352550" y="2408237"/>
            <a:ext cx="152717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77813" indent="-27781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b="1"/>
              <a:t>Reactants</a:t>
            </a:r>
          </a:p>
        </p:txBody>
      </p:sp>
      <p:sp>
        <p:nvSpPr>
          <p:cNvPr id="37895" name="Text Box 31"/>
          <p:cNvSpPr txBox="1">
            <a:spLocks noChangeArrowheads="1"/>
          </p:cNvSpPr>
          <p:nvPr/>
        </p:nvSpPr>
        <p:spPr bwMode="auto">
          <a:xfrm>
            <a:off x="5064125" y="4759325"/>
            <a:ext cx="1431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77813" indent="-27781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b="1"/>
              <a:t>Products</a:t>
            </a:r>
          </a:p>
        </p:txBody>
      </p:sp>
      <p:sp>
        <p:nvSpPr>
          <p:cNvPr id="37896" name="Text Box 31"/>
          <p:cNvSpPr txBox="1">
            <a:spLocks noChangeArrowheads="1"/>
          </p:cNvSpPr>
          <p:nvPr/>
        </p:nvSpPr>
        <p:spPr bwMode="auto">
          <a:xfrm>
            <a:off x="3775075" y="4441825"/>
            <a:ext cx="1068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77813" indent="-27781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b="1"/>
              <a:t>Energy</a:t>
            </a:r>
          </a:p>
        </p:txBody>
      </p:sp>
      <p:sp>
        <p:nvSpPr>
          <p:cNvPr id="37897" name="Text Box 31"/>
          <p:cNvSpPr txBox="1">
            <a:spLocks noChangeArrowheads="1"/>
          </p:cNvSpPr>
          <p:nvPr/>
        </p:nvSpPr>
        <p:spPr bwMode="auto">
          <a:xfrm>
            <a:off x="1271588" y="6219825"/>
            <a:ext cx="3535362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77813" indent="-27781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b="1"/>
              <a:t>Progress of the reaction</a:t>
            </a:r>
          </a:p>
        </p:txBody>
      </p:sp>
      <p:sp>
        <p:nvSpPr>
          <p:cNvPr id="37898" name="Text Box 31"/>
          <p:cNvSpPr txBox="1">
            <a:spLocks noChangeArrowheads="1"/>
          </p:cNvSpPr>
          <p:nvPr/>
        </p:nvSpPr>
        <p:spPr bwMode="auto">
          <a:xfrm rot="-5400000">
            <a:off x="37306" y="4745831"/>
            <a:ext cx="1741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277813" indent="-27781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b="1"/>
              <a:t>Free energy</a:t>
            </a:r>
          </a:p>
        </p:txBody>
      </p:sp>
      <p:sp>
        <p:nvSpPr>
          <p:cNvPr id="37899" name="Line 22"/>
          <p:cNvSpPr>
            <a:spLocks noChangeShapeType="1"/>
          </p:cNvSpPr>
          <p:nvPr/>
        </p:nvSpPr>
        <p:spPr bwMode="auto">
          <a:xfrm>
            <a:off x="4895850" y="6418262"/>
            <a:ext cx="2349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23"/>
          <p:cNvSpPr>
            <a:spLocks noChangeShapeType="1"/>
          </p:cNvSpPr>
          <p:nvPr/>
        </p:nvSpPr>
        <p:spPr bwMode="auto">
          <a:xfrm flipV="1">
            <a:off x="925513" y="3332162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469" y="504335"/>
            <a:ext cx="8229600" cy="1553066"/>
          </a:xfrm>
        </p:spPr>
        <p:txBody>
          <a:bodyPr/>
          <a:lstStyle/>
          <a:p>
            <a:r>
              <a:rPr lang="en-US" dirty="0"/>
              <a:t>Energy is released</a:t>
            </a:r>
          </a:p>
          <a:p>
            <a:r>
              <a:rPr lang="en-US" dirty="0"/>
              <a:t>Spontaneous</a:t>
            </a:r>
          </a:p>
        </p:txBody>
      </p:sp>
    </p:spTree>
    <p:extLst>
      <p:ext uri="{BB962C8B-B14F-4D97-AF65-F5344CB8AC3E}">
        <p14:creationId xmlns:p14="http://schemas.microsoft.com/office/powerpoint/2010/main" val="294243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452</Words>
  <Application>Microsoft Office PowerPoint</Application>
  <PresentationFormat>On-screen Show (4:3)</PresentationFormat>
  <Paragraphs>108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Tahoma</vt:lpstr>
      <vt:lpstr>Times</vt:lpstr>
      <vt:lpstr>Times New Roman</vt:lpstr>
      <vt:lpstr>Wingdings</vt:lpstr>
      <vt:lpstr>Office Theme</vt:lpstr>
      <vt:lpstr>PowerPoint Presentation</vt:lpstr>
      <vt:lpstr>You Must Know </vt:lpstr>
      <vt:lpstr>Free-Energy</vt:lpstr>
      <vt:lpstr>PowerPoint Presentation</vt:lpstr>
      <vt:lpstr>PowerPoint Presentation</vt:lpstr>
      <vt:lpstr>PowerPoint Presentation</vt:lpstr>
      <vt:lpstr>PowerPoint Presentation</vt:lpstr>
      <vt:lpstr>Exergonic and Endergonic Reactions in Metabolism</vt:lpstr>
      <vt:lpstr>PowerPoint Presentation</vt:lpstr>
      <vt:lpstr>PowerPoint Presentation</vt:lpstr>
      <vt:lpstr>PowerPoint Presentation</vt:lpstr>
      <vt:lpstr>Summary Slide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lauren.wingard</dc:creator>
  <cp:lastModifiedBy>Lauren Wingard</cp:lastModifiedBy>
  <cp:revision>83</cp:revision>
  <cp:lastPrinted>2019-10-14T14:26:46Z</cp:lastPrinted>
  <dcterms:created xsi:type="dcterms:W3CDTF">2014-10-16T21:35:35Z</dcterms:created>
  <dcterms:modified xsi:type="dcterms:W3CDTF">2019-10-14T14:39:01Z</dcterms:modified>
</cp:coreProperties>
</file>