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21" r:id="rId3"/>
    <p:sldId id="293" r:id="rId4"/>
    <p:sldId id="294" r:id="rId5"/>
    <p:sldId id="295" r:id="rId6"/>
    <p:sldId id="322" r:id="rId7"/>
    <p:sldId id="326" r:id="rId8"/>
    <p:sldId id="266" r:id="rId9"/>
    <p:sldId id="267" r:id="rId10"/>
    <p:sldId id="268" r:id="rId11"/>
    <p:sldId id="269" r:id="rId12"/>
    <p:sldId id="270" r:id="rId13"/>
    <p:sldId id="271" r:id="rId14"/>
    <p:sldId id="277" r:id="rId15"/>
    <p:sldId id="281" r:id="rId16"/>
    <p:sldId id="279" r:id="rId17"/>
    <p:sldId id="290" r:id="rId18"/>
    <p:sldId id="291" r:id="rId19"/>
    <p:sldId id="27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590" autoAdjust="0"/>
  </p:normalViewPr>
  <p:slideViewPr>
    <p:cSldViewPr>
      <p:cViewPr varScale="1">
        <p:scale>
          <a:sx n="50" d="100"/>
          <a:sy n="50" d="100"/>
        </p:scale>
        <p:origin x="238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0246A3F-14E3-47C5-8EC4-EC4226722F39}" type="datetimeFigureOut">
              <a:rPr lang="en-US" smtClean="0"/>
              <a:t>10/18/2019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AEF75F5-EDAD-4443-956B-6942B2DFC662}" type="slidenum">
              <a:rPr lang="en-US" smtClean="0"/>
              <a:t>‹#›</a:t>
            </a:fld>
            <a:endParaRPr lang="en-US"/>
          </a:p>
        </p:txBody>
      </p:sp>
    </p:spTree>
    <p:extLst>
      <p:ext uri="{BB962C8B-B14F-4D97-AF65-F5344CB8AC3E}">
        <p14:creationId xmlns:p14="http://schemas.microsoft.com/office/powerpoint/2010/main" val="280184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6B35B5C-A390-4764-8C43-85A828FA9084}" type="datetimeFigureOut">
              <a:rPr lang="en-US" smtClean="0"/>
              <a:t>10/18/2019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8364EF1-22D0-4FE4-B039-9CC4446D582F}" type="slidenum">
              <a:rPr lang="en-US" smtClean="0"/>
              <a:t>‹#›</a:t>
            </a:fld>
            <a:endParaRPr lang="en-US"/>
          </a:p>
        </p:txBody>
      </p:sp>
    </p:spTree>
    <p:extLst>
      <p:ext uri="{BB962C8B-B14F-4D97-AF65-F5344CB8AC3E}">
        <p14:creationId xmlns:p14="http://schemas.microsoft.com/office/powerpoint/2010/main" val="250127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A9D51A2-A2BA-4CCA-889A-862889E0B19E}" type="slidenum">
              <a:rPr lang="en-US" altLang="en-US" smtClean="0"/>
              <a:pPr>
                <a:spcBef>
                  <a:spcPct val="0"/>
                </a:spcBef>
              </a:pPr>
              <a:t>1</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780F0A07-EC3F-405A-8FC0-5E13D9C08C0A}" type="slidenum">
              <a:rPr lang="en-US" altLang="en-US">
                <a:latin typeface="Times" pitchFamily="84" charset="0"/>
              </a:rPr>
              <a:pPr algn="r">
                <a:spcBef>
                  <a:spcPct val="0"/>
                </a:spcBef>
              </a:pPr>
              <a:t>11</a:t>
            </a:fld>
            <a:endParaRPr lang="en-US" altLang="en-US">
              <a:latin typeface="Times" pitchFamily="84"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5F01D912-BDF3-4FF3-B8FF-82FBBDE33D0F}" type="slidenum">
              <a:rPr lang="en-US" altLang="en-US">
                <a:latin typeface="Times" pitchFamily="84" charset="0"/>
              </a:rPr>
              <a:pPr algn="r">
                <a:spcBef>
                  <a:spcPct val="0"/>
                </a:spcBef>
              </a:pPr>
              <a:t>12</a:t>
            </a:fld>
            <a:endParaRPr lang="en-US" altLang="en-US">
              <a:latin typeface="Times" pitchFamily="84" charset="0"/>
            </a:endParaRPr>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BE8A1812-599C-452D-9DE9-EF7A740422BA}" type="slidenum">
              <a:rPr lang="en-US" altLang="en-US">
                <a:latin typeface="Times" pitchFamily="84" charset="0"/>
              </a:rPr>
              <a:pPr algn="r">
                <a:spcBef>
                  <a:spcPct val="0"/>
                </a:spcBef>
              </a:pPr>
              <a:t>13</a:t>
            </a:fld>
            <a:endParaRPr lang="en-US" altLang="en-US">
              <a:latin typeface="Times" pitchFamily="84" charset="0"/>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CBB1935D-C6C5-4CF5-8108-A88624684DEA}" type="slidenum">
              <a:rPr lang="en-US" altLang="en-US">
                <a:latin typeface="Arial" charset="0"/>
                <a:ea typeface="ヒラギノ角ゴ Pro W3" pitchFamily="84" charset="-128"/>
              </a:rPr>
              <a:pPr algn="r">
                <a:spcBef>
                  <a:spcPct val="0"/>
                </a:spcBef>
              </a:pPr>
              <a:t>14</a:t>
            </a:fld>
            <a:endParaRPr lang="en-US" altLang="en-US">
              <a:latin typeface="Arial" charset="0"/>
              <a:ea typeface="ヒラギノ角ゴ Pro W3" pitchFamily="84" charset="-128"/>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marL="292100" indent="-292100" eaLnBrk="1" hangingPunct="1"/>
            <a:r>
              <a:rPr lang="en-US" altLang="en-US" b="1" dirty="0"/>
              <a:t>Cofactors </a:t>
            </a:r>
            <a:r>
              <a:rPr lang="en-US" altLang="en-US" dirty="0"/>
              <a:t>are </a:t>
            </a:r>
            <a:r>
              <a:rPr lang="en-US" altLang="en-US" dirty="0" err="1"/>
              <a:t>nonprotein</a:t>
            </a:r>
            <a:r>
              <a:rPr lang="en-US" altLang="en-US" dirty="0"/>
              <a:t> enzyme helpers.</a:t>
            </a:r>
          </a:p>
          <a:p>
            <a:pPr marL="292100" indent="-292100" eaLnBrk="1" hangingPunct="1"/>
            <a:r>
              <a:rPr lang="en-US" altLang="en-US" dirty="0"/>
              <a:t>Cofactors may be inorganic (such as a metal in ionic form) or organic.</a:t>
            </a:r>
          </a:p>
          <a:p>
            <a:pPr marL="292100" indent="-292100" eaLnBrk="1" hangingPunct="1"/>
            <a:r>
              <a:rPr lang="en-US" altLang="en-US" dirty="0"/>
              <a:t>An organic cofactor is called a </a:t>
            </a:r>
            <a:r>
              <a:rPr lang="en-US" altLang="en-US" b="1" dirty="0"/>
              <a:t>coenzyme.</a:t>
            </a:r>
            <a:endParaRPr lang="en-US" altLang="en-US" dirty="0"/>
          </a:p>
          <a:p>
            <a:pPr marL="292100" indent="-292100" eaLnBrk="1" hangingPunct="1"/>
            <a:r>
              <a:rPr lang="en-US" altLang="en-US" dirty="0"/>
              <a:t>Coenzymes include vitamins.</a:t>
            </a:r>
            <a:endParaRPr lang="en-US" altLang="en-US" b="1" dirty="0"/>
          </a:p>
          <a:p>
            <a:pPr eaLnBrk="1" hangingPunct="1"/>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FD2303E8-85A6-4386-842A-70993128675B}" type="slidenum">
              <a:rPr lang="en-US" altLang="en-US">
                <a:latin typeface="Arial" charset="0"/>
                <a:ea typeface="ヒラギノ角ゴ Pro W3" pitchFamily="84" charset="-128"/>
              </a:rPr>
              <a:pPr algn="r">
                <a:spcBef>
                  <a:spcPct val="0"/>
                </a:spcBef>
              </a:pPr>
              <a:t>15</a:t>
            </a:fld>
            <a:endParaRPr lang="en-US" altLang="en-US">
              <a:latin typeface="Arial" charset="0"/>
              <a:ea typeface="ヒラギノ角ゴ Pro W3" pitchFamily="84" charset="-128"/>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4C61F409-B795-4B3C-B34C-6948524A29E9}" type="slidenum">
              <a:rPr lang="en-US" altLang="en-US">
                <a:latin typeface="Times" pitchFamily="84" charset="0"/>
              </a:rPr>
              <a:pPr algn="r">
                <a:spcBef>
                  <a:spcPct val="0"/>
                </a:spcBef>
              </a:pPr>
              <a:t>16</a:t>
            </a:fld>
            <a:endParaRPr lang="en-US" altLang="en-US">
              <a:latin typeface="Times" pitchFamily="8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b="1" dirty="0"/>
              <a:t>Competitive inhibitors </a:t>
            </a:r>
            <a:r>
              <a:rPr lang="en-US" altLang="en-US" dirty="0"/>
              <a:t>bind to the active site of an enzyme, competing with the substrate.</a:t>
            </a:r>
          </a:p>
          <a:p>
            <a:pPr marL="292100" indent="-292100" eaLnBrk="1" hangingPunct="1"/>
            <a:r>
              <a:rPr lang="en-US" altLang="en-US" b="1" dirty="0"/>
              <a:t>Noncompetitive inhibitors </a:t>
            </a:r>
            <a:r>
              <a:rPr lang="en-US" altLang="en-US" dirty="0"/>
              <a:t>bind to another part of an enzyme, causing the enzyme to change shape and making the active site less effective.</a:t>
            </a:r>
          </a:p>
          <a:p>
            <a:pPr marL="292100" indent="-292100" eaLnBrk="1" hangingPunct="1"/>
            <a:r>
              <a:rPr lang="en-US" altLang="en-US" dirty="0"/>
              <a:t>Examples of inhibitors include toxins, poisons, pesticides, and antibiotics.</a:t>
            </a:r>
          </a:p>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00" indent="-292100" eaLnBrk="1" hangingPunct="1"/>
            <a:r>
              <a:rPr lang="en-US" altLang="en-US" b="1" dirty="0"/>
              <a:t>Allosteric regulation </a:t>
            </a:r>
            <a:r>
              <a:rPr lang="en-US" altLang="en-US" dirty="0"/>
              <a:t>may either inhibit or stimulate an enzyme’s</a:t>
            </a:r>
            <a:r>
              <a:rPr lang="en-US" altLang="ja-JP" dirty="0">
                <a:ea typeface="ＭＳ Ｐゴシック" pitchFamily="34" charset="-128"/>
              </a:rPr>
              <a:t> activity.</a:t>
            </a:r>
          </a:p>
          <a:p>
            <a:pPr marL="292100" indent="-292100" eaLnBrk="1" hangingPunct="1"/>
            <a:r>
              <a:rPr lang="en-US" altLang="en-US" dirty="0"/>
              <a:t>Allosteric regulation occurs when a regulatory molecule binds to a protein at one site and affects the protein’s</a:t>
            </a:r>
            <a:r>
              <a:rPr lang="en-US" altLang="ja-JP" dirty="0">
                <a:ea typeface="ＭＳ Ｐゴシック" pitchFamily="34" charset="-128"/>
              </a:rPr>
              <a:t> function at another site.</a:t>
            </a:r>
          </a:p>
          <a:p>
            <a:pPr marL="254000" indent="-254000" eaLnBrk="1" hangingPunct="1"/>
            <a:r>
              <a:rPr lang="en-US" altLang="en-US" dirty="0"/>
              <a:t>Most </a:t>
            </a:r>
            <a:r>
              <a:rPr lang="en-US" altLang="en-US" dirty="0" err="1"/>
              <a:t>allosterically</a:t>
            </a:r>
            <a:r>
              <a:rPr lang="en-US" altLang="en-US" dirty="0"/>
              <a:t> regulated enzymes are made from polypeptide subunits.</a:t>
            </a:r>
          </a:p>
          <a:p>
            <a:pPr marL="254000" indent="-254000" eaLnBrk="1" hangingPunct="1"/>
            <a:r>
              <a:rPr lang="en-US" altLang="en-US" dirty="0"/>
              <a:t>Each enzyme has active and inactive forms.</a:t>
            </a:r>
          </a:p>
          <a:p>
            <a:pPr marL="254000" indent="-254000" eaLnBrk="1" hangingPunct="1"/>
            <a:r>
              <a:rPr lang="en-US" altLang="en-US" dirty="0"/>
              <a:t>The binding of an activator stabilizes the active form of the enzyme.</a:t>
            </a:r>
          </a:p>
          <a:p>
            <a:pPr marL="254000" indent="-254000" eaLnBrk="1" hangingPunct="1"/>
            <a:r>
              <a:rPr lang="en-US" altLang="en-US" dirty="0"/>
              <a:t>The binding of an inhibitor stabilizes the inactive form of the enzyme.</a:t>
            </a:r>
          </a:p>
          <a:p>
            <a:pPr marL="292100" indent="-292100"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78364EF1-22D0-4FE4-B039-9CC4446D582F}" type="slidenum">
              <a:rPr lang="en-US" smtClean="0"/>
              <a:t>17</a:t>
            </a:fld>
            <a:endParaRPr lang="en-US"/>
          </a:p>
        </p:txBody>
      </p:sp>
    </p:spTree>
    <p:extLst>
      <p:ext uri="{BB962C8B-B14F-4D97-AF65-F5344CB8AC3E}">
        <p14:creationId xmlns:p14="http://schemas.microsoft.com/office/powerpoint/2010/main" val="143689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BC32E21-95F3-429D-85BC-F20612C32EB2}" type="slidenum">
              <a:rPr lang="en-US" altLang="en-US">
                <a:latin typeface="Times" pitchFamily="84" charset="0"/>
              </a:rPr>
              <a:pPr algn="r">
                <a:spcBef>
                  <a:spcPct val="0"/>
                </a:spcBef>
              </a:pPr>
              <a:t>18</a:t>
            </a:fld>
            <a:endParaRPr lang="en-US" altLang="en-US">
              <a:latin typeface="Times"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In </a:t>
            </a:r>
            <a:r>
              <a:rPr lang="en-US" altLang="en-US" b="1" dirty="0"/>
              <a:t>feedback inhibition</a:t>
            </a:r>
            <a:r>
              <a:rPr lang="en-US" altLang="en-US" dirty="0"/>
              <a:t>, the end product of a metabolic pathway shuts down the pathway.</a:t>
            </a:r>
          </a:p>
          <a:p>
            <a:pPr marL="292100" indent="-292100" eaLnBrk="1" hangingPunct="1"/>
            <a:endParaRPr lang="en-US" altLang="en-US" dirty="0"/>
          </a:p>
          <a:p>
            <a:pPr marL="292100" indent="-292100" eaLnBrk="1" hangingPunct="1"/>
            <a:r>
              <a:rPr lang="en-US" altLang="en-US" dirty="0"/>
              <a:t>Feedback inhibition prevents a cell from wasting chemical resources by synthesizing more product than is needed.</a:t>
            </a:r>
          </a:p>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8C97B2B-B801-4619-9A50-6753F39313C9}" type="slidenum">
              <a:rPr lang="en-US" altLang="en-US">
                <a:latin typeface="Times" pitchFamily="84" charset="0"/>
              </a:rPr>
              <a:pPr algn="r">
                <a:spcBef>
                  <a:spcPct val="0"/>
                </a:spcBef>
              </a:pPr>
              <a:t>19</a:t>
            </a:fld>
            <a:endParaRPr lang="en-US" altLang="en-US">
              <a:latin typeface="Times" pitchFamily="84" charset="0"/>
            </a:endParaRP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An enzyme’s</a:t>
            </a:r>
            <a:r>
              <a:rPr lang="en-US" altLang="ja-JP" dirty="0">
                <a:ea typeface="ＭＳ Ｐゴシック" pitchFamily="34" charset="-128"/>
              </a:rPr>
              <a:t> activity can be affected by</a:t>
            </a:r>
          </a:p>
          <a:p>
            <a:pPr marL="736600" lvl="1" indent="-266700" eaLnBrk="1" hangingPunct="1">
              <a:spcBef>
                <a:spcPct val="18000"/>
              </a:spcBef>
            </a:pPr>
            <a:r>
              <a:rPr lang="en-US" altLang="en-US" dirty="0"/>
              <a:t>General environmental factors, such as temperature and </a:t>
            </a:r>
            <a:r>
              <a:rPr lang="en-US" altLang="en-US" dirty="0" err="1"/>
              <a:t>pH.</a:t>
            </a:r>
            <a:endParaRPr lang="en-US" altLang="en-US" dirty="0"/>
          </a:p>
          <a:p>
            <a:pPr marL="736600" lvl="1" indent="-266700" eaLnBrk="1" hangingPunct="1">
              <a:spcBef>
                <a:spcPct val="18000"/>
              </a:spcBef>
            </a:pPr>
            <a:r>
              <a:rPr lang="en-US" altLang="en-US" dirty="0"/>
              <a:t>Chemicals that specifically influence the enzyme.</a:t>
            </a:r>
          </a:p>
          <a:p>
            <a:pPr marL="736600" lvl="1" indent="-266700" eaLnBrk="1" hangingPunct="1">
              <a:spcBef>
                <a:spcPct val="18000"/>
              </a:spcBef>
            </a:pPr>
            <a:endParaRPr lang="en-US" altLang="en-US" dirty="0"/>
          </a:p>
          <a:p>
            <a:pPr marL="292100" indent="-292100" eaLnBrk="1" hangingPunct="1"/>
            <a:r>
              <a:rPr lang="en-US" altLang="en-US" dirty="0"/>
              <a:t>Each enzyme has an optimal temperature in which it can function.</a:t>
            </a:r>
          </a:p>
          <a:p>
            <a:pPr marL="292100" indent="-292100" eaLnBrk="1" hangingPunct="1"/>
            <a:r>
              <a:rPr lang="en-US" altLang="en-US" dirty="0"/>
              <a:t>Each enzyme has an optimal pH in which it can function.</a:t>
            </a:r>
          </a:p>
          <a:p>
            <a:pPr marL="292100" indent="-292100" eaLnBrk="1" hangingPunct="1"/>
            <a:r>
              <a:rPr lang="en-US" altLang="en-US" dirty="0"/>
              <a:t>Optimal conditions favor the most active shape for the enzyme molecule.</a:t>
            </a:r>
          </a:p>
          <a:p>
            <a:pPr marL="736600" lvl="1" indent="-266700" eaLnBrk="1" hangingPunct="1">
              <a:spcBef>
                <a:spcPct val="18000"/>
              </a:spcBef>
            </a:pPr>
            <a:endParaRPr lang="en-US" altLang="en-US" dirty="0"/>
          </a:p>
        </p:txBody>
      </p:sp>
    </p:spTree>
    <p:extLst>
      <p:ext uri="{BB962C8B-B14F-4D97-AF65-F5344CB8AC3E}">
        <p14:creationId xmlns:p14="http://schemas.microsoft.com/office/powerpoint/2010/main" val="176214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2100" indent="-292100" eaLnBrk="1" hangingPunct="1"/>
            <a:r>
              <a:rPr lang="en-US" altLang="en-US" dirty="0"/>
              <a:t>Every chemical reaction between molecules involves bond breaking and bond forming.</a:t>
            </a:r>
          </a:p>
          <a:p>
            <a:pPr marL="292100" indent="-292100" eaLnBrk="1" hangingPunct="1"/>
            <a:r>
              <a:rPr lang="en-US" altLang="en-US" dirty="0"/>
              <a:t>The initial energy needed to start a chemical reaction is called the free energy of</a:t>
            </a:r>
            <a:r>
              <a:rPr lang="en-US" altLang="en-US" b="1" dirty="0"/>
              <a:t> </a:t>
            </a:r>
            <a:r>
              <a:rPr lang="en-US" altLang="en-US" dirty="0"/>
              <a:t>activation, or </a:t>
            </a:r>
            <a:r>
              <a:rPr lang="en-US" altLang="en-US" b="1" dirty="0"/>
              <a:t>activation energy </a:t>
            </a:r>
            <a:r>
              <a:rPr lang="en-US" altLang="en-US" dirty="0"/>
              <a:t>(E</a:t>
            </a:r>
            <a:r>
              <a:rPr lang="en-US" altLang="en-US" baseline="-25000" dirty="0"/>
              <a:t>A</a:t>
            </a:r>
            <a:r>
              <a:rPr lang="en-US" altLang="en-US" dirty="0"/>
              <a:t>). </a:t>
            </a:r>
          </a:p>
          <a:p>
            <a:pPr marL="292100" indent="-292100" eaLnBrk="1" hangingPunct="1"/>
            <a:r>
              <a:rPr lang="en-US" altLang="en-US" dirty="0"/>
              <a:t>Activation energy is often supplied in the form of thermal energy that the reactant molecules absorb from their surroundings</a:t>
            </a:r>
            <a:endParaRPr lang="en-US" dirty="0"/>
          </a:p>
        </p:txBody>
      </p:sp>
      <p:sp>
        <p:nvSpPr>
          <p:cNvPr id="4" name="Slide Number Placeholder 3"/>
          <p:cNvSpPr>
            <a:spLocks noGrp="1"/>
          </p:cNvSpPr>
          <p:nvPr>
            <p:ph type="sldNum" sz="quarter" idx="10"/>
          </p:nvPr>
        </p:nvSpPr>
        <p:spPr/>
        <p:txBody>
          <a:bodyPr/>
          <a:lstStyle/>
          <a:p>
            <a:pPr>
              <a:defRPr/>
            </a:pPr>
            <a:fld id="{CFFD67A7-475B-40B5-8E54-C7B03B8BB32E}"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FD67A7-475B-40B5-8E54-C7B03B8BB32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9949691C-7A58-4A6D-9657-4266CF2F194D}" type="slidenum">
              <a:rPr lang="en-US" altLang="en-US">
                <a:latin typeface="Times" pitchFamily="84" charset="0"/>
              </a:rPr>
              <a:pPr algn="r">
                <a:spcBef>
                  <a:spcPct val="0"/>
                </a:spcBef>
              </a:pPr>
              <a:t>5</a:t>
            </a:fld>
            <a:endParaRPr lang="en-US" altLang="en-US">
              <a:latin typeface="Times" pitchFamily="84"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A </a:t>
            </a:r>
            <a:r>
              <a:rPr lang="en-US" altLang="en-US" b="1" dirty="0"/>
              <a:t>catalyst </a:t>
            </a:r>
            <a:r>
              <a:rPr lang="en-US" altLang="en-US" dirty="0"/>
              <a:t>is a chemical agent that speeds up a reaction without being consumed by the reaction.</a:t>
            </a:r>
          </a:p>
          <a:p>
            <a:pPr marL="292100" indent="-292100" eaLnBrk="1" hangingPunct="1"/>
            <a:r>
              <a:rPr lang="en-US" altLang="en-US" dirty="0"/>
              <a:t>An </a:t>
            </a:r>
            <a:r>
              <a:rPr lang="en-US" altLang="en-US" b="1" dirty="0"/>
              <a:t>enzyme </a:t>
            </a:r>
            <a:r>
              <a:rPr lang="en-US" altLang="en-US" dirty="0"/>
              <a:t>is a catalytic protein.</a:t>
            </a:r>
          </a:p>
          <a:p>
            <a:pPr marL="292100" indent="-292100" eaLnBrk="1" hangingPunct="1"/>
            <a:r>
              <a:rPr lang="en-US" altLang="en-US" dirty="0"/>
              <a:t>Enzymes catalyze reactions by lowering the E</a:t>
            </a:r>
            <a:r>
              <a:rPr lang="en-US" altLang="en-US" baseline="-25000" dirty="0"/>
              <a:t>A</a:t>
            </a:r>
            <a:r>
              <a:rPr lang="en-US" altLang="en-US" dirty="0"/>
              <a:t> barrier.</a:t>
            </a:r>
          </a:p>
          <a:p>
            <a:pPr marL="292100" indent="-292100" eaLnBrk="1" hangingPunct="1"/>
            <a:r>
              <a:rPr lang="en-US" altLang="en-US" dirty="0"/>
              <a:t>Enzymes do not affect the change in free energy (∆</a:t>
            </a:r>
            <a:r>
              <a:rPr lang="en-US" altLang="en-US" i="1" dirty="0"/>
              <a:t>G</a:t>
            </a:r>
            <a:r>
              <a:rPr lang="en-US" altLang="en-US" dirty="0"/>
              <a:t>); instead, they hasten reactions that would occur eventually.</a:t>
            </a:r>
          </a:p>
          <a:p>
            <a:pPr marL="292100" indent="-292100" eaLnBrk="1" hangingPunct="1"/>
            <a:endParaRPr lang="en-US" altLang="en-US" dirty="0"/>
          </a:p>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364EF1-22D0-4FE4-B039-9CC4446D582F}" type="slidenum">
              <a:rPr lang="en-US" smtClean="0"/>
              <a:t>6</a:t>
            </a:fld>
            <a:endParaRPr lang="en-US"/>
          </a:p>
        </p:txBody>
      </p:sp>
    </p:spTree>
    <p:extLst>
      <p:ext uri="{BB962C8B-B14F-4D97-AF65-F5344CB8AC3E}">
        <p14:creationId xmlns:p14="http://schemas.microsoft.com/office/powerpoint/2010/main" val="166523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F60CC36-7EC2-4845-92EA-7C3C7E3C57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9B83F6B-3929-419C-9055-0CB9518ADA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ヒラギノ角ゴ Pro W3" pitchFamily="-84" charset="-128"/>
            </a:endParaRPr>
          </a:p>
        </p:txBody>
      </p:sp>
      <p:sp>
        <p:nvSpPr>
          <p:cNvPr id="32772" name="Slide Number Placeholder 3">
            <a:extLst>
              <a:ext uri="{FF2B5EF4-FFF2-40B4-BE49-F238E27FC236}">
                <a16:creationId xmlns:a16="http://schemas.microsoft.com/office/drawing/2014/main" id="{95143656-1A92-479C-B236-9FBAC8EE76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B4A2B1-3BFD-472A-94AA-1999F1E72DAA}"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F840243D-8C10-437C-8318-380EB8D927B1}" type="slidenum">
              <a:rPr lang="en-US" altLang="en-US">
                <a:latin typeface="Times" pitchFamily="84" charset="0"/>
              </a:rPr>
              <a:pPr algn="r">
                <a:spcBef>
                  <a:spcPct val="0"/>
                </a:spcBef>
              </a:pPr>
              <a:t>8</a:t>
            </a:fld>
            <a:endParaRPr lang="en-US" altLang="en-US">
              <a:latin typeface="Times" pitchFamily="84"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The reactant that an enzyme acts on is called the enzyme’s</a:t>
            </a:r>
            <a:r>
              <a:rPr lang="en-US" altLang="ja-JP" dirty="0">
                <a:ea typeface="ＭＳ Ｐゴシック" pitchFamily="34" charset="-128"/>
              </a:rPr>
              <a:t> </a:t>
            </a:r>
            <a:r>
              <a:rPr lang="en-US" altLang="ja-JP" b="1" dirty="0">
                <a:ea typeface="ＭＳ Ｐゴシック" pitchFamily="34" charset="-128"/>
              </a:rPr>
              <a:t>substrate. </a:t>
            </a:r>
          </a:p>
          <a:p>
            <a:pPr marL="292100" indent="-292100" eaLnBrk="1" hangingPunct="1"/>
            <a:r>
              <a:rPr lang="en-US" altLang="en-US" dirty="0"/>
              <a:t>The enzyme binds to its substrate, forming an </a:t>
            </a:r>
            <a:r>
              <a:rPr lang="en-US" altLang="en-US" b="1" dirty="0"/>
              <a:t>enzyme-substrate complex.</a:t>
            </a:r>
          </a:p>
          <a:p>
            <a:pPr marL="292100" indent="-292100" eaLnBrk="1" hangingPunct="1"/>
            <a:r>
              <a:rPr lang="en-US" altLang="en-US" dirty="0"/>
              <a:t>The </a:t>
            </a:r>
            <a:r>
              <a:rPr lang="en-US" altLang="en-US" b="1" dirty="0"/>
              <a:t>active site </a:t>
            </a:r>
            <a:r>
              <a:rPr lang="en-US" altLang="en-US" dirty="0"/>
              <a:t>is the region on the enzyme where the substrate binds.</a:t>
            </a:r>
          </a:p>
          <a:p>
            <a:pPr marL="292100" indent="-292100" eaLnBrk="1" hangingPunct="1">
              <a:spcBef>
                <a:spcPct val="35000"/>
              </a:spcBef>
            </a:pPr>
            <a:r>
              <a:rPr lang="en-US" altLang="en-US" dirty="0"/>
              <a:t>Enzyme specificity results from the complementary fit between the shape of its active site and the substrate shape.</a:t>
            </a:r>
          </a:p>
          <a:p>
            <a:pPr marL="292100" indent="-292100" eaLnBrk="1" hangingPunct="1">
              <a:spcBef>
                <a:spcPct val="35000"/>
              </a:spcBef>
            </a:pPr>
            <a:r>
              <a:rPr lang="en-US" altLang="en-US" dirty="0"/>
              <a:t>Enzymes change shape due to chemical interactions with the substrate</a:t>
            </a:r>
          </a:p>
          <a:p>
            <a:pPr marL="292100" indent="-292100" eaLnBrk="1" hangingPunct="1">
              <a:spcBef>
                <a:spcPct val="35000"/>
              </a:spcBef>
            </a:pPr>
            <a:r>
              <a:rPr lang="en-US" altLang="en-US" dirty="0"/>
              <a:t>This</a:t>
            </a:r>
            <a:r>
              <a:rPr lang="en-US" altLang="en-US" b="1" dirty="0"/>
              <a:t> induced fit </a:t>
            </a:r>
            <a:r>
              <a:rPr lang="en-US" altLang="en-US" dirty="0"/>
              <a:t>of the enzyme to the substrate brings chemical groups of the active site into positions that enhance their ability to catalyze the reaction.</a:t>
            </a:r>
          </a:p>
          <a:p>
            <a:pPr marL="292100" marR="0" indent="-292100" algn="l" defTabSz="914400" rtl="0" eaLnBrk="1" fontAlgn="auto" latinLnBrk="0" hangingPunct="1">
              <a:lnSpc>
                <a:spcPct val="100000"/>
              </a:lnSpc>
              <a:spcBef>
                <a:spcPct val="35000"/>
              </a:spcBef>
              <a:spcAft>
                <a:spcPts val="0"/>
              </a:spcAft>
              <a:buClrTx/>
              <a:buSzTx/>
              <a:buFontTx/>
              <a:buNone/>
              <a:tabLst/>
              <a:defRPr/>
            </a:pPr>
            <a:r>
              <a:rPr lang="en-US" altLang="en-US" dirty="0"/>
              <a:t>In an enzymatic reaction, the substrate binds to the active site of the enzyme.</a:t>
            </a:r>
          </a:p>
          <a:p>
            <a:pPr marL="292100" indent="-292100" eaLnBrk="1" hangingPunct="1">
              <a:spcBef>
                <a:spcPct val="35000"/>
              </a:spcBef>
            </a:pPr>
            <a:endParaRPr lang="en-US" altLang="en-US" dirty="0"/>
          </a:p>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09F6A2BA-7EAD-494E-A070-F2FA31F7602E}" type="slidenum">
              <a:rPr lang="en-US" altLang="en-US">
                <a:latin typeface="Arial" charset="0"/>
                <a:ea typeface="ヒラギノ角ゴ Pro W3" pitchFamily="84" charset="-128"/>
              </a:rPr>
              <a:pPr algn="r">
                <a:spcBef>
                  <a:spcPct val="0"/>
                </a:spcBef>
              </a:pPr>
              <a:t>9</a:t>
            </a:fld>
            <a:endParaRPr lang="en-US" altLang="en-US">
              <a:latin typeface="Arial" charset="0"/>
              <a:ea typeface="ヒラギノ角ゴ Pro W3" pitchFamily="84" charset="-128"/>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3AFE15D6-580C-4E05-BAF1-4F3E1A5893DA}" type="slidenum">
              <a:rPr lang="en-US" altLang="en-US">
                <a:latin typeface="Times" pitchFamily="84" charset="0"/>
              </a:rPr>
              <a:pPr algn="r">
                <a:spcBef>
                  <a:spcPct val="0"/>
                </a:spcBef>
              </a:pPr>
              <a:t>10</a:t>
            </a:fld>
            <a:endParaRPr lang="en-US" altLang="en-US">
              <a:latin typeface="Times" pitchFamily="84"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BE8F76-D29C-434B-A694-63A8360470C1}"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402986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E8F76-D29C-434B-A694-63A8360470C1}"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325383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E8F76-D29C-434B-A694-63A8360470C1}"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72278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BE8F76-D29C-434B-A694-63A8360470C1}"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316719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E8F76-D29C-434B-A694-63A8360470C1}"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310888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BE8F76-D29C-434B-A694-63A8360470C1}"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172763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BE8F76-D29C-434B-A694-63A8360470C1}"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371688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BE8F76-D29C-434B-A694-63A8360470C1}"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165814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E8F76-D29C-434B-A694-63A8360470C1}"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389517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E8F76-D29C-434B-A694-63A8360470C1}"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256527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BE8F76-D29C-434B-A694-63A8360470C1}"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F8CD6-80BD-4D4E-847D-BDEE0C8435C0}" type="slidenum">
              <a:rPr lang="en-US" smtClean="0"/>
              <a:t>‹#›</a:t>
            </a:fld>
            <a:endParaRPr lang="en-US"/>
          </a:p>
        </p:txBody>
      </p:sp>
    </p:spTree>
    <p:extLst>
      <p:ext uri="{BB962C8B-B14F-4D97-AF65-F5344CB8AC3E}">
        <p14:creationId xmlns:p14="http://schemas.microsoft.com/office/powerpoint/2010/main" val="197925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E8F76-D29C-434B-A694-63A8360470C1}" type="datetimeFigureOut">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F8CD6-80BD-4D4E-847D-BDEE0C8435C0}" type="slidenum">
              <a:rPr lang="en-US" smtClean="0"/>
              <a:t>‹#›</a:t>
            </a:fld>
            <a:endParaRPr lang="en-US"/>
          </a:p>
        </p:txBody>
      </p:sp>
    </p:spTree>
    <p:extLst>
      <p:ext uri="{BB962C8B-B14F-4D97-AF65-F5344CB8AC3E}">
        <p14:creationId xmlns:p14="http://schemas.microsoft.com/office/powerpoint/2010/main" val="4262357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highered.mheducation.com/sites/0072943696/student_view0/chapter2/animation__feedback_inhibition_of_biochemical_pathway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34" charset="0"/>
              </a:rPr>
              <a:t>0</a:t>
            </a:r>
          </a:p>
        </p:txBody>
      </p:sp>
      <p:sp>
        <p:nvSpPr>
          <p:cNvPr id="4099" name="Text Box 8"/>
          <p:cNvSpPr txBox="1">
            <a:spLocks noChangeArrowheads="1"/>
          </p:cNvSpPr>
          <p:nvPr/>
        </p:nvSpPr>
        <p:spPr bwMode="auto">
          <a:xfrm>
            <a:off x="528638" y="1098550"/>
            <a:ext cx="74723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 Chapter 6</a:t>
            </a:r>
          </a:p>
        </p:txBody>
      </p:sp>
      <p:sp>
        <p:nvSpPr>
          <p:cNvPr id="2" name="Subtitle 1"/>
          <p:cNvSpPr>
            <a:spLocks noGrp="1"/>
          </p:cNvSpPr>
          <p:nvPr>
            <p:ph type="subTitle" idx="1"/>
          </p:nvPr>
        </p:nvSpPr>
        <p:spPr/>
        <p:txBody>
          <a:bodyPr/>
          <a:lstStyle/>
          <a:p>
            <a:r>
              <a:rPr lang="en-US" dirty="0"/>
              <a:t>Enzymes and </a:t>
            </a:r>
            <a:r>
              <a:rPr lang="en-US"/>
              <a:t>Feedback Inhibition</a:t>
            </a:r>
            <a:endParaRPr lang="en-US" dirty="0"/>
          </a:p>
        </p:txBody>
      </p:sp>
    </p:spTree>
    <p:custDataLst>
      <p:tags r:id="rId1"/>
    </p:custDataLst>
    <p:extLst>
      <p:ext uri="{BB962C8B-B14F-4D97-AF65-F5344CB8AC3E}">
        <p14:creationId xmlns:p14="http://schemas.microsoft.com/office/powerpoint/2010/main" val="24996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1" descr="06_15CatalyticCycle_1-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901700" y="136525"/>
            <a:ext cx="73406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6.15-1</a:t>
            </a:r>
          </a:p>
        </p:txBody>
      </p:sp>
      <p:sp>
        <p:nvSpPr>
          <p:cNvPr id="15364" name="Text Box 31"/>
          <p:cNvSpPr txBox="1">
            <a:spLocks noChangeArrowheads="1"/>
          </p:cNvSpPr>
          <p:nvPr/>
        </p:nvSpPr>
        <p:spPr bwMode="auto">
          <a:xfrm>
            <a:off x="1766888" y="1952625"/>
            <a:ext cx="12557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Substrates</a:t>
            </a:r>
          </a:p>
        </p:txBody>
      </p:sp>
      <p:sp>
        <p:nvSpPr>
          <p:cNvPr id="15365" name="Text Box 31"/>
          <p:cNvSpPr txBox="1">
            <a:spLocks noChangeArrowheads="1"/>
          </p:cNvSpPr>
          <p:nvPr/>
        </p:nvSpPr>
        <p:spPr bwMode="auto">
          <a:xfrm>
            <a:off x="4124325" y="2132013"/>
            <a:ext cx="2028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Enzyme-substrate</a:t>
            </a:r>
          </a:p>
          <a:p>
            <a:pPr>
              <a:lnSpc>
                <a:spcPct val="95000"/>
              </a:lnSpc>
              <a:buFont typeface="Arial" charset="0"/>
              <a:buNone/>
            </a:pPr>
            <a:r>
              <a:rPr lang="en-US" altLang="en-US" sz="1800" b="1"/>
              <a:t>complex</a:t>
            </a:r>
          </a:p>
        </p:txBody>
      </p:sp>
      <p:sp>
        <p:nvSpPr>
          <p:cNvPr id="15366" name="Text Box 31"/>
          <p:cNvSpPr txBox="1">
            <a:spLocks noChangeArrowheads="1"/>
          </p:cNvSpPr>
          <p:nvPr/>
        </p:nvSpPr>
        <p:spPr bwMode="auto">
          <a:xfrm>
            <a:off x="5921375" y="185738"/>
            <a:ext cx="2297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held in active site by</a:t>
            </a:r>
          </a:p>
          <a:p>
            <a:pPr>
              <a:lnSpc>
                <a:spcPct val="95000"/>
              </a:lnSpc>
              <a:buFont typeface="Arial" charset="0"/>
              <a:buNone/>
            </a:pPr>
            <a:r>
              <a:rPr lang="en-US" altLang="en-US" sz="1800" b="1"/>
              <a:t>weak interactions.</a:t>
            </a:r>
          </a:p>
        </p:txBody>
      </p:sp>
      <p:sp>
        <p:nvSpPr>
          <p:cNvPr id="15367" name="Text Box 31"/>
          <p:cNvSpPr txBox="1">
            <a:spLocks noChangeArrowheads="1"/>
          </p:cNvSpPr>
          <p:nvPr/>
        </p:nvSpPr>
        <p:spPr bwMode="auto">
          <a:xfrm>
            <a:off x="1182688" y="273050"/>
            <a:ext cx="21526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enter</a:t>
            </a:r>
          </a:p>
          <a:p>
            <a:pPr>
              <a:lnSpc>
                <a:spcPct val="95000"/>
              </a:lnSpc>
              <a:buFont typeface="Arial" charset="0"/>
              <a:buNone/>
            </a:pPr>
            <a:r>
              <a:rPr lang="en-US" altLang="en-US" sz="1800" b="1"/>
              <a:t>active site.</a:t>
            </a:r>
          </a:p>
        </p:txBody>
      </p:sp>
      <p:grpSp>
        <p:nvGrpSpPr>
          <p:cNvPr id="15368" name="Group 25"/>
          <p:cNvGrpSpPr>
            <a:grpSpLocks/>
          </p:cNvGrpSpPr>
          <p:nvPr/>
        </p:nvGrpSpPr>
        <p:grpSpPr bwMode="auto">
          <a:xfrm>
            <a:off x="5905500" y="198438"/>
            <a:ext cx="273050" cy="269875"/>
            <a:chOff x="3720" y="125"/>
            <a:chExt cx="172" cy="170"/>
          </a:xfrm>
        </p:grpSpPr>
        <p:sp>
          <p:nvSpPr>
            <p:cNvPr id="15372" name="Oval 26"/>
            <p:cNvSpPr>
              <a:spLocks noChangeArrowheads="1"/>
            </p:cNvSpPr>
            <p:nvPr/>
          </p:nvSpPr>
          <p:spPr bwMode="auto">
            <a:xfrm>
              <a:off x="3720" y="125"/>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5373" name="Text Box 31"/>
            <p:cNvSpPr txBox="1">
              <a:spLocks noChangeArrowheads="1"/>
            </p:cNvSpPr>
            <p:nvPr/>
          </p:nvSpPr>
          <p:spPr bwMode="auto">
            <a:xfrm>
              <a:off x="3765" y="132"/>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2</a:t>
              </a:r>
            </a:p>
          </p:txBody>
        </p:sp>
      </p:grpSp>
      <p:grpSp>
        <p:nvGrpSpPr>
          <p:cNvPr id="15369" name="Group 28"/>
          <p:cNvGrpSpPr>
            <a:grpSpLocks/>
          </p:cNvGrpSpPr>
          <p:nvPr/>
        </p:nvGrpSpPr>
        <p:grpSpPr bwMode="auto">
          <a:xfrm>
            <a:off x="1165225" y="284163"/>
            <a:ext cx="273050" cy="269875"/>
            <a:chOff x="734" y="179"/>
            <a:chExt cx="172" cy="170"/>
          </a:xfrm>
        </p:grpSpPr>
        <p:sp>
          <p:nvSpPr>
            <p:cNvPr id="15370" name="Oval 29"/>
            <p:cNvSpPr>
              <a:spLocks noChangeArrowheads="1"/>
            </p:cNvSpPr>
            <p:nvPr/>
          </p:nvSpPr>
          <p:spPr bwMode="auto">
            <a:xfrm>
              <a:off x="734" y="179"/>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5371" name="Text Box 31"/>
            <p:cNvSpPr txBox="1">
              <a:spLocks noChangeArrowheads="1"/>
            </p:cNvSpPr>
            <p:nvPr/>
          </p:nvSpPr>
          <p:spPr bwMode="auto">
            <a:xfrm>
              <a:off x="779" y="190"/>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1</a:t>
              </a:r>
            </a:p>
          </p:txBody>
        </p:sp>
      </p:grpSp>
    </p:spTree>
    <p:extLst>
      <p:ext uri="{BB962C8B-B14F-4D97-AF65-F5344CB8AC3E}">
        <p14:creationId xmlns:p14="http://schemas.microsoft.com/office/powerpoint/2010/main" val="226812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descr="06_15CatalyticCycle_2-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901700" y="136525"/>
            <a:ext cx="7340600"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6.15-2</a:t>
            </a:r>
          </a:p>
        </p:txBody>
      </p:sp>
      <p:sp>
        <p:nvSpPr>
          <p:cNvPr id="16388" name="Text Box 31"/>
          <p:cNvSpPr txBox="1">
            <a:spLocks noChangeArrowheads="1"/>
          </p:cNvSpPr>
          <p:nvPr/>
        </p:nvSpPr>
        <p:spPr bwMode="auto">
          <a:xfrm>
            <a:off x="1766888" y="1952625"/>
            <a:ext cx="12557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Substrates</a:t>
            </a:r>
          </a:p>
        </p:txBody>
      </p:sp>
      <p:sp>
        <p:nvSpPr>
          <p:cNvPr id="16389" name="Text Box 31"/>
          <p:cNvSpPr txBox="1">
            <a:spLocks noChangeArrowheads="1"/>
          </p:cNvSpPr>
          <p:nvPr/>
        </p:nvSpPr>
        <p:spPr bwMode="auto">
          <a:xfrm>
            <a:off x="5622925" y="5743575"/>
            <a:ext cx="20669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converted to</a:t>
            </a:r>
          </a:p>
          <a:p>
            <a:pPr>
              <a:lnSpc>
                <a:spcPct val="95000"/>
              </a:lnSpc>
              <a:buFont typeface="Arial" charset="0"/>
              <a:buNone/>
            </a:pPr>
            <a:r>
              <a:rPr lang="en-US" altLang="en-US" sz="1800" b="1"/>
              <a:t>products.</a:t>
            </a:r>
          </a:p>
        </p:txBody>
      </p:sp>
      <p:sp>
        <p:nvSpPr>
          <p:cNvPr id="16390" name="Text Box 31"/>
          <p:cNvSpPr txBox="1">
            <a:spLocks noChangeArrowheads="1"/>
          </p:cNvSpPr>
          <p:nvPr/>
        </p:nvSpPr>
        <p:spPr bwMode="auto">
          <a:xfrm>
            <a:off x="4124325" y="2132013"/>
            <a:ext cx="2028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Enzyme-substrate</a:t>
            </a:r>
          </a:p>
          <a:p>
            <a:pPr>
              <a:lnSpc>
                <a:spcPct val="95000"/>
              </a:lnSpc>
              <a:buFont typeface="Arial" charset="0"/>
              <a:buNone/>
            </a:pPr>
            <a:r>
              <a:rPr lang="en-US" altLang="en-US" sz="1800" b="1"/>
              <a:t>complex</a:t>
            </a:r>
          </a:p>
        </p:txBody>
      </p:sp>
      <p:sp>
        <p:nvSpPr>
          <p:cNvPr id="16391" name="Text Box 31"/>
          <p:cNvSpPr txBox="1">
            <a:spLocks noChangeArrowheads="1"/>
          </p:cNvSpPr>
          <p:nvPr/>
        </p:nvSpPr>
        <p:spPr bwMode="auto">
          <a:xfrm>
            <a:off x="5921375" y="185738"/>
            <a:ext cx="2297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held in active site by</a:t>
            </a:r>
          </a:p>
          <a:p>
            <a:pPr>
              <a:lnSpc>
                <a:spcPct val="95000"/>
              </a:lnSpc>
              <a:buFont typeface="Arial" charset="0"/>
              <a:buNone/>
            </a:pPr>
            <a:r>
              <a:rPr lang="en-US" altLang="en-US" sz="1800" b="1"/>
              <a:t>weak interactions.</a:t>
            </a:r>
          </a:p>
        </p:txBody>
      </p:sp>
      <p:sp>
        <p:nvSpPr>
          <p:cNvPr id="16392" name="Text Box 31"/>
          <p:cNvSpPr txBox="1">
            <a:spLocks noChangeArrowheads="1"/>
          </p:cNvSpPr>
          <p:nvPr/>
        </p:nvSpPr>
        <p:spPr bwMode="auto">
          <a:xfrm>
            <a:off x="1182688" y="273050"/>
            <a:ext cx="21526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enter</a:t>
            </a:r>
          </a:p>
          <a:p>
            <a:pPr>
              <a:lnSpc>
                <a:spcPct val="95000"/>
              </a:lnSpc>
              <a:buFont typeface="Arial" charset="0"/>
              <a:buNone/>
            </a:pPr>
            <a:r>
              <a:rPr lang="en-US" altLang="en-US" sz="1800" b="1"/>
              <a:t>active site.</a:t>
            </a:r>
          </a:p>
        </p:txBody>
      </p:sp>
      <p:grpSp>
        <p:nvGrpSpPr>
          <p:cNvPr id="16393" name="Group 19"/>
          <p:cNvGrpSpPr>
            <a:grpSpLocks/>
          </p:cNvGrpSpPr>
          <p:nvPr/>
        </p:nvGrpSpPr>
        <p:grpSpPr bwMode="auto">
          <a:xfrm>
            <a:off x="5619750" y="5741988"/>
            <a:ext cx="273050" cy="269875"/>
            <a:chOff x="3540" y="3617"/>
            <a:chExt cx="172" cy="170"/>
          </a:xfrm>
        </p:grpSpPr>
        <p:sp>
          <p:nvSpPr>
            <p:cNvPr id="16400" name="Oval 20"/>
            <p:cNvSpPr>
              <a:spLocks noChangeArrowheads="1"/>
            </p:cNvSpPr>
            <p:nvPr/>
          </p:nvSpPr>
          <p:spPr bwMode="auto">
            <a:xfrm>
              <a:off x="3540" y="3617"/>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6401" name="Text Box 31"/>
            <p:cNvSpPr txBox="1">
              <a:spLocks noChangeArrowheads="1"/>
            </p:cNvSpPr>
            <p:nvPr/>
          </p:nvSpPr>
          <p:spPr bwMode="auto">
            <a:xfrm>
              <a:off x="3583" y="3626"/>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3</a:t>
              </a:r>
            </a:p>
          </p:txBody>
        </p:sp>
      </p:grpSp>
      <p:grpSp>
        <p:nvGrpSpPr>
          <p:cNvPr id="16394" name="Group 22"/>
          <p:cNvGrpSpPr>
            <a:grpSpLocks/>
          </p:cNvGrpSpPr>
          <p:nvPr/>
        </p:nvGrpSpPr>
        <p:grpSpPr bwMode="auto">
          <a:xfrm>
            <a:off x="5905500" y="198438"/>
            <a:ext cx="273050" cy="269875"/>
            <a:chOff x="3720" y="125"/>
            <a:chExt cx="172" cy="170"/>
          </a:xfrm>
        </p:grpSpPr>
        <p:sp>
          <p:nvSpPr>
            <p:cNvPr id="16398" name="Oval 23"/>
            <p:cNvSpPr>
              <a:spLocks noChangeArrowheads="1"/>
            </p:cNvSpPr>
            <p:nvPr/>
          </p:nvSpPr>
          <p:spPr bwMode="auto">
            <a:xfrm>
              <a:off x="3720" y="125"/>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6399" name="Text Box 31"/>
            <p:cNvSpPr txBox="1">
              <a:spLocks noChangeArrowheads="1"/>
            </p:cNvSpPr>
            <p:nvPr/>
          </p:nvSpPr>
          <p:spPr bwMode="auto">
            <a:xfrm>
              <a:off x="3765" y="132"/>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2</a:t>
              </a:r>
            </a:p>
          </p:txBody>
        </p:sp>
      </p:grpSp>
      <p:grpSp>
        <p:nvGrpSpPr>
          <p:cNvPr id="16395" name="Group 25"/>
          <p:cNvGrpSpPr>
            <a:grpSpLocks/>
          </p:cNvGrpSpPr>
          <p:nvPr/>
        </p:nvGrpSpPr>
        <p:grpSpPr bwMode="auto">
          <a:xfrm>
            <a:off x="1165225" y="284163"/>
            <a:ext cx="273050" cy="269875"/>
            <a:chOff x="734" y="179"/>
            <a:chExt cx="172" cy="170"/>
          </a:xfrm>
        </p:grpSpPr>
        <p:sp>
          <p:nvSpPr>
            <p:cNvPr id="16396" name="Oval 26"/>
            <p:cNvSpPr>
              <a:spLocks noChangeArrowheads="1"/>
            </p:cNvSpPr>
            <p:nvPr/>
          </p:nvSpPr>
          <p:spPr bwMode="auto">
            <a:xfrm>
              <a:off x="734" y="179"/>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6397" name="Text Box 31"/>
            <p:cNvSpPr txBox="1">
              <a:spLocks noChangeArrowheads="1"/>
            </p:cNvSpPr>
            <p:nvPr/>
          </p:nvSpPr>
          <p:spPr bwMode="auto">
            <a:xfrm>
              <a:off x="779" y="190"/>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1</a:t>
              </a:r>
            </a:p>
          </p:txBody>
        </p:sp>
      </p:grpSp>
    </p:spTree>
    <p:extLst>
      <p:ext uri="{BB962C8B-B14F-4D97-AF65-F5344CB8AC3E}">
        <p14:creationId xmlns:p14="http://schemas.microsoft.com/office/powerpoint/2010/main" val="292377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8" descr="06_15CatalyticCycle_3-U"/>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901700" y="136525"/>
            <a:ext cx="73406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6.15-3</a:t>
            </a:r>
          </a:p>
        </p:txBody>
      </p:sp>
      <p:sp>
        <p:nvSpPr>
          <p:cNvPr id="17412" name="Text Box 31"/>
          <p:cNvSpPr txBox="1">
            <a:spLocks noChangeArrowheads="1"/>
          </p:cNvSpPr>
          <p:nvPr/>
        </p:nvSpPr>
        <p:spPr bwMode="auto">
          <a:xfrm>
            <a:off x="1766888" y="1952625"/>
            <a:ext cx="12557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Substrates</a:t>
            </a:r>
          </a:p>
        </p:txBody>
      </p:sp>
      <p:sp>
        <p:nvSpPr>
          <p:cNvPr id="17413" name="Text Box 31"/>
          <p:cNvSpPr txBox="1">
            <a:spLocks noChangeArrowheads="1"/>
          </p:cNvSpPr>
          <p:nvPr/>
        </p:nvSpPr>
        <p:spPr bwMode="auto">
          <a:xfrm>
            <a:off x="5622925" y="5743575"/>
            <a:ext cx="20669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converted to</a:t>
            </a:r>
          </a:p>
          <a:p>
            <a:pPr>
              <a:lnSpc>
                <a:spcPct val="95000"/>
              </a:lnSpc>
              <a:buFont typeface="Arial" charset="0"/>
              <a:buNone/>
            </a:pPr>
            <a:r>
              <a:rPr lang="en-US" altLang="en-US" sz="1800" b="1"/>
              <a:t>products.</a:t>
            </a:r>
          </a:p>
        </p:txBody>
      </p:sp>
      <p:sp>
        <p:nvSpPr>
          <p:cNvPr id="17414" name="Text Box 31"/>
          <p:cNvSpPr txBox="1">
            <a:spLocks noChangeArrowheads="1"/>
          </p:cNvSpPr>
          <p:nvPr/>
        </p:nvSpPr>
        <p:spPr bwMode="auto">
          <a:xfrm>
            <a:off x="1917700" y="5418138"/>
            <a:ext cx="18383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Products are</a:t>
            </a:r>
          </a:p>
          <a:p>
            <a:pPr>
              <a:lnSpc>
                <a:spcPct val="95000"/>
              </a:lnSpc>
              <a:buFont typeface="Arial" charset="0"/>
              <a:buNone/>
            </a:pPr>
            <a:r>
              <a:rPr lang="en-US" altLang="en-US" sz="1800" b="1"/>
              <a:t>released.</a:t>
            </a:r>
          </a:p>
        </p:txBody>
      </p:sp>
      <p:sp>
        <p:nvSpPr>
          <p:cNvPr id="17415" name="Text Box 31"/>
          <p:cNvSpPr txBox="1">
            <a:spLocks noChangeArrowheads="1"/>
          </p:cNvSpPr>
          <p:nvPr/>
        </p:nvSpPr>
        <p:spPr bwMode="auto">
          <a:xfrm>
            <a:off x="3768725" y="6265863"/>
            <a:ext cx="9969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Products</a:t>
            </a:r>
          </a:p>
        </p:txBody>
      </p:sp>
      <p:sp>
        <p:nvSpPr>
          <p:cNvPr id="17416" name="Text Box 31"/>
          <p:cNvSpPr txBox="1">
            <a:spLocks noChangeArrowheads="1"/>
          </p:cNvSpPr>
          <p:nvPr/>
        </p:nvSpPr>
        <p:spPr bwMode="auto">
          <a:xfrm>
            <a:off x="4124325" y="2132013"/>
            <a:ext cx="2028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Enzyme-substrate</a:t>
            </a:r>
          </a:p>
          <a:p>
            <a:pPr>
              <a:lnSpc>
                <a:spcPct val="95000"/>
              </a:lnSpc>
              <a:buFont typeface="Arial" charset="0"/>
              <a:buNone/>
            </a:pPr>
            <a:r>
              <a:rPr lang="en-US" altLang="en-US" sz="1800" b="1"/>
              <a:t>complex</a:t>
            </a:r>
          </a:p>
        </p:txBody>
      </p:sp>
      <p:sp>
        <p:nvSpPr>
          <p:cNvPr id="17417" name="Text Box 31"/>
          <p:cNvSpPr txBox="1">
            <a:spLocks noChangeArrowheads="1"/>
          </p:cNvSpPr>
          <p:nvPr/>
        </p:nvSpPr>
        <p:spPr bwMode="auto">
          <a:xfrm>
            <a:off x="5921375" y="185738"/>
            <a:ext cx="2297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held in active site by</a:t>
            </a:r>
          </a:p>
          <a:p>
            <a:pPr>
              <a:lnSpc>
                <a:spcPct val="95000"/>
              </a:lnSpc>
              <a:buFont typeface="Arial" charset="0"/>
              <a:buNone/>
            </a:pPr>
            <a:r>
              <a:rPr lang="en-US" altLang="en-US" sz="1800" b="1"/>
              <a:t>weak interactions.</a:t>
            </a:r>
          </a:p>
        </p:txBody>
      </p:sp>
      <p:sp>
        <p:nvSpPr>
          <p:cNvPr id="17418" name="Text Box 31"/>
          <p:cNvSpPr txBox="1">
            <a:spLocks noChangeArrowheads="1"/>
          </p:cNvSpPr>
          <p:nvPr/>
        </p:nvSpPr>
        <p:spPr bwMode="auto">
          <a:xfrm>
            <a:off x="1182688" y="273050"/>
            <a:ext cx="21526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enter</a:t>
            </a:r>
          </a:p>
          <a:p>
            <a:pPr>
              <a:lnSpc>
                <a:spcPct val="95000"/>
              </a:lnSpc>
              <a:buFont typeface="Arial" charset="0"/>
              <a:buNone/>
            </a:pPr>
            <a:r>
              <a:rPr lang="en-US" altLang="en-US" sz="1800" b="1"/>
              <a:t>active site.</a:t>
            </a:r>
          </a:p>
        </p:txBody>
      </p:sp>
      <p:grpSp>
        <p:nvGrpSpPr>
          <p:cNvPr id="17419" name="Group 16"/>
          <p:cNvGrpSpPr>
            <a:grpSpLocks/>
          </p:cNvGrpSpPr>
          <p:nvPr/>
        </p:nvGrpSpPr>
        <p:grpSpPr bwMode="auto">
          <a:xfrm>
            <a:off x="1914525" y="5414963"/>
            <a:ext cx="273050" cy="269875"/>
            <a:chOff x="1206" y="3411"/>
            <a:chExt cx="172" cy="170"/>
          </a:xfrm>
        </p:grpSpPr>
        <p:sp>
          <p:nvSpPr>
            <p:cNvPr id="17429" name="Oval 17"/>
            <p:cNvSpPr>
              <a:spLocks noChangeArrowheads="1"/>
            </p:cNvSpPr>
            <p:nvPr/>
          </p:nvSpPr>
          <p:spPr bwMode="auto">
            <a:xfrm>
              <a:off x="1206" y="3411"/>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7430" name="Text Box 31"/>
            <p:cNvSpPr txBox="1">
              <a:spLocks noChangeArrowheads="1"/>
            </p:cNvSpPr>
            <p:nvPr/>
          </p:nvSpPr>
          <p:spPr bwMode="auto">
            <a:xfrm>
              <a:off x="1247" y="3418"/>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4</a:t>
              </a:r>
            </a:p>
          </p:txBody>
        </p:sp>
      </p:grpSp>
      <p:grpSp>
        <p:nvGrpSpPr>
          <p:cNvPr id="17420" name="Group 19"/>
          <p:cNvGrpSpPr>
            <a:grpSpLocks/>
          </p:cNvGrpSpPr>
          <p:nvPr/>
        </p:nvGrpSpPr>
        <p:grpSpPr bwMode="auto">
          <a:xfrm>
            <a:off x="5619750" y="5741988"/>
            <a:ext cx="273050" cy="269875"/>
            <a:chOff x="3540" y="3617"/>
            <a:chExt cx="172" cy="170"/>
          </a:xfrm>
        </p:grpSpPr>
        <p:sp>
          <p:nvSpPr>
            <p:cNvPr id="17427" name="Oval 20"/>
            <p:cNvSpPr>
              <a:spLocks noChangeArrowheads="1"/>
            </p:cNvSpPr>
            <p:nvPr/>
          </p:nvSpPr>
          <p:spPr bwMode="auto">
            <a:xfrm>
              <a:off x="3540" y="3617"/>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7428" name="Text Box 31"/>
            <p:cNvSpPr txBox="1">
              <a:spLocks noChangeArrowheads="1"/>
            </p:cNvSpPr>
            <p:nvPr/>
          </p:nvSpPr>
          <p:spPr bwMode="auto">
            <a:xfrm>
              <a:off x="3583" y="3626"/>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3</a:t>
              </a:r>
            </a:p>
          </p:txBody>
        </p:sp>
      </p:grpSp>
      <p:grpSp>
        <p:nvGrpSpPr>
          <p:cNvPr id="17421" name="Group 22"/>
          <p:cNvGrpSpPr>
            <a:grpSpLocks/>
          </p:cNvGrpSpPr>
          <p:nvPr/>
        </p:nvGrpSpPr>
        <p:grpSpPr bwMode="auto">
          <a:xfrm>
            <a:off x="5905500" y="198438"/>
            <a:ext cx="273050" cy="269875"/>
            <a:chOff x="3720" y="125"/>
            <a:chExt cx="172" cy="170"/>
          </a:xfrm>
        </p:grpSpPr>
        <p:sp>
          <p:nvSpPr>
            <p:cNvPr id="17425" name="Oval 23"/>
            <p:cNvSpPr>
              <a:spLocks noChangeArrowheads="1"/>
            </p:cNvSpPr>
            <p:nvPr/>
          </p:nvSpPr>
          <p:spPr bwMode="auto">
            <a:xfrm>
              <a:off x="3720" y="125"/>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7426" name="Text Box 31"/>
            <p:cNvSpPr txBox="1">
              <a:spLocks noChangeArrowheads="1"/>
            </p:cNvSpPr>
            <p:nvPr/>
          </p:nvSpPr>
          <p:spPr bwMode="auto">
            <a:xfrm>
              <a:off x="3765" y="132"/>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2</a:t>
              </a:r>
            </a:p>
          </p:txBody>
        </p:sp>
      </p:grpSp>
      <p:grpSp>
        <p:nvGrpSpPr>
          <p:cNvPr id="17422" name="Group 25"/>
          <p:cNvGrpSpPr>
            <a:grpSpLocks/>
          </p:cNvGrpSpPr>
          <p:nvPr/>
        </p:nvGrpSpPr>
        <p:grpSpPr bwMode="auto">
          <a:xfrm>
            <a:off x="1165225" y="284163"/>
            <a:ext cx="273050" cy="269875"/>
            <a:chOff x="734" y="179"/>
            <a:chExt cx="172" cy="170"/>
          </a:xfrm>
        </p:grpSpPr>
        <p:sp>
          <p:nvSpPr>
            <p:cNvPr id="17423" name="Oval 26"/>
            <p:cNvSpPr>
              <a:spLocks noChangeArrowheads="1"/>
            </p:cNvSpPr>
            <p:nvPr/>
          </p:nvSpPr>
          <p:spPr bwMode="auto">
            <a:xfrm>
              <a:off x="734" y="179"/>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7424" name="Text Box 31"/>
            <p:cNvSpPr txBox="1">
              <a:spLocks noChangeArrowheads="1"/>
            </p:cNvSpPr>
            <p:nvPr/>
          </p:nvSpPr>
          <p:spPr bwMode="auto">
            <a:xfrm>
              <a:off x="779" y="190"/>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1</a:t>
              </a:r>
            </a:p>
          </p:txBody>
        </p:sp>
      </p:grpSp>
    </p:spTree>
    <p:extLst>
      <p:ext uri="{BB962C8B-B14F-4D97-AF65-F5344CB8AC3E}">
        <p14:creationId xmlns:p14="http://schemas.microsoft.com/office/powerpoint/2010/main" val="384166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8" descr="06_15CatalyticCycle_4-U"/>
          <p:cNvPicPr>
            <a:picLocks noChangeAspect="1" noChangeArrowheads="1"/>
          </p:cNvPicPr>
          <p:nvPr/>
        </p:nvPicPr>
        <p:blipFill>
          <a:blip r:embed="rId3">
            <a:extLst>
              <a:ext uri="{28A0092B-C50C-407E-A947-70E740481C1C}">
                <a14:useLocalDpi xmlns:a14="http://schemas.microsoft.com/office/drawing/2010/main" val="0"/>
              </a:ext>
            </a:extLst>
          </a:blip>
          <a:srcRect b="2194"/>
          <a:stretch>
            <a:fillRect/>
          </a:stretch>
        </p:blipFill>
        <p:spPr bwMode="auto">
          <a:xfrm>
            <a:off x="901700" y="136525"/>
            <a:ext cx="7340600"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6.15-4</a:t>
            </a:r>
          </a:p>
        </p:txBody>
      </p:sp>
      <p:sp>
        <p:nvSpPr>
          <p:cNvPr id="18436" name="Text Box 31"/>
          <p:cNvSpPr txBox="1">
            <a:spLocks noChangeArrowheads="1"/>
          </p:cNvSpPr>
          <p:nvPr/>
        </p:nvSpPr>
        <p:spPr bwMode="auto">
          <a:xfrm>
            <a:off x="1766888" y="1952625"/>
            <a:ext cx="12557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Substrates</a:t>
            </a:r>
          </a:p>
        </p:txBody>
      </p:sp>
      <p:sp>
        <p:nvSpPr>
          <p:cNvPr id="18437" name="Text Box 31"/>
          <p:cNvSpPr txBox="1">
            <a:spLocks noChangeArrowheads="1"/>
          </p:cNvSpPr>
          <p:nvPr/>
        </p:nvSpPr>
        <p:spPr bwMode="auto">
          <a:xfrm>
            <a:off x="2557463" y="4491038"/>
            <a:ext cx="8826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Enzyme</a:t>
            </a:r>
          </a:p>
        </p:txBody>
      </p:sp>
      <p:sp>
        <p:nvSpPr>
          <p:cNvPr id="18438" name="Text Box 31"/>
          <p:cNvSpPr txBox="1">
            <a:spLocks noChangeArrowheads="1"/>
          </p:cNvSpPr>
          <p:nvPr/>
        </p:nvSpPr>
        <p:spPr bwMode="auto">
          <a:xfrm>
            <a:off x="5622925" y="5743575"/>
            <a:ext cx="20669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converted to</a:t>
            </a:r>
          </a:p>
          <a:p>
            <a:pPr>
              <a:lnSpc>
                <a:spcPct val="95000"/>
              </a:lnSpc>
              <a:buFont typeface="Arial" charset="0"/>
              <a:buNone/>
            </a:pPr>
            <a:r>
              <a:rPr lang="en-US" altLang="en-US" sz="1800" b="1"/>
              <a:t>products.</a:t>
            </a:r>
          </a:p>
        </p:txBody>
      </p:sp>
      <p:sp>
        <p:nvSpPr>
          <p:cNvPr id="18439" name="Text Box 31"/>
          <p:cNvSpPr txBox="1">
            <a:spLocks noChangeArrowheads="1"/>
          </p:cNvSpPr>
          <p:nvPr/>
        </p:nvSpPr>
        <p:spPr bwMode="auto">
          <a:xfrm>
            <a:off x="1917700" y="5418138"/>
            <a:ext cx="18383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Products are</a:t>
            </a:r>
          </a:p>
          <a:p>
            <a:pPr>
              <a:lnSpc>
                <a:spcPct val="95000"/>
              </a:lnSpc>
              <a:buFont typeface="Arial" charset="0"/>
              <a:buNone/>
            </a:pPr>
            <a:r>
              <a:rPr lang="en-US" altLang="en-US" sz="1800" b="1"/>
              <a:t>released.</a:t>
            </a:r>
          </a:p>
        </p:txBody>
      </p:sp>
      <p:sp>
        <p:nvSpPr>
          <p:cNvPr id="18440" name="Text Box 31"/>
          <p:cNvSpPr txBox="1">
            <a:spLocks noChangeArrowheads="1"/>
          </p:cNvSpPr>
          <p:nvPr/>
        </p:nvSpPr>
        <p:spPr bwMode="auto">
          <a:xfrm>
            <a:off x="3768725" y="6265863"/>
            <a:ext cx="9969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Products</a:t>
            </a:r>
          </a:p>
        </p:txBody>
      </p:sp>
      <p:sp>
        <p:nvSpPr>
          <p:cNvPr id="18441" name="Text Box 31"/>
          <p:cNvSpPr txBox="1">
            <a:spLocks noChangeArrowheads="1"/>
          </p:cNvSpPr>
          <p:nvPr/>
        </p:nvSpPr>
        <p:spPr bwMode="auto">
          <a:xfrm>
            <a:off x="4124325" y="2132013"/>
            <a:ext cx="2028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Enzyme-substrate</a:t>
            </a:r>
          </a:p>
          <a:p>
            <a:pPr>
              <a:lnSpc>
                <a:spcPct val="95000"/>
              </a:lnSpc>
              <a:buFont typeface="Arial" charset="0"/>
              <a:buNone/>
            </a:pPr>
            <a:r>
              <a:rPr lang="en-US" altLang="en-US" sz="1800" b="1"/>
              <a:t>complex</a:t>
            </a:r>
          </a:p>
        </p:txBody>
      </p:sp>
      <p:sp>
        <p:nvSpPr>
          <p:cNvPr id="18442" name="Text Box 31"/>
          <p:cNvSpPr txBox="1">
            <a:spLocks noChangeArrowheads="1"/>
          </p:cNvSpPr>
          <p:nvPr/>
        </p:nvSpPr>
        <p:spPr bwMode="auto">
          <a:xfrm>
            <a:off x="5921375" y="185738"/>
            <a:ext cx="2297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are</a:t>
            </a:r>
          </a:p>
          <a:p>
            <a:pPr>
              <a:lnSpc>
                <a:spcPct val="95000"/>
              </a:lnSpc>
              <a:buFont typeface="Arial" charset="0"/>
              <a:buNone/>
            </a:pPr>
            <a:r>
              <a:rPr lang="en-US" altLang="en-US" sz="1800" b="1"/>
              <a:t>held in active site by</a:t>
            </a:r>
          </a:p>
          <a:p>
            <a:pPr>
              <a:lnSpc>
                <a:spcPct val="95000"/>
              </a:lnSpc>
              <a:buFont typeface="Arial" charset="0"/>
              <a:buNone/>
            </a:pPr>
            <a:r>
              <a:rPr lang="en-US" altLang="en-US" sz="1800" b="1"/>
              <a:t>weak interactions.</a:t>
            </a:r>
          </a:p>
        </p:txBody>
      </p:sp>
      <p:sp>
        <p:nvSpPr>
          <p:cNvPr id="18443" name="Text Box 31"/>
          <p:cNvSpPr txBox="1">
            <a:spLocks noChangeArrowheads="1"/>
          </p:cNvSpPr>
          <p:nvPr/>
        </p:nvSpPr>
        <p:spPr bwMode="auto">
          <a:xfrm>
            <a:off x="1182688" y="273050"/>
            <a:ext cx="21526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     Substrates enter</a:t>
            </a:r>
          </a:p>
          <a:p>
            <a:pPr>
              <a:lnSpc>
                <a:spcPct val="95000"/>
              </a:lnSpc>
              <a:buFont typeface="Arial" charset="0"/>
              <a:buNone/>
            </a:pPr>
            <a:r>
              <a:rPr lang="en-US" altLang="en-US" sz="1800" b="1"/>
              <a:t>active site.</a:t>
            </a:r>
          </a:p>
        </p:txBody>
      </p:sp>
      <p:sp>
        <p:nvSpPr>
          <p:cNvPr id="18444" name="Text Box 31"/>
          <p:cNvSpPr txBox="1">
            <a:spLocks noChangeArrowheads="1"/>
          </p:cNvSpPr>
          <p:nvPr/>
        </p:nvSpPr>
        <p:spPr bwMode="auto">
          <a:xfrm>
            <a:off x="877888" y="2955925"/>
            <a:ext cx="13017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lnSpc>
                <a:spcPct val="95000"/>
              </a:lnSpc>
              <a:buFont typeface="Arial" charset="0"/>
              <a:buNone/>
            </a:pPr>
            <a:r>
              <a:rPr lang="en-US" altLang="en-US" sz="1800" b="1"/>
              <a:t>Active</a:t>
            </a:r>
          </a:p>
          <a:p>
            <a:pPr algn="r">
              <a:lnSpc>
                <a:spcPct val="95000"/>
              </a:lnSpc>
              <a:buFont typeface="Arial" charset="0"/>
              <a:buNone/>
            </a:pPr>
            <a:r>
              <a:rPr lang="en-US" altLang="en-US" sz="1800" b="1"/>
              <a:t>site is</a:t>
            </a:r>
          </a:p>
          <a:p>
            <a:pPr algn="r">
              <a:lnSpc>
                <a:spcPct val="95000"/>
              </a:lnSpc>
              <a:buFont typeface="Arial" charset="0"/>
              <a:buNone/>
            </a:pPr>
            <a:r>
              <a:rPr lang="en-US" altLang="en-US" sz="1800" b="1"/>
              <a:t>available</a:t>
            </a:r>
          </a:p>
          <a:p>
            <a:pPr algn="r">
              <a:lnSpc>
                <a:spcPct val="95000"/>
              </a:lnSpc>
              <a:buFont typeface="Arial" charset="0"/>
              <a:buNone/>
            </a:pPr>
            <a:r>
              <a:rPr lang="en-US" altLang="en-US" sz="1800" b="1"/>
              <a:t>for new</a:t>
            </a:r>
          </a:p>
          <a:p>
            <a:pPr algn="r">
              <a:lnSpc>
                <a:spcPct val="95000"/>
              </a:lnSpc>
              <a:buFont typeface="Arial" charset="0"/>
              <a:buNone/>
            </a:pPr>
            <a:r>
              <a:rPr lang="en-US" altLang="en-US" sz="1800" b="1"/>
              <a:t>substrates.</a:t>
            </a:r>
          </a:p>
        </p:txBody>
      </p:sp>
      <p:grpSp>
        <p:nvGrpSpPr>
          <p:cNvPr id="18445" name="Group 25"/>
          <p:cNvGrpSpPr>
            <a:grpSpLocks/>
          </p:cNvGrpSpPr>
          <p:nvPr/>
        </p:nvGrpSpPr>
        <p:grpSpPr bwMode="auto">
          <a:xfrm>
            <a:off x="1136650" y="2957513"/>
            <a:ext cx="273050" cy="269875"/>
            <a:chOff x="716" y="1863"/>
            <a:chExt cx="172" cy="170"/>
          </a:xfrm>
        </p:grpSpPr>
        <p:sp>
          <p:nvSpPr>
            <p:cNvPr id="18458" name="Oval 13"/>
            <p:cNvSpPr>
              <a:spLocks noChangeArrowheads="1"/>
            </p:cNvSpPr>
            <p:nvPr/>
          </p:nvSpPr>
          <p:spPr bwMode="auto">
            <a:xfrm>
              <a:off x="716" y="1863"/>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8459" name="Text Box 31"/>
            <p:cNvSpPr txBox="1">
              <a:spLocks noChangeArrowheads="1"/>
            </p:cNvSpPr>
            <p:nvPr/>
          </p:nvSpPr>
          <p:spPr bwMode="auto">
            <a:xfrm>
              <a:off x="759" y="1868"/>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5</a:t>
              </a:r>
            </a:p>
          </p:txBody>
        </p:sp>
      </p:grpSp>
      <p:grpSp>
        <p:nvGrpSpPr>
          <p:cNvPr id="18446" name="Group 26"/>
          <p:cNvGrpSpPr>
            <a:grpSpLocks/>
          </p:cNvGrpSpPr>
          <p:nvPr/>
        </p:nvGrpSpPr>
        <p:grpSpPr bwMode="auto">
          <a:xfrm>
            <a:off x="1914525" y="5414963"/>
            <a:ext cx="273050" cy="269875"/>
            <a:chOff x="1206" y="3411"/>
            <a:chExt cx="172" cy="170"/>
          </a:xfrm>
        </p:grpSpPr>
        <p:sp>
          <p:nvSpPr>
            <p:cNvPr id="18456" name="Oval 21"/>
            <p:cNvSpPr>
              <a:spLocks noChangeArrowheads="1"/>
            </p:cNvSpPr>
            <p:nvPr/>
          </p:nvSpPr>
          <p:spPr bwMode="auto">
            <a:xfrm>
              <a:off x="1206" y="3411"/>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8457" name="Text Box 31"/>
            <p:cNvSpPr txBox="1">
              <a:spLocks noChangeArrowheads="1"/>
            </p:cNvSpPr>
            <p:nvPr/>
          </p:nvSpPr>
          <p:spPr bwMode="auto">
            <a:xfrm>
              <a:off x="1247" y="3418"/>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4</a:t>
              </a:r>
            </a:p>
          </p:txBody>
        </p:sp>
      </p:grpSp>
      <p:grpSp>
        <p:nvGrpSpPr>
          <p:cNvPr id="18447" name="Group 27"/>
          <p:cNvGrpSpPr>
            <a:grpSpLocks/>
          </p:cNvGrpSpPr>
          <p:nvPr/>
        </p:nvGrpSpPr>
        <p:grpSpPr bwMode="auto">
          <a:xfrm>
            <a:off x="5619750" y="5741988"/>
            <a:ext cx="273050" cy="269875"/>
            <a:chOff x="3540" y="3617"/>
            <a:chExt cx="172" cy="170"/>
          </a:xfrm>
        </p:grpSpPr>
        <p:sp>
          <p:nvSpPr>
            <p:cNvPr id="18454" name="Oval 22"/>
            <p:cNvSpPr>
              <a:spLocks noChangeArrowheads="1"/>
            </p:cNvSpPr>
            <p:nvPr/>
          </p:nvSpPr>
          <p:spPr bwMode="auto">
            <a:xfrm>
              <a:off x="3540" y="3617"/>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8455" name="Text Box 31"/>
            <p:cNvSpPr txBox="1">
              <a:spLocks noChangeArrowheads="1"/>
            </p:cNvSpPr>
            <p:nvPr/>
          </p:nvSpPr>
          <p:spPr bwMode="auto">
            <a:xfrm>
              <a:off x="3583" y="3626"/>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3</a:t>
              </a:r>
            </a:p>
          </p:txBody>
        </p:sp>
      </p:grpSp>
      <p:grpSp>
        <p:nvGrpSpPr>
          <p:cNvPr id="18448" name="Group 24"/>
          <p:cNvGrpSpPr>
            <a:grpSpLocks/>
          </p:cNvGrpSpPr>
          <p:nvPr/>
        </p:nvGrpSpPr>
        <p:grpSpPr bwMode="auto">
          <a:xfrm>
            <a:off x="5905500" y="198438"/>
            <a:ext cx="273050" cy="269875"/>
            <a:chOff x="3720" y="125"/>
            <a:chExt cx="172" cy="170"/>
          </a:xfrm>
        </p:grpSpPr>
        <p:sp>
          <p:nvSpPr>
            <p:cNvPr id="18452" name="Oval 20"/>
            <p:cNvSpPr>
              <a:spLocks noChangeArrowheads="1"/>
            </p:cNvSpPr>
            <p:nvPr/>
          </p:nvSpPr>
          <p:spPr bwMode="auto">
            <a:xfrm>
              <a:off x="3720" y="125"/>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8453" name="Text Box 31"/>
            <p:cNvSpPr txBox="1">
              <a:spLocks noChangeArrowheads="1"/>
            </p:cNvSpPr>
            <p:nvPr/>
          </p:nvSpPr>
          <p:spPr bwMode="auto">
            <a:xfrm>
              <a:off x="3765" y="132"/>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2</a:t>
              </a:r>
            </a:p>
          </p:txBody>
        </p:sp>
      </p:grpSp>
      <p:grpSp>
        <p:nvGrpSpPr>
          <p:cNvPr id="18449" name="Group 23"/>
          <p:cNvGrpSpPr>
            <a:grpSpLocks/>
          </p:cNvGrpSpPr>
          <p:nvPr/>
        </p:nvGrpSpPr>
        <p:grpSpPr bwMode="auto">
          <a:xfrm>
            <a:off x="1165225" y="284163"/>
            <a:ext cx="273050" cy="269875"/>
            <a:chOff x="734" y="179"/>
            <a:chExt cx="172" cy="170"/>
          </a:xfrm>
        </p:grpSpPr>
        <p:sp>
          <p:nvSpPr>
            <p:cNvPr id="18450" name="Oval 19"/>
            <p:cNvSpPr>
              <a:spLocks noChangeArrowheads="1"/>
            </p:cNvSpPr>
            <p:nvPr/>
          </p:nvSpPr>
          <p:spPr bwMode="auto">
            <a:xfrm>
              <a:off x="734" y="179"/>
              <a:ext cx="172" cy="170"/>
            </a:xfrm>
            <a:prstGeom prst="ellipse">
              <a:avLst/>
            </a:prstGeom>
            <a:solidFill>
              <a:srgbClr val="0093C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8451" name="Text Box 31"/>
            <p:cNvSpPr txBox="1">
              <a:spLocks noChangeArrowheads="1"/>
            </p:cNvSpPr>
            <p:nvPr/>
          </p:nvSpPr>
          <p:spPr bwMode="auto">
            <a:xfrm>
              <a:off x="779" y="190"/>
              <a:ext cx="9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solidFill>
                    <a:schemeClr val="bg1"/>
                  </a:solidFill>
                </a:rPr>
                <a:t>1</a:t>
              </a:r>
            </a:p>
          </p:txBody>
        </p:sp>
      </p:grpSp>
    </p:spTree>
    <p:extLst>
      <p:ext uri="{BB962C8B-B14F-4D97-AF65-F5344CB8AC3E}">
        <p14:creationId xmlns:p14="http://schemas.microsoft.com/office/powerpoint/2010/main" val="8267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766762"/>
            <a:ext cx="8534400" cy="503238"/>
          </a:xfrm>
        </p:spPr>
        <p:txBody>
          <a:bodyPr lIns="91440" tIns="45720" rIns="91440" bIns="45720" anchor="ctr">
            <a:noAutofit/>
          </a:bodyPr>
          <a:lstStyle/>
          <a:p>
            <a:r>
              <a:rPr lang="en-US" altLang="en-US" i="1" dirty="0"/>
              <a:t>Cofactors: </a:t>
            </a:r>
            <a:r>
              <a:rPr lang="en-US" altLang="en-US" dirty="0" err="1"/>
              <a:t>Nonprotein</a:t>
            </a:r>
            <a:r>
              <a:rPr lang="en-US" altLang="en-US" dirty="0"/>
              <a:t> enzyme helpers</a:t>
            </a:r>
            <a:br>
              <a:rPr lang="en-US" dirty="0"/>
            </a:br>
            <a:endParaRPr lang="en-US" altLang="en-US" i="1" dirty="0"/>
          </a:p>
        </p:txBody>
      </p:sp>
      <p:grpSp>
        <p:nvGrpSpPr>
          <p:cNvPr id="24580" name="Group 8"/>
          <p:cNvGrpSpPr>
            <a:grpSpLocks/>
          </p:cNvGrpSpPr>
          <p:nvPr/>
        </p:nvGrpSpPr>
        <p:grpSpPr bwMode="auto">
          <a:xfrm>
            <a:off x="182563" y="6422232"/>
            <a:ext cx="8775700" cy="227012"/>
            <a:chOff x="115" y="4117"/>
            <a:chExt cx="5528" cy="143"/>
          </a:xfrm>
        </p:grpSpPr>
        <p:sp>
          <p:nvSpPr>
            <p:cNvPr id="24582"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3"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pic>
        <p:nvPicPr>
          <p:cNvPr id="2050" name="Picture 2" descr="http://2.bp.blogspot.com/_guSOnFRs_Ks/TQXyKW1jWNI/AAAAAAAAAQ4/P_PhLCJshO0/s1600/cofa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b="4352"/>
          <a:stretch/>
        </p:blipFill>
        <p:spPr bwMode="auto">
          <a:xfrm>
            <a:off x="1255713" y="1522074"/>
            <a:ext cx="6629400" cy="464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9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55563" y="174625"/>
            <a:ext cx="8763000" cy="914400"/>
          </a:xfrm>
        </p:spPr>
        <p:txBody>
          <a:bodyPr lIns="91440" tIns="45720" rIns="91440" bIns="45720" anchor="ctr">
            <a:normAutofit fontScale="90000"/>
          </a:bodyPr>
          <a:lstStyle/>
          <a:p>
            <a:pPr marL="0" indent="6350" eaLnBrk="1" hangingPunct="1"/>
            <a:r>
              <a:rPr lang="en-US" altLang="en-US" sz="3200"/>
              <a:t>Concept 6.5: Regulation of enzyme activity helps control metabolism</a:t>
            </a:r>
          </a:p>
        </p:txBody>
      </p:sp>
      <p:sp>
        <p:nvSpPr>
          <p:cNvPr id="28675" name="Rectangle 3"/>
          <p:cNvSpPr>
            <a:spLocks noGrp="1" noChangeArrowheads="1"/>
          </p:cNvSpPr>
          <p:nvPr>
            <p:ph type="body" idx="4294967295"/>
          </p:nvPr>
        </p:nvSpPr>
        <p:spPr>
          <a:xfrm>
            <a:off x="55563" y="1343025"/>
            <a:ext cx="8801100" cy="4711700"/>
          </a:xfrm>
        </p:spPr>
        <p:txBody>
          <a:bodyPr lIns="91440" tIns="45720" rIns="91440" bIns="45720"/>
          <a:lstStyle/>
          <a:p>
            <a:pPr indent="-342900" eaLnBrk="1" hangingPunct="1"/>
            <a:r>
              <a:rPr lang="en-US" altLang="en-US" b="1" dirty="0"/>
              <a:t>Chemical chaos </a:t>
            </a:r>
            <a:r>
              <a:rPr lang="en-US" altLang="en-US" dirty="0"/>
              <a:t>would result if a cell’s</a:t>
            </a:r>
            <a:r>
              <a:rPr lang="en-US" altLang="ja-JP" dirty="0">
                <a:ea typeface="ＭＳ Ｐゴシック" pitchFamily="34" charset="-128"/>
              </a:rPr>
              <a:t> metabolic pathways were not tightly regulated.</a:t>
            </a:r>
          </a:p>
          <a:p>
            <a:pPr indent="-342900" eaLnBrk="1" hangingPunct="1"/>
            <a:endParaRPr lang="en-US" altLang="ja-JP" dirty="0">
              <a:ea typeface="ＭＳ Ｐゴシック" pitchFamily="34" charset="-128"/>
            </a:endParaRPr>
          </a:p>
          <a:p>
            <a:pPr indent="-342900" eaLnBrk="1" hangingPunct="1"/>
            <a:r>
              <a:rPr lang="en-US" altLang="en-US" dirty="0"/>
              <a:t>A cell does this by switching on or off the genes that encode specific enzymes or by regulating the activity of enzymes.</a:t>
            </a:r>
          </a:p>
        </p:txBody>
      </p:sp>
      <p:grpSp>
        <p:nvGrpSpPr>
          <p:cNvPr id="28676" name="Group 8"/>
          <p:cNvGrpSpPr>
            <a:grpSpLocks/>
          </p:cNvGrpSpPr>
          <p:nvPr/>
        </p:nvGrpSpPr>
        <p:grpSpPr bwMode="auto">
          <a:xfrm>
            <a:off x="182563" y="6535738"/>
            <a:ext cx="8775700" cy="227012"/>
            <a:chOff x="115" y="4117"/>
            <a:chExt cx="5528" cy="143"/>
          </a:xfrm>
        </p:grpSpPr>
        <p:sp>
          <p:nvSpPr>
            <p:cNvPr id="28678"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9"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sp>
        <p:nvSpPr>
          <p:cNvPr id="28677" name="Line 6"/>
          <p:cNvSpPr>
            <a:spLocks noChangeShapeType="1"/>
          </p:cNvSpPr>
          <p:nvPr/>
        </p:nvSpPr>
        <p:spPr bwMode="auto">
          <a:xfrm>
            <a:off x="182563" y="11842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956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222209" y="269264"/>
            <a:ext cx="3449638" cy="3932237"/>
            <a:chOff x="3181350" y="1385888"/>
            <a:chExt cx="3449638" cy="3932237"/>
          </a:xfrm>
        </p:grpSpPr>
        <p:pic>
          <p:nvPicPr>
            <p:cNvPr id="18" name="Picture 54" descr="06_17Enzyme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33742" r="25905" b="3731"/>
            <a:stretch/>
          </p:blipFill>
          <p:spPr bwMode="auto">
            <a:xfrm>
              <a:off x="3181350" y="1385888"/>
              <a:ext cx="3449638"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1"/>
            <p:cNvSpPr txBox="1">
              <a:spLocks noChangeArrowheads="1"/>
            </p:cNvSpPr>
            <p:nvPr/>
          </p:nvSpPr>
          <p:spPr bwMode="auto">
            <a:xfrm>
              <a:off x="3355975" y="1392238"/>
              <a:ext cx="2747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dirty="0"/>
                <a:t>(b) Competitive inhibition</a:t>
              </a:r>
            </a:p>
          </p:txBody>
        </p:sp>
        <p:sp>
          <p:nvSpPr>
            <p:cNvPr id="20" name="Text Box 31"/>
            <p:cNvSpPr txBox="1">
              <a:spLocks noChangeArrowheads="1"/>
            </p:cNvSpPr>
            <p:nvPr/>
          </p:nvSpPr>
          <p:spPr bwMode="auto">
            <a:xfrm>
              <a:off x="5132388" y="2843213"/>
              <a:ext cx="13065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Competitive</a:t>
              </a:r>
            </a:p>
            <a:p>
              <a:pPr>
                <a:lnSpc>
                  <a:spcPct val="95000"/>
                </a:lnSpc>
                <a:buFont typeface="Arial" charset="0"/>
                <a:buNone/>
              </a:pPr>
              <a:r>
                <a:rPr lang="en-US" altLang="en-US" sz="1800" b="1"/>
                <a:t>inhibitor</a:t>
              </a:r>
            </a:p>
          </p:txBody>
        </p:sp>
        <p:sp>
          <p:nvSpPr>
            <p:cNvPr id="21" name="Line 52"/>
            <p:cNvSpPr>
              <a:spLocks noChangeShapeType="1"/>
            </p:cNvSpPr>
            <p:nvPr/>
          </p:nvSpPr>
          <p:spPr bwMode="auto">
            <a:xfrm>
              <a:off x="4402138" y="2971800"/>
              <a:ext cx="682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 name="Group 21"/>
          <p:cNvGrpSpPr/>
          <p:nvPr/>
        </p:nvGrpSpPr>
        <p:grpSpPr>
          <a:xfrm>
            <a:off x="6879643" y="155574"/>
            <a:ext cx="2214562" cy="3932237"/>
            <a:chOff x="6630988" y="1385888"/>
            <a:chExt cx="2214562" cy="3932237"/>
          </a:xfrm>
        </p:grpSpPr>
        <p:pic>
          <p:nvPicPr>
            <p:cNvPr id="23" name="Picture 54" descr="06_17Enzyme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74095" b="3731"/>
            <a:stretch/>
          </p:blipFill>
          <p:spPr bwMode="auto">
            <a:xfrm>
              <a:off x="6630988" y="1385888"/>
              <a:ext cx="2214562"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31"/>
            <p:cNvSpPr txBox="1">
              <a:spLocks noChangeArrowheads="1"/>
            </p:cNvSpPr>
            <p:nvPr/>
          </p:nvSpPr>
          <p:spPr bwMode="auto">
            <a:xfrm>
              <a:off x="6630988" y="1401763"/>
              <a:ext cx="20796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(c) Noncompetitive</a:t>
              </a:r>
            </a:p>
            <a:p>
              <a:pPr>
                <a:lnSpc>
                  <a:spcPct val="95000"/>
                </a:lnSpc>
                <a:buFont typeface="Arial" charset="0"/>
                <a:buNone/>
              </a:pPr>
              <a:r>
                <a:rPr lang="en-US" altLang="en-US" sz="1800" b="1"/>
                <a:t>	 inhibition</a:t>
              </a:r>
            </a:p>
          </p:txBody>
        </p:sp>
        <p:sp>
          <p:nvSpPr>
            <p:cNvPr id="25" name="Text Box 31"/>
            <p:cNvSpPr txBox="1">
              <a:spLocks noChangeArrowheads="1"/>
            </p:cNvSpPr>
            <p:nvPr/>
          </p:nvSpPr>
          <p:spPr bwMode="auto">
            <a:xfrm>
              <a:off x="7002463" y="4829175"/>
              <a:ext cx="17272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800" b="1"/>
                <a:t>Noncompetitive</a:t>
              </a:r>
            </a:p>
            <a:p>
              <a:pPr>
                <a:lnSpc>
                  <a:spcPct val="95000"/>
                </a:lnSpc>
                <a:buFont typeface="Arial" charset="0"/>
                <a:buNone/>
              </a:pPr>
              <a:r>
                <a:rPr lang="en-US" altLang="en-US" sz="1800" b="1"/>
                <a:t>inhibitor</a:t>
              </a:r>
            </a:p>
          </p:txBody>
        </p:sp>
        <p:sp>
          <p:nvSpPr>
            <p:cNvPr id="26" name="Line 53"/>
            <p:cNvSpPr>
              <a:spLocks noChangeShapeType="1"/>
            </p:cNvSpPr>
            <p:nvPr/>
          </p:nvSpPr>
          <p:spPr bwMode="auto">
            <a:xfrm>
              <a:off x="7112000" y="4551363"/>
              <a:ext cx="0" cy="2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2" name="Picture 1">
            <a:extLst>
              <a:ext uri="{FF2B5EF4-FFF2-40B4-BE49-F238E27FC236}">
                <a16:creationId xmlns:a16="http://schemas.microsoft.com/office/drawing/2014/main" id="{A816C626-F651-4717-B02F-3821348E67E1}"/>
              </a:ext>
            </a:extLst>
          </p:cNvPr>
          <p:cNvPicPr>
            <a:picLocks noChangeAspect="1"/>
          </p:cNvPicPr>
          <p:nvPr/>
        </p:nvPicPr>
        <p:blipFill>
          <a:blip r:embed="rId4"/>
          <a:stretch>
            <a:fillRect/>
          </a:stretch>
        </p:blipFill>
        <p:spPr>
          <a:xfrm>
            <a:off x="112833" y="236561"/>
            <a:ext cx="3177540" cy="3992880"/>
          </a:xfrm>
          <a:prstGeom prst="rect">
            <a:avLst/>
          </a:prstGeom>
        </p:spPr>
      </p:pic>
    </p:spTree>
    <p:extLst>
      <p:ext uri="{BB962C8B-B14F-4D97-AF65-F5344CB8AC3E}">
        <p14:creationId xmlns:p14="http://schemas.microsoft.com/office/powerpoint/2010/main" val="34364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eft part of this diagram shows allosteric inhibition. The allosteric inhibitor binds to the enzyme at a site other than the active site. The shape of the active site is altered so that the enzyme can no longer bind to the substrate. The right part of this diagram shows allosteric activation. The allosteric activator binds to the enzyme at a site other than the active site. The shape of the active site is changed, allowing substrate to bind."/>
          <p:cNvPicPr>
            <a:picLocks noChangeAspect="1" noChangeArrowheads="1"/>
          </p:cNvPicPr>
          <p:nvPr/>
        </p:nvPicPr>
        <p:blipFill rotWithShape="1">
          <a:blip r:embed="rId3">
            <a:extLst>
              <a:ext uri="{28A0092B-C50C-407E-A947-70E740481C1C}">
                <a14:useLocalDpi xmlns:a14="http://schemas.microsoft.com/office/drawing/2010/main" val="0"/>
              </a:ext>
            </a:extLst>
          </a:blip>
          <a:srcRect r="48442" b="44129"/>
          <a:stretch/>
        </p:blipFill>
        <p:spPr bwMode="auto">
          <a:xfrm>
            <a:off x="654272" y="916983"/>
            <a:ext cx="3857027" cy="2842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left part of this diagram shows allosteric inhibition. The allosteric inhibitor binds to the enzyme at a site other than the active site. The shape of the active site is altered so that the enzyme can no longer bind to the substrate. The right part of this diagram shows allosteric activation. The allosteric activator binds to the enzyme at a site other than the active site. The shape of the active site is changed, allowing substrate to bind."/>
          <p:cNvPicPr>
            <a:picLocks noChangeAspect="1" noChangeArrowheads="1"/>
          </p:cNvPicPr>
          <p:nvPr/>
        </p:nvPicPr>
        <p:blipFill rotWithShape="1">
          <a:blip r:embed="rId3">
            <a:extLst>
              <a:ext uri="{28A0092B-C50C-407E-A947-70E740481C1C}">
                <a14:useLocalDpi xmlns:a14="http://schemas.microsoft.com/office/drawing/2010/main" val="0"/>
              </a:ext>
            </a:extLst>
          </a:blip>
          <a:srcRect r="48442"/>
          <a:stretch/>
        </p:blipFill>
        <p:spPr bwMode="auto">
          <a:xfrm>
            <a:off x="654272" y="916983"/>
            <a:ext cx="3857027" cy="5087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left part of this diagram shows allosteric inhibition. The allosteric inhibitor binds to the enzyme at a site other than the active site. The shape of the active site is altered so that the enzyme can no longer bind to the substrate. The right part of this diagram shows allosteric activation. The allosteric activator binds to the enzyme at a site other than the active site. The shape of the active site is changed, allowing substrate to bind."/>
          <p:cNvPicPr>
            <a:picLocks noChangeAspect="1" noChangeArrowheads="1"/>
          </p:cNvPicPr>
          <p:nvPr/>
        </p:nvPicPr>
        <p:blipFill rotWithShape="1">
          <a:blip r:embed="rId3">
            <a:extLst>
              <a:ext uri="{28A0092B-C50C-407E-A947-70E740481C1C}">
                <a14:useLocalDpi xmlns:a14="http://schemas.microsoft.com/office/drawing/2010/main" val="0"/>
              </a:ext>
            </a:extLst>
          </a:blip>
          <a:srcRect l="48243" b="50000"/>
          <a:stretch/>
        </p:blipFill>
        <p:spPr bwMode="auto">
          <a:xfrm>
            <a:off x="4724400" y="916983"/>
            <a:ext cx="3871993" cy="2543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left part of this diagram shows allosteric inhibition. The allosteric inhibitor binds to the enzyme at a site other than the active site. The shape of the active site is altered so that the enzyme can no longer bind to the substrate. The right part of this diagram shows allosteric activation. The allosteric activator binds to the enzyme at a site other than the active site. The shape of the active site is changed, allowing substrate to bind."/>
          <p:cNvPicPr>
            <a:picLocks noChangeAspect="1" noChangeArrowheads="1"/>
          </p:cNvPicPr>
          <p:nvPr/>
        </p:nvPicPr>
        <p:blipFill rotWithShape="1">
          <a:blip r:embed="rId3">
            <a:extLst>
              <a:ext uri="{28A0092B-C50C-407E-A947-70E740481C1C}">
                <a14:useLocalDpi xmlns:a14="http://schemas.microsoft.com/office/drawing/2010/main" val="0"/>
              </a:ext>
            </a:extLst>
          </a:blip>
          <a:srcRect l="48243"/>
          <a:stretch/>
        </p:blipFill>
        <p:spPr bwMode="auto">
          <a:xfrm>
            <a:off x="4724400" y="916983"/>
            <a:ext cx="3871993" cy="508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2" descr="06_19Feedback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25572" r="54187" b="78424"/>
          <a:stretch/>
        </p:blipFill>
        <p:spPr bwMode="auto">
          <a:xfrm>
            <a:off x="3178629" y="136525"/>
            <a:ext cx="115388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31"/>
          <p:cNvSpPr txBox="1">
            <a:spLocks noChangeArrowheads="1"/>
          </p:cNvSpPr>
          <p:nvPr/>
        </p:nvSpPr>
        <p:spPr bwMode="auto">
          <a:xfrm>
            <a:off x="2667000" y="171450"/>
            <a:ext cx="1935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Active site available</a:t>
            </a:r>
          </a:p>
        </p:txBody>
      </p:sp>
      <p:sp>
        <p:nvSpPr>
          <p:cNvPr id="36883" name="Line 28"/>
          <p:cNvSpPr>
            <a:spLocks noChangeShapeType="1"/>
          </p:cNvSpPr>
          <p:nvPr/>
        </p:nvSpPr>
        <p:spPr bwMode="auto">
          <a:xfrm>
            <a:off x="3665538" y="384175"/>
            <a:ext cx="76200" cy="204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4" name="Group 23"/>
          <p:cNvGrpSpPr/>
          <p:nvPr/>
        </p:nvGrpSpPr>
        <p:grpSpPr>
          <a:xfrm>
            <a:off x="4571206" y="136525"/>
            <a:ext cx="2874169" cy="2213769"/>
            <a:chOff x="4571206" y="136525"/>
            <a:chExt cx="2874169" cy="2213769"/>
          </a:xfrm>
        </p:grpSpPr>
        <p:pic>
          <p:nvPicPr>
            <p:cNvPr id="25" name="Picture 32" descr="06_19Feedback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66382"/>
            <a:stretch/>
          </p:blipFill>
          <p:spPr bwMode="auto">
            <a:xfrm>
              <a:off x="4571206" y="136525"/>
              <a:ext cx="2850357" cy="22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31"/>
            <p:cNvSpPr txBox="1">
              <a:spLocks noChangeArrowheads="1"/>
            </p:cNvSpPr>
            <p:nvPr/>
          </p:nvSpPr>
          <p:spPr bwMode="auto">
            <a:xfrm>
              <a:off x="4900613" y="1930400"/>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A</a:t>
              </a:r>
            </a:p>
          </p:txBody>
        </p:sp>
        <p:sp>
          <p:nvSpPr>
            <p:cNvPr id="27" name="Text Box 31"/>
            <p:cNvSpPr txBox="1">
              <a:spLocks noChangeArrowheads="1"/>
            </p:cNvSpPr>
            <p:nvPr/>
          </p:nvSpPr>
          <p:spPr bwMode="auto">
            <a:xfrm>
              <a:off x="6180138" y="841375"/>
              <a:ext cx="11588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1</a:t>
              </a:r>
            </a:p>
            <a:p>
              <a:pPr>
                <a:lnSpc>
                  <a:spcPct val="95000"/>
                </a:lnSpc>
                <a:buFont typeface="Arial" charset="0"/>
                <a:buNone/>
              </a:pPr>
              <a:r>
                <a:rPr lang="en-US" altLang="en-US" sz="1600" b="1"/>
                <a:t>(threonine</a:t>
              </a:r>
            </a:p>
            <a:p>
              <a:pPr>
                <a:lnSpc>
                  <a:spcPct val="95000"/>
                </a:lnSpc>
                <a:buFont typeface="Arial" charset="0"/>
                <a:buNone/>
              </a:pPr>
              <a:r>
                <a:rPr lang="en-US" altLang="en-US" sz="1600" b="1"/>
                <a:t>deaminase)</a:t>
              </a:r>
            </a:p>
          </p:txBody>
        </p:sp>
        <p:sp>
          <p:nvSpPr>
            <p:cNvPr id="28" name="Text Box 31"/>
            <p:cNvSpPr txBox="1">
              <a:spLocks noChangeArrowheads="1"/>
            </p:cNvSpPr>
            <p:nvPr/>
          </p:nvSpPr>
          <p:spPr bwMode="auto">
            <a:xfrm>
              <a:off x="6162675" y="212725"/>
              <a:ext cx="1282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Threonine</a:t>
              </a:r>
            </a:p>
            <a:p>
              <a:pPr>
                <a:lnSpc>
                  <a:spcPct val="95000"/>
                </a:lnSpc>
                <a:buFont typeface="Arial" charset="0"/>
                <a:buNone/>
              </a:pPr>
              <a:r>
                <a:rPr lang="en-US" altLang="en-US" sz="1600" b="1"/>
                <a:t>in active site</a:t>
              </a:r>
            </a:p>
          </p:txBody>
        </p:sp>
      </p:grpSp>
      <p:grpSp>
        <p:nvGrpSpPr>
          <p:cNvPr id="29" name="Group 28"/>
          <p:cNvGrpSpPr/>
          <p:nvPr/>
        </p:nvGrpSpPr>
        <p:grpSpPr>
          <a:xfrm>
            <a:off x="4167188" y="1930400"/>
            <a:ext cx="3254375" cy="4629150"/>
            <a:chOff x="4167188" y="1930400"/>
            <a:chExt cx="3254375" cy="4629150"/>
          </a:xfrm>
        </p:grpSpPr>
        <p:pic>
          <p:nvPicPr>
            <p:cNvPr id="30" name="Picture 32" descr="06_19Feedback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42913" t="33618" b="2460"/>
            <a:stretch/>
          </p:blipFill>
          <p:spPr bwMode="auto">
            <a:xfrm>
              <a:off x="4167188" y="2350294"/>
              <a:ext cx="3254375" cy="420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p:cNvSpPr txBox="1">
              <a:spLocks noChangeArrowheads="1"/>
            </p:cNvSpPr>
            <p:nvPr/>
          </p:nvSpPr>
          <p:spPr bwMode="auto">
            <a:xfrm>
              <a:off x="4900613" y="1930400"/>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A</a:t>
              </a:r>
            </a:p>
          </p:txBody>
        </p:sp>
        <p:sp>
          <p:nvSpPr>
            <p:cNvPr id="32" name="Text Box 31"/>
            <p:cNvSpPr txBox="1">
              <a:spLocks noChangeArrowheads="1"/>
            </p:cNvSpPr>
            <p:nvPr/>
          </p:nvSpPr>
          <p:spPr bwMode="auto">
            <a:xfrm>
              <a:off x="6153150" y="5986463"/>
              <a:ext cx="11890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buFont typeface="Arial" charset="0"/>
                <a:buNone/>
              </a:pPr>
              <a:r>
                <a:rPr lang="en-US" altLang="en-US" sz="1600" b="1"/>
                <a:t>End product</a:t>
              </a:r>
            </a:p>
            <a:p>
              <a:pPr algn="ctr">
                <a:lnSpc>
                  <a:spcPct val="95000"/>
                </a:lnSpc>
                <a:buFont typeface="Arial" charset="0"/>
                <a:buNone/>
              </a:pPr>
              <a:r>
                <a:rPr lang="en-US" altLang="en-US" sz="1600" b="1"/>
                <a:t>(isoleucine)</a:t>
              </a:r>
            </a:p>
          </p:txBody>
        </p:sp>
        <p:sp>
          <p:nvSpPr>
            <p:cNvPr id="33" name="Text Box 31"/>
            <p:cNvSpPr txBox="1">
              <a:spLocks noChangeArrowheads="1"/>
            </p:cNvSpPr>
            <p:nvPr/>
          </p:nvSpPr>
          <p:spPr bwMode="auto">
            <a:xfrm>
              <a:off x="4900613" y="2884488"/>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B</a:t>
              </a:r>
            </a:p>
          </p:txBody>
        </p:sp>
        <p:sp>
          <p:nvSpPr>
            <p:cNvPr id="34" name="Text Box 31"/>
            <p:cNvSpPr txBox="1">
              <a:spLocks noChangeArrowheads="1"/>
            </p:cNvSpPr>
            <p:nvPr/>
          </p:nvSpPr>
          <p:spPr bwMode="auto">
            <a:xfrm>
              <a:off x="4900613" y="3848100"/>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C</a:t>
              </a:r>
            </a:p>
          </p:txBody>
        </p:sp>
        <p:sp>
          <p:nvSpPr>
            <p:cNvPr id="35" name="Text Box 31"/>
            <p:cNvSpPr txBox="1">
              <a:spLocks noChangeArrowheads="1"/>
            </p:cNvSpPr>
            <p:nvPr/>
          </p:nvSpPr>
          <p:spPr bwMode="auto">
            <a:xfrm>
              <a:off x="4899025" y="4813300"/>
              <a:ext cx="1455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D</a:t>
              </a:r>
            </a:p>
          </p:txBody>
        </p:sp>
        <p:sp>
          <p:nvSpPr>
            <p:cNvPr id="36" name="Text Box 31"/>
            <p:cNvSpPr txBox="1">
              <a:spLocks noChangeArrowheads="1"/>
            </p:cNvSpPr>
            <p:nvPr/>
          </p:nvSpPr>
          <p:spPr bwMode="auto">
            <a:xfrm>
              <a:off x="5834063" y="2406650"/>
              <a:ext cx="941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Enzyme 2</a:t>
              </a:r>
            </a:p>
          </p:txBody>
        </p:sp>
        <p:sp>
          <p:nvSpPr>
            <p:cNvPr id="37" name="Text Box 31"/>
            <p:cNvSpPr txBox="1">
              <a:spLocks noChangeArrowheads="1"/>
            </p:cNvSpPr>
            <p:nvPr/>
          </p:nvSpPr>
          <p:spPr bwMode="auto">
            <a:xfrm>
              <a:off x="5832475" y="3362325"/>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3</a:t>
              </a:r>
            </a:p>
          </p:txBody>
        </p:sp>
        <p:sp>
          <p:nvSpPr>
            <p:cNvPr id="38" name="Text Box 31"/>
            <p:cNvSpPr txBox="1">
              <a:spLocks noChangeArrowheads="1"/>
            </p:cNvSpPr>
            <p:nvPr/>
          </p:nvSpPr>
          <p:spPr bwMode="auto">
            <a:xfrm>
              <a:off x="5832475" y="4324350"/>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4</a:t>
              </a:r>
            </a:p>
          </p:txBody>
        </p:sp>
        <p:sp>
          <p:nvSpPr>
            <p:cNvPr id="39" name="Text Box 31"/>
            <p:cNvSpPr txBox="1">
              <a:spLocks noChangeArrowheads="1"/>
            </p:cNvSpPr>
            <p:nvPr/>
          </p:nvSpPr>
          <p:spPr bwMode="auto">
            <a:xfrm>
              <a:off x="5832475" y="5287963"/>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5</a:t>
              </a:r>
            </a:p>
          </p:txBody>
        </p:sp>
      </p:grpSp>
      <p:grpSp>
        <p:nvGrpSpPr>
          <p:cNvPr id="40" name="Group 39"/>
          <p:cNvGrpSpPr/>
          <p:nvPr/>
        </p:nvGrpSpPr>
        <p:grpSpPr>
          <a:xfrm>
            <a:off x="1760538" y="2049462"/>
            <a:ext cx="2406651" cy="4510088"/>
            <a:chOff x="1760538" y="2049462"/>
            <a:chExt cx="2406651" cy="4510088"/>
          </a:xfrm>
        </p:grpSpPr>
        <p:pic>
          <p:nvPicPr>
            <p:cNvPr id="41" name="Picture 32" descr="06_19FeedbackInhibition-U"/>
            <p:cNvPicPr>
              <a:picLocks noChangeAspect="1" noChangeArrowheads="1"/>
            </p:cNvPicPr>
            <p:nvPr/>
          </p:nvPicPr>
          <p:blipFill rotWithShape="1">
            <a:blip r:embed="rId3">
              <a:extLst>
                <a:ext uri="{28A0092B-C50C-407E-A947-70E740481C1C}">
                  <a14:useLocalDpi xmlns:a14="http://schemas.microsoft.com/office/drawing/2010/main" val="0"/>
                </a:ext>
              </a:extLst>
            </a:blip>
            <a:srcRect l="9106" t="29049" r="57087" b="2460"/>
            <a:stretch/>
          </p:blipFill>
          <p:spPr bwMode="auto">
            <a:xfrm>
              <a:off x="2239963" y="2049462"/>
              <a:ext cx="1927226"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1"/>
            <p:cNvSpPr txBox="1">
              <a:spLocks noChangeArrowheads="1"/>
            </p:cNvSpPr>
            <p:nvPr/>
          </p:nvSpPr>
          <p:spPr bwMode="auto">
            <a:xfrm>
              <a:off x="2428875" y="2139950"/>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Feedback</a:t>
              </a:r>
            </a:p>
            <a:p>
              <a:pPr>
                <a:lnSpc>
                  <a:spcPct val="95000"/>
                </a:lnSpc>
                <a:buFont typeface="Arial" charset="0"/>
                <a:buNone/>
              </a:pPr>
              <a:r>
                <a:rPr lang="en-US" altLang="en-US" sz="1600" b="1"/>
                <a:t>inhibition</a:t>
              </a:r>
            </a:p>
          </p:txBody>
        </p:sp>
        <p:sp>
          <p:nvSpPr>
            <p:cNvPr id="43" name="Text Box 31"/>
            <p:cNvSpPr txBox="1">
              <a:spLocks noChangeArrowheads="1"/>
            </p:cNvSpPr>
            <p:nvPr/>
          </p:nvSpPr>
          <p:spPr bwMode="auto">
            <a:xfrm>
              <a:off x="1760538" y="3965575"/>
              <a:ext cx="9588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Isoleucine</a:t>
              </a:r>
            </a:p>
            <a:p>
              <a:pPr>
                <a:lnSpc>
                  <a:spcPct val="95000"/>
                </a:lnSpc>
                <a:buFont typeface="Arial" charset="0"/>
                <a:buNone/>
              </a:pPr>
              <a:r>
                <a:rPr lang="en-US" altLang="en-US" sz="1600" b="1" dirty="0"/>
                <a:t>binds to</a:t>
              </a:r>
            </a:p>
            <a:p>
              <a:pPr>
                <a:lnSpc>
                  <a:spcPct val="95000"/>
                </a:lnSpc>
                <a:buFont typeface="Arial" charset="0"/>
                <a:buNone/>
              </a:pPr>
              <a:r>
                <a:rPr lang="en-US" altLang="en-US" sz="1600" b="1" dirty="0"/>
                <a:t>allosteric</a:t>
              </a:r>
            </a:p>
            <a:p>
              <a:pPr>
                <a:lnSpc>
                  <a:spcPct val="95000"/>
                </a:lnSpc>
                <a:buFont typeface="Arial" charset="0"/>
                <a:buNone/>
              </a:pPr>
              <a:r>
                <a:rPr lang="en-US" altLang="en-US" sz="1600" b="1" dirty="0"/>
                <a:t>site.</a:t>
              </a:r>
            </a:p>
          </p:txBody>
        </p:sp>
      </p:grpSp>
      <p:grpSp>
        <p:nvGrpSpPr>
          <p:cNvPr id="48" name="Group 47"/>
          <p:cNvGrpSpPr/>
          <p:nvPr/>
        </p:nvGrpSpPr>
        <p:grpSpPr>
          <a:xfrm>
            <a:off x="1720850" y="136525"/>
            <a:ext cx="5724525" cy="6423025"/>
            <a:chOff x="1720850" y="136525"/>
            <a:chExt cx="5724525" cy="6423025"/>
          </a:xfrm>
        </p:grpSpPr>
        <p:pic>
          <p:nvPicPr>
            <p:cNvPr id="49" name="Picture 32" descr="06_19FeedbackInhibition-U"/>
            <p:cNvPicPr>
              <a:picLocks noChangeAspect="1" noChangeArrowheads="1"/>
            </p:cNvPicPr>
            <p:nvPr/>
          </p:nvPicPr>
          <p:blipFill>
            <a:blip r:embed="rId3">
              <a:extLst>
                <a:ext uri="{28A0092B-C50C-407E-A947-70E740481C1C}">
                  <a14:useLocalDpi xmlns:a14="http://schemas.microsoft.com/office/drawing/2010/main" val="0"/>
                </a:ext>
              </a:extLst>
            </a:blip>
            <a:srcRect b="2460"/>
            <a:stretch>
              <a:fillRect/>
            </a:stretch>
          </p:blipFill>
          <p:spPr bwMode="auto">
            <a:xfrm>
              <a:off x="1720850" y="136525"/>
              <a:ext cx="5700713" cy="642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31"/>
            <p:cNvSpPr txBox="1">
              <a:spLocks noChangeArrowheads="1"/>
            </p:cNvSpPr>
            <p:nvPr/>
          </p:nvSpPr>
          <p:spPr bwMode="auto">
            <a:xfrm>
              <a:off x="2667000" y="171450"/>
              <a:ext cx="1935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Active site available</a:t>
              </a:r>
            </a:p>
          </p:txBody>
        </p:sp>
        <p:sp>
          <p:nvSpPr>
            <p:cNvPr id="51" name="Text Box 31"/>
            <p:cNvSpPr txBox="1">
              <a:spLocks noChangeArrowheads="1"/>
            </p:cNvSpPr>
            <p:nvPr/>
          </p:nvSpPr>
          <p:spPr bwMode="auto">
            <a:xfrm>
              <a:off x="4900613" y="1930400"/>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A</a:t>
              </a:r>
            </a:p>
          </p:txBody>
        </p:sp>
        <p:sp>
          <p:nvSpPr>
            <p:cNvPr id="52" name="Text Box 31"/>
            <p:cNvSpPr txBox="1">
              <a:spLocks noChangeArrowheads="1"/>
            </p:cNvSpPr>
            <p:nvPr/>
          </p:nvSpPr>
          <p:spPr bwMode="auto">
            <a:xfrm>
              <a:off x="6153150" y="5986463"/>
              <a:ext cx="11890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5000"/>
                </a:lnSpc>
                <a:buFont typeface="Arial" charset="0"/>
                <a:buNone/>
              </a:pPr>
              <a:r>
                <a:rPr lang="en-US" altLang="en-US" sz="1600" b="1" dirty="0"/>
                <a:t>End product</a:t>
              </a:r>
            </a:p>
            <a:p>
              <a:pPr algn="ctr">
                <a:lnSpc>
                  <a:spcPct val="95000"/>
                </a:lnSpc>
                <a:buFont typeface="Arial" charset="0"/>
                <a:buNone/>
              </a:pPr>
              <a:r>
                <a:rPr lang="en-US" altLang="en-US" sz="1600" b="1" dirty="0"/>
                <a:t>(isoleucine)</a:t>
              </a:r>
            </a:p>
          </p:txBody>
        </p:sp>
        <p:sp>
          <p:nvSpPr>
            <p:cNvPr id="53" name="Text Box 31"/>
            <p:cNvSpPr txBox="1">
              <a:spLocks noChangeArrowheads="1"/>
            </p:cNvSpPr>
            <p:nvPr/>
          </p:nvSpPr>
          <p:spPr bwMode="auto">
            <a:xfrm>
              <a:off x="4900613" y="2884488"/>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B</a:t>
              </a:r>
            </a:p>
          </p:txBody>
        </p:sp>
        <p:sp>
          <p:nvSpPr>
            <p:cNvPr id="54" name="Text Box 31"/>
            <p:cNvSpPr txBox="1">
              <a:spLocks noChangeArrowheads="1"/>
            </p:cNvSpPr>
            <p:nvPr/>
          </p:nvSpPr>
          <p:spPr bwMode="auto">
            <a:xfrm>
              <a:off x="4900613" y="3848100"/>
              <a:ext cx="14557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C</a:t>
              </a:r>
            </a:p>
          </p:txBody>
        </p:sp>
        <p:sp>
          <p:nvSpPr>
            <p:cNvPr id="55" name="Text Box 31"/>
            <p:cNvSpPr txBox="1">
              <a:spLocks noChangeArrowheads="1"/>
            </p:cNvSpPr>
            <p:nvPr/>
          </p:nvSpPr>
          <p:spPr bwMode="auto">
            <a:xfrm>
              <a:off x="4899025" y="4813300"/>
              <a:ext cx="1455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Intermediate D</a:t>
              </a:r>
            </a:p>
          </p:txBody>
        </p:sp>
        <p:sp>
          <p:nvSpPr>
            <p:cNvPr id="56" name="Text Box 31"/>
            <p:cNvSpPr txBox="1">
              <a:spLocks noChangeArrowheads="1"/>
            </p:cNvSpPr>
            <p:nvPr/>
          </p:nvSpPr>
          <p:spPr bwMode="auto">
            <a:xfrm>
              <a:off x="5834063" y="2406650"/>
              <a:ext cx="941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Enzyme 2</a:t>
              </a:r>
            </a:p>
          </p:txBody>
        </p:sp>
        <p:sp>
          <p:nvSpPr>
            <p:cNvPr id="57" name="Text Box 31"/>
            <p:cNvSpPr txBox="1">
              <a:spLocks noChangeArrowheads="1"/>
            </p:cNvSpPr>
            <p:nvPr/>
          </p:nvSpPr>
          <p:spPr bwMode="auto">
            <a:xfrm>
              <a:off x="5832475" y="3362325"/>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3</a:t>
              </a:r>
            </a:p>
          </p:txBody>
        </p:sp>
        <p:sp>
          <p:nvSpPr>
            <p:cNvPr id="58" name="Text Box 31"/>
            <p:cNvSpPr txBox="1">
              <a:spLocks noChangeArrowheads="1"/>
            </p:cNvSpPr>
            <p:nvPr/>
          </p:nvSpPr>
          <p:spPr bwMode="auto">
            <a:xfrm>
              <a:off x="5832475" y="4324350"/>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4</a:t>
              </a:r>
            </a:p>
          </p:txBody>
        </p:sp>
        <p:sp>
          <p:nvSpPr>
            <p:cNvPr id="59" name="Text Box 31"/>
            <p:cNvSpPr txBox="1">
              <a:spLocks noChangeArrowheads="1"/>
            </p:cNvSpPr>
            <p:nvPr/>
          </p:nvSpPr>
          <p:spPr bwMode="auto">
            <a:xfrm>
              <a:off x="5832475" y="5287963"/>
              <a:ext cx="9413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5</a:t>
              </a:r>
            </a:p>
          </p:txBody>
        </p:sp>
        <p:sp>
          <p:nvSpPr>
            <p:cNvPr id="60" name="Text Box 31"/>
            <p:cNvSpPr txBox="1">
              <a:spLocks noChangeArrowheads="1"/>
            </p:cNvSpPr>
            <p:nvPr/>
          </p:nvSpPr>
          <p:spPr bwMode="auto">
            <a:xfrm>
              <a:off x="2428875" y="2139950"/>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Feedback</a:t>
              </a:r>
            </a:p>
            <a:p>
              <a:pPr>
                <a:lnSpc>
                  <a:spcPct val="95000"/>
                </a:lnSpc>
                <a:buFont typeface="Arial" charset="0"/>
                <a:buNone/>
              </a:pPr>
              <a:r>
                <a:rPr lang="en-US" altLang="en-US" sz="1600" b="1"/>
                <a:t>inhibition</a:t>
              </a:r>
            </a:p>
          </p:txBody>
        </p:sp>
        <p:sp>
          <p:nvSpPr>
            <p:cNvPr id="61" name="Text Box 31"/>
            <p:cNvSpPr txBox="1">
              <a:spLocks noChangeArrowheads="1"/>
            </p:cNvSpPr>
            <p:nvPr/>
          </p:nvSpPr>
          <p:spPr bwMode="auto">
            <a:xfrm>
              <a:off x="1760538" y="3965575"/>
              <a:ext cx="9588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dirty="0"/>
                <a:t>Isoleucine</a:t>
              </a:r>
            </a:p>
            <a:p>
              <a:pPr>
                <a:lnSpc>
                  <a:spcPct val="95000"/>
                </a:lnSpc>
                <a:buFont typeface="Arial" charset="0"/>
                <a:buNone/>
              </a:pPr>
              <a:r>
                <a:rPr lang="en-US" altLang="en-US" sz="1600" b="1" dirty="0"/>
                <a:t>binds to</a:t>
              </a:r>
            </a:p>
            <a:p>
              <a:pPr>
                <a:lnSpc>
                  <a:spcPct val="95000"/>
                </a:lnSpc>
                <a:buFont typeface="Arial" charset="0"/>
                <a:buNone/>
              </a:pPr>
              <a:r>
                <a:rPr lang="en-US" altLang="en-US" sz="1600" b="1" dirty="0"/>
                <a:t>allosteric</a:t>
              </a:r>
            </a:p>
            <a:p>
              <a:pPr>
                <a:lnSpc>
                  <a:spcPct val="95000"/>
                </a:lnSpc>
                <a:buFont typeface="Arial" charset="0"/>
                <a:buNone/>
              </a:pPr>
              <a:r>
                <a:rPr lang="en-US" altLang="en-US" sz="1600" b="1" dirty="0"/>
                <a:t>site.</a:t>
              </a:r>
            </a:p>
          </p:txBody>
        </p:sp>
        <p:sp>
          <p:nvSpPr>
            <p:cNvPr id="62" name="Text Box 31"/>
            <p:cNvSpPr txBox="1">
              <a:spLocks noChangeArrowheads="1"/>
            </p:cNvSpPr>
            <p:nvPr/>
          </p:nvSpPr>
          <p:spPr bwMode="auto">
            <a:xfrm>
              <a:off x="1760538" y="1177925"/>
              <a:ext cx="11033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Isoleucine</a:t>
              </a:r>
            </a:p>
            <a:p>
              <a:pPr>
                <a:lnSpc>
                  <a:spcPct val="95000"/>
                </a:lnSpc>
                <a:buFont typeface="Arial" charset="0"/>
                <a:buNone/>
              </a:pPr>
              <a:r>
                <a:rPr lang="en-US" altLang="en-US" sz="1600" b="1"/>
                <a:t>used up by</a:t>
              </a:r>
            </a:p>
            <a:p>
              <a:pPr>
                <a:lnSpc>
                  <a:spcPct val="95000"/>
                </a:lnSpc>
                <a:buFont typeface="Arial" charset="0"/>
                <a:buNone/>
              </a:pPr>
              <a:r>
                <a:rPr lang="en-US" altLang="en-US" sz="1600" b="1"/>
                <a:t>cell</a:t>
              </a:r>
            </a:p>
          </p:txBody>
        </p:sp>
        <p:sp>
          <p:nvSpPr>
            <p:cNvPr id="63" name="Text Box 31"/>
            <p:cNvSpPr txBox="1">
              <a:spLocks noChangeArrowheads="1"/>
            </p:cNvSpPr>
            <p:nvPr/>
          </p:nvSpPr>
          <p:spPr bwMode="auto">
            <a:xfrm>
              <a:off x="6180138" y="841375"/>
              <a:ext cx="11588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Enzyme 1</a:t>
              </a:r>
            </a:p>
            <a:p>
              <a:pPr>
                <a:lnSpc>
                  <a:spcPct val="95000"/>
                </a:lnSpc>
                <a:buFont typeface="Arial" charset="0"/>
                <a:buNone/>
              </a:pPr>
              <a:r>
                <a:rPr lang="en-US" altLang="en-US" sz="1600" b="1"/>
                <a:t>(threonine</a:t>
              </a:r>
            </a:p>
            <a:p>
              <a:pPr>
                <a:lnSpc>
                  <a:spcPct val="95000"/>
                </a:lnSpc>
                <a:buFont typeface="Arial" charset="0"/>
                <a:buNone/>
              </a:pPr>
              <a:r>
                <a:rPr lang="en-US" altLang="en-US" sz="1600" b="1"/>
                <a:t>deaminase)</a:t>
              </a:r>
            </a:p>
          </p:txBody>
        </p:sp>
        <p:sp>
          <p:nvSpPr>
            <p:cNvPr id="64" name="Text Box 31"/>
            <p:cNvSpPr txBox="1">
              <a:spLocks noChangeArrowheads="1"/>
            </p:cNvSpPr>
            <p:nvPr/>
          </p:nvSpPr>
          <p:spPr bwMode="auto">
            <a:xfrm>
              <a:off x="6162675" y="212725"/>
              <a:ext cx="1282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600" b="1"/>
                <a:t>Threonine</a:t>
              </a:r>
            </a:p>
            <a:p>
              <a:pPr>
                <a:lnSpc>
                  <a:spcPct val="95000"/>
                </a:lnSpc>
                <a:buFont typeface="Arial" charset="0"/>
                <a:buNone/>
              </a:pPr>
              <a:r>
                <a:rPr lang="en-US" altLang="en-US" sz="1600" b="1"/>
                <a:t>in active site</a:t>
              </a:r>
            </a:p>
          </p:txBody>
        </p:sp>
        <p:sp>
          <p:nvSpPr>
            <p:cNvPr id="65" name="Line 28"/>
            <p:cNvSpPr>
              <a:spLocks noChangeShapeType="1"/>
            </p:cNvSpPr>
            <p:nvPr/>
          </p:nvSpPr>
          <p:spPr bwMode="auto">
            <a:xfrm>
              <a:off x="3665538" y="384175"/>
              <a:ext cx="76200" cy="204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29"/>
            <p:cNvSpPr>
              <a:spLocks noChangeShapeType="1"/>
            </p:cNvSpPr>
            <p:nvPr/>
          </p:nvSpPr>
          <p:spPr bwMode="auto">
            <a:xfrm flipV="1">
              <a:off x="5748338" y="347663"/>
              <a:ext cx="398462" cy="193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0"/>
            <p:cNvSpPr>
              <a:spLocks noChangeShapeType="1"/>
            </p:cNvSpPr>
            <p:nvPr/>
          </p:nvSpPr>
          <p:spPr bwMode="auto">
            <a:xfrm flipV="1">
              <a:off x="5740400" y="939800"/>
              <a:ext cx="411163" cy="195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1"/>
            <p:cNvSpPr>
              <a:spLocks noChangeShapeType="1"/>
            </p:cNvSpPr>
            <p:nvPr/>
          </p:nvSpPr>
          <p:spPr bwMode="auto">
            <a:xfrm flipH="1">
              <a:off x="2341563" y="3721100"/>
              <a:ext cx="295275"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Rectangle 2"/>
          <p:cNvSpPr txBox="1">
            <a:spLocks noChangeArrowheads="1"/>
          </p:cNvSpPr>
          <p:nvPr/>
        </p:nvSpPr>
        <p:spPr>
          <a:xfrm>
            <a:off x="-646112" y="6275685"/>
            <a:ext cx="4813300" cy="50323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i="1" dirty="0"/>
              <a:t>Feedback Inhibition</a:t>
            </a:r>
          </a:p>
        </p:txBody>
      </p:sp>
      <p:sp>
        <p:nvSpPr>
          <p:cNvPr id="2" name="Rectangle 1">
            <a:extLst>
              <a:ext uri="{FF2B5EF4-FFF2-40B4-BE49-F238E27FC236}">
                <a16:creationId xmlns:a16="http://schemas.microsoft.com/office/drawing/2014/main" id="{0AEB3DDE-87CF-4B61-8ABE-0443519492BE}"/>
              </a:ext>
            </a:extLst>
          </p:cNvPr>
          <p:cNvSpPr/>
          <p:nvPr/>
        </p:nvSpPr>
        <p:spPr>
          <a:xfrm>
            <a:off x="3907631" y="6576517"/>
            <a:ext cx="1389064" cy="369332"/>
          </a:xfrm>
          <a:prstGeom prst="rect">
            <a:avLst/>
          </a:prstGeom>
        </p:spPr>
        <p:txBody>
          <a:bodyPr wrap="square">
            <a:spAutoFit/>
          </a:bodyPr>
          <a:lstStyle/>
          <a:p>
            <a:r>
              <a:rPr lang="en-US" dirty="0">
                <a:hlinkClick r:id="rId4"/>
              </a:rPr>
              <a:t>Animation</a:t>
            </a:r>
            <a:endParaRPr lang="en-US" dirty="0"/>
          </a:p>
        </p:txBody>
      </p:sp>
    </p:spTree>
    <p:extLst>
      <p:ext uri="{BB962C8B-B14F-4D97-AF65-F5344CB8AC3E}">
        <p14:creationId xmlns:p14="http://schemas.microsoft.com/office/powerpoint/2010/main" val="349608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3" descr="06_16_EnzymeEnviroFactor-U"/>
          <p:cNvPicPr>
            <a:picLocks noChangeAspect="1" noChangeArrowheads="1"/>
          </p:cNvPicPr>
          <p:nvPr/>
        </p:nvPicPr>
        <p:blipFill rotWithShape="1">
          <a:blip r:embed="rId3">
            <a:extLst>
              <a:ext uri="{28A0092B-C50C-407E-A947-70E740481C1C}">
                <a14:useLocalDpi xmlns:a14="http://schemas.microsoft.com/office/drawing/2010/main" val="0"/>
              </a:ext>
            </a:extLst>
          </a:blip>
          <a:srcRect b="53158"/>
          <a:stretch/>
        </p:blipFill>
        <p:spPr bwMode="auto">
          <a:xfrm>
            <a:off x="3160259" y="111349"/>
            <a:ext cx="581025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31"/>
          <p:cNvSpPr txBox="1">
            <a:spLocks noChangeArrowheads="1"/>
          </p:cNvSpPr>
          <p:nvPr/>
        </p:nvSpPr>
        <p:spPr bwMode="auto">
          <a:xfrm>
            <a:off x="5590722" y="2664049"/>
            <a:ext cx="16478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Temperature (</a:t>
            </a:r>
            <a:r>
              <a:rPr lang="en-US" altLang="en-US" sz="1500" b="1">
                <a:sym typeface="Symbol" pitchFamily="18" charset="2"/>
              </a:rPr>
              <a:t></a:t>
            </a:r>
            <a:r>
              <a:rPr lang="en-US" altLang="en-US" sz="1500" b="1"/>
              <a:t>C)</a:t>
            </a:r>
          </a:p>
        </p:txBody>
      </p:sp>
      <p:sp>
        <p:nvSpPr>
          <p:cNvPr id="21509" name="Text Box 31"/>
          <p:cNvSpPr txBox="1">
            <a:spLocks noChangeArrowheads="1"/>
          </p:cNvSpPr>
          <p:nvPr/>
        </p:nvSpPr>
        <p:spPr bwMode="auto">
          <a:xfrm>
            <a:off x="6459084" y="274862"/>
            <a:ext cx="23352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lnSpc>
                <a:spcPct val="95000"/>
              </a:lnSpc>
              <a:buFont typeface="Arial" charset="0"/>
              <a:buNone/>
            </a:pPr>
            <a:r>
              <a:rPr lang="en-US" altLang="en-US" sz="1500" b="1"/>
              <a:t>Optimal temperature for</a:t>
            </a:r>
          </a:p>
          <a:p>
            <a:pPr algn="r">
              <a:lnSpc>
                <a:spcPct val="95000"/>
              </a:lnSpc>
              <a:buFont typeface="Arial" charset="0"/>
              <a:buNone/>
            </a:pPr>
            <a:r>
              <a:rPr lang="en-US" altLang="en-US" sz="1500" b="1"/>
              <a:t>enzyme of thermophilic </a:t>
            </a:r>
          </a:p>
          <a:p>
            <a:pPr algn="r">
              <a:lnSpc>
                <a:spcPct val="95000"/>
              </a:lnSpc>
              <a:buFont typeface="Arial" charset="0"/>
              <a:buNone/>
            </a:pPr>
            <a:r>
              <a:rPr lang="en-US" altLang="en-US" sz="1500" b="1"/>
              <a:t> (heat-tolerant) </a:t>
            </a:r>
          </a:p>
          <a:p>
            <a:pPr algn="r">
              <a:lnSpc>
                <a:spcPct val="95000"/>
              </a:lnSpc>
              <a:buFont typeface="Arial" charset="0"/>
              <a:buNone/>
            </a:pPr>
            <a:r>
              <a:rPr lang="en-US" altLang="en-US" sz="1500" b="1"/>
              <a:t>bacteria (77</a:t>
            </a:r>
            <a:r>
              <a:rPr lang="en-US" altLang="en-US" sz="1500" b="1">
                <a:sym typeface="Symbol" pitchFamily="18" charset="2"/>
              </a:rPr>
              <a:t></a:t>
            </a:r>
            <a:r>
              <a:rPr lang="en-US" altLang="en-US" sz="1500" b="1"/>
              <a:t>C)</a:t>
            </a:r>
          </a:p>
        </p:txBody>
      </p:sp>
      <p:sp>
        <p:nvSpPr>
          <p:cNvPr id="21510" name="Text Box 31"/>
          <p:cNvSpPr txBox="1">
            <a:spLocks noChangeArrowheads="1"/>
          </p:cNvSpPr>
          <p:nvPr/>
        </p:nvSpPr>
        <p:spPr bwMode="auto">
          <a:xfrm>
            <a:off x="3947659" y="273274"/>
            <a:ext cx="2200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Optimal temperature for</a:t>
            </a:r>
          </a:p>
          <a:p>
            <a:pPr>
              <a:lnSpc>
                <a:spcPct val="95000"/>
              </a:lnSpc>
              <a:buFont typeface="Arial" charset="0"/>
              <a:buNone/>
            </a:pPr>
            <a:r>
              <a:rPr lang="en-US" altLang="en-US" sz="1500" b="1"/>
              <a:t>typical human enzyme</a:t>
            </a:r>
          </a:p>
          <a:p>
            <a:pPr>
              <a:lnSpc>
                <a:spcPct val="95000"/>
              </a:lnSpc>
              <a:buFont typeface="Arial" charset="0"/>
              <a:buNone/>
            </a:pPr>
            <a:r>
              <a:rPr lang="en-US" altLang="en-US" sz="1500" b="1"/>
              <a:t>(37</a:t>
            </a:r>
            <a:r>
              <a:rPr lang="en-US" altLang="en-US" sz="1500" b="1">
                <a:sym typeface="Symbol" pitchFamily="18" charset="2"/>
              </a:rPr>
              <a:t></a:t>
            </a:r>
            <a:r>
              <a:rPr lang="en-US" altLang="en-US" sz="1500" b="1"/>
              <a:t>C)</a:t>
            </a:r>
          </a:p>
        </p:txBody>
      </p:sp>
      <p:sp>
        <p:nvSpPr>
          <p:cNvPr id="21513" name="Text Box 31"/>
          <p:cNvSpPr txBox="1">
            <a:spLocks noChangeArrowheads="1"/>
          </p:cNvSpPr>
          <p:nvPr/>
        </p:nvSpPr>
        <p:spPr bwMode="auto">
          <a:xfrm>
            <a:off x="3441247" y="2921224"/>
            <a:ext cx="3729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(a) Optimal temperature for two enzymes</a:t>
            </a:r>
          </a:p>
        </p:txBody>
      </p:sp>
      <p:sp>
        <p:nvSpPr>
          <p:cNvPr id="21516" name="Text Box 31"/>
          <p:cNvSpPr txBox="1">
            <a:spLocks noChangeArrowheads="1"/>
          </p:cNvSpPr>
          <p:nvPr/>
        </p:nvSpPr>
        <p:spPr bwMode="auto">
          <a:xfrm>
            <a:off x="8416472" y="2452912"/>
            <a:ext cx="330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120</a:t>
            </a:r>
          </a:p>
        </p:txBody>
      </p:sp>
      <p:sp>
        <p:nvSpPr>
          <p:cNvPr id="21517" name="Text Box 31"/>
          <p:cNvSpPr txBox="1">
            <a:spLocks noChangeArrowheads="1"/>
          </p:cNvSpPr>
          <p:nvPr/>
        </p:nvSpPr>
        <p:spPr bwMode="auto">
          <a:xfrm>
            <a:off x="7622722" y="2454499"/>
            <a:ext cx="3143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100</a:t>
            </a:r>
          </a:p>
        </p:txBody>
      </p:sp>
      <p:sp>
        <p:nvSpPr>
          <p:cNvPr id="21518" name="Text Box 31"/>
          <p:cNvSpPr txBox="1">
            <a:spLocks noChangeArrowheads="1"/>
          </p:cNvSpPr>
          <p:nvPr/>
        </p:nvSpPr>
        <p:spPr bwMode="auto">
          <a:xfrm>
            <a:off x="6876597" y="2451324"/>
            <a:ext cx="212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80</a:t>
            </a:r>
          </a:p>
        </p:txBody>
      </p:sp>
      <p:sp>
        <p:nvSpPr>
          <p:cNvPr id="21519" name="Text Box 31"/>
          <p:cNvSpPr txBox="1">
            <a:spLocks noChangeArrowheads="1"/>
          </p:cNvSpPr>
          <p:nvPr/>
        </p:nvSpPr>
        <p:spPr bwMode="auto">
          <a:xfrm>
            <a:off x="6081259" y="2452912"/>
            <a:ext cx="212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60</a:t>
            </a:r>
          </a:p>
        </p:txBody>
      </p:sp>
      <p:sp>
        <p:nvSpPr>
          <p:cNvPr id="21520" name="Text Box 31"/>
          <p:cNvSpPr txBox="1">
            <a:spLocks noChangeArrowheads="1"/>
          </p:cNvSpPr>
          <p:nvPr/>
        </p:nvSpPr>
        <p:spPr bwMode="auto">
          <a:xfrm>
            <a:off x="5287509" y="2451324"/>
            <a:ext cx="212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40</a:t>
            </a:r>
          </a:p>
        </p:txBody>
      </p:sp>
      <p:sp>
        <p:nvSpPr>
          <p:cNvPr id="21521" name="Text Box 31"/>
          <p:cNvSpPr txBox="1">
            <a:spLocks noChangeArrowheads="1"/>
          </p:cNvSpPr>
          <p:nvPr/>
        </p:nvSpPr>
        <p:spPr bwMode="auto">
          <a:xfrm>
            <a:off x="4493759" y="2452912"/>
            <a:ext cx="2127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20</a:t>
            </a:r>
          </a:p>
        </p:txBody>
      </p:sp>
      <p:sp>
        <p:nvSpPr>
          <p:cNvPr id="21522" name="Text Box 31"/>
          <p:cNvSpPr txBox="1">
            <a:spLocks noChangeArrowheads="1"/>
          </p:cNvSpPr>
          <p:nvPr/>
        </p:nvSpPr>
        <p:spPr bwMode="auto">
          <a:xfrm>
            <a:off x="3749222" y="2449737"/>
            <a:ext cx="1270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0</a:t>
            </a:r>
          </a:p>
        </p:txBody>
      </p:sp>
      <p:sp>
        <p:nvSpPr>
          <p:cNvPr id="21534" name="Line 95"/>
          <p:cNvSpPr>
            <a:spLocks noChangeShapeType="1"/>
          </p:cNvSpPr>
          <p:nvPr/>
        </p:nvSpPr>
        <p:spPr bwMode="auto">
          <a:xfrm>
            <a:off x="5231947" y="681262"/>
            <a:ext cx="0" cy="10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96"/>
          <p:cNvSpPr>
            <a:spLocks noChangeShapeType="1"/>
          </p:cNvSpPr>
          <p:nvPr/>
        </p:nvSpPr>
        <p:spPr bwMode="auto">
          <a:xfrm>
            <a:off x="6835322" y="678087"/>
            <a:ext cx="0"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Text Box 31"/>
          <p:cNvSpPr txBox="1">
            <a:spLocks noChangeArrowheads="1"/>
          </p:cNvSpPr>
          <p:nvPr/>
        </p:nvSpPr>
        <p:spPr bwMode="auto">
          <a:xfrm rot="-5400000">
            <a:off x="2783228" y="1458343"/>
            <a:ext cx="15208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Rate of reaction</a:t>
            </a:r>
          </a:p>
        </p:txBody>
      </p:sp>
      <p:sp>
        <p:nvSpPr>
          <p:cNvPr id="21541" name="Line 102"/>
          <p:cNvSpPr>
            <a:spLocks noChangeShapeType="1"/>
          </p:cNvSpPr>
          <p:nvPr/>
        </p:nvSpPr>
        <p:spPr bwMode="auto">
          <a:xfrm flipV="1">
            <a:off x="3541259" y="422499"/>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8" name="Group 37"/>
          <p:cNvGrpSpPr/>
          <p:nvPr/>
        </p:nvGrpSpPr>
        <p:grpSpPr>
          <a:xfrm>
            <a:off x="3282496" y="3432809"/>
            <a:ext cx="5810250" cy="3296511"/>
            <a:chOff x="1666875" y="3245577"/>
            <a:chExt cx="5810250" cy="3296511"/>
          </a:xfrm>
        </p:grpSpPr>
        <p:pic>
          <p:nvPicPr>
            <p:cNvPr id="39" name="Picture 103" descr="06_16_EnzymeEnviroFactor-U"/>
            <p:cNvPicPr>
              <a:picLocks noChangeAspect="1" noChangeArrowheads="1"/>
            </p:cNvPicPr>
            <p:nvPr/>
          </p:nvPicPr>
          <p:blipFill rotWithShape="1">
            <a:blip r:embed="rId3">
              <a:extLst>
                <a:ext uri="{28A0092B-C50C-407E-A947-70E740481C1C}">
                  <a14:useLocalDpi xmlns:a14="http://schemas.microsoft.com/office/drawing/2010/main" val="0"/>
                </a:ext>
              </a:extLst>
            </a:blip>
            <a:srcRect t="47215" b="2724"/>
            <a:stretch/>
          </p:blipFill>
          <p:spPr bwMode="auto">
            <a:xfrm>
              <a:off x="1666875" y="3245577"/>
              <a:ext cx="5810250" cy="329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31"/>
            <p:cNvSpPr txBox="1">
              <a:spLocks noChangeArrowheads="1"/>
            </p:cNvSpPr>
            <p:nvPr/>
          </p:nvSpPr>
          <p:spPr bwMode="auto">
            <a:xfrm>
              <a:off x="2378075" y="3638550"/>
              <a:ext cx="20383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lnSpc>
                  <a:spcPct val="95000"/>
                </a:lnSpc>
                <a:buFont typeface="Arial" charset="0"/>
                <a:buNone/>
              </a:pPr>
              <a:r>
                <a:rPr lang="en-US" altLang="en-US" sz="1500" b="1" dirty="0"/>
                <a:t>Optimal pH for pepsin</a:t>
              </a:r>
            </a:p>
            <a:p>
              <a:pPr algn="r">
                <a:lnSpc>
                  <a:spcPct val="95000"/>
                </a:lnSpc>
                <a:buFont typeface="Arial" charset="0"/>
                <a:buNone/>
              </a:pPr>
              <a:r>
                <a:rPr lang="en-US" altLang="en-US" sz="1500" b="1" dirty="0"/>
                <a:t>(stomach </a:t>
              </a:r>
            </a:p>
            <a:p>
              <a:pPr algn="r">
                <a:lnSpc>
                  <a:spcPct val="95000"/>
                </a:lnSpc>
                <a:buFont typeface="Arial" charset="0"/>
                <a:buNone/>
              </a:pPr>
              <a:r>
                <a:rPr lang="en-US" altLang="en-US" sz="1500" b="1" dirty="0"/>
                <a:t>enzyme) </a:t>
              </a:r>
            </a:p>
          </p:txBody>
        </p:sp>
        <p:sp>
          <p:nvSpPr>
            <p:cNvPr id="41" name="Text Box 31"/>
            <p:cNvSpPr txBox="1">
              <a:spLocks noChangeArrowheads="1"/>
            </p:cNvSpPr>
            <p:nvPr/>
          </p:nvSpPr>
          <p:spPr bwMode="auto">
            <a:xfrm>
              <a:off x="5233988" y="3638550"/>
              <a:ext cx="20383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a:lnSpc>
                  <a:spcPct val="95000"/>
                </a:lnSpc>
                <a:buFont typeface="Arial" charset="0"/>
                <a:buNone/>
              </a:pPr>
              <a:r>
                <a:rPr lang="en-US" altLang="en-US" sz="1500" b="1"/>
                <a:t>Optimal pH for trypsin</a:t>
              </a:r>
            </a:p>
            <a:p>
              <a:pPr algn="r">
                <a:lnSpc>
                  <a:spcPct val="95000"/>
                </a:lnSpc>
                <a:buFont typeface="Arial" charset="0"/>
                <a:buNone/>
              </a:pPr>
              <a:r>
                <a:rPr lang="en-US" altLang="en-US" sz="1500" b="1"/>
                <a:t>(intestinal</a:t>
              </a:r>
            </a:p>
            <a:p>
              <a:pPr algn="r">
                <a:lnSpc>
                  <a:spcPct val="95000"/>
                </a:lnSpc>
                <a:buFont typeface="Arial" charset="0"/>
                <a:buNone/>
              </a:pPr>
              <a:r>
                <a:rPr lang="en-US" altLang="en-US" sz="1500" b="1"/>
                <a:t>enzyme) </a:t>
              </a:r>
            </a:p>
          </p:txBody>
        </p:sp>
        <p:sp>
          <p:nvSpPr>
            <p:cNvPr id="42" name="Text Box 31"/>
            <p:cNvSpPr txBox="1">
              <a:spLocks noChangeArrowheads="1"/>
            </p:cNvSpPr>
            <p:nvPr/>
          </p:nvSpPr>
          <p:spPr bwMode="auto">
            <a:xfrm>
              <a:off x="1947863" y="6211888"/>
              <a:ext cx="2955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(b) Optimal pH for two enzymes</a:t>
              </a:r>
            </a:p>
          </p:txBody>
        </p:sp>
        <p:sp>
          <p:nvSpPr>
            <p:cNvPr id="43" name="Text Box 31"/>
            <p:cNvSpPr txBox="1">
              <a:spLocks noChangeArrowheads="1"/>
            </p:cNvSpPr>
            <p:nvPr/>
          </p:nvSpPr>
          <p:spPr bwMode="auto">
            <a:xfrm>
              <a:off x="4546600" y="5973763"/>
              <a:ext cx="4064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dirty="0"/>
                <a:t>pH</a:t>
              </a:r>
            </a:p>
          </p:txBody>
        </p:sp>
        <p:sp>
          <p:nvSpPr>
            <p:cNvPr id="44" name="Text Box 31"/>
            <p:cNvSpPr txBox="1">
              <a:spLocks noChangeArrowheads="1"/>
            </p:cNvSpPr>
            <p:nvPr/>
          </p:nvSpPr>
          <p:spPr bwMode="auto">
            <a:xfrm>
              <a:off x="6535738" y="5754688"/>
              <a:ext cx="1190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9</a:t>
              </a:r>
            </a:p>
          </p:txBody>
        </p:sp>
        <p:sp>
          <p:nvSpPr>
            <p:cNvPr id="45" name="Text Box 31"/>
            <p:cNvSpPr txBox="1">
              <a:spLocks noChangeArrowheads="1"/>
            </p:cNvSpPr>
            <p:nvPr/>
          </p:nvSpPr>
          <p:spPr bwMode="auto">
            <a:xfrm>
              <a:off x="6961188" y="5753100"/>
              <a:ext cx="1905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10</a:t>
              </a:r>
            </a:p>
          </p:txBody>
        </p:sp>
        <p:sp>
          <p:nvSpPr>
            <p:cNvPr id="46" name="Text Box 31"/>
            <p:cNvSpPr txBox="1">
              <a:spLocks noChangeArrowheads="1"/>
            </p:cNvSpPr>
            <p:nvPr/>
          </p:nvSpPr>
          <p:spPr bwMode="auto">
            <a:xfrm>
              <a:off x="6056313" y="5754688"/>
              <a:ext cx="1158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8</a:t>
              </a:r>
            </a:p>
          </p:txBody>
        </p:sp>
        <p:sp>
          <p:nvSpPr>
            <p:cNvPr id="47" name="Text Box 31"/>
            <p:cNvSpPr txBox="1">
              <a:spLocks noChangeArrowheads="1"/>
            </p:cNvSpPr>
            <p:nvPr/>
          </p:nvSpPr>
          <p:spPr bwMode="auto">
            <a:xfrm>
              <a:off x="5105400" y="5754688"/>
              <a:ext cx="12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6</a:t>
              </a:r>
            </a:p>
          </p:txBody>
        </p:sp>
        <p:sp>
          <p:nvSpPr>
            <p:cNvPr id="48" name="Text Box 31"/>
            <p:cNvSpPr txBox="1">
              <a:spLocks noChangeArrowheads="1"/>
            </p:cNvSpPr>
            <p:nvPr/>
          </p:nvSpPr>
          <p:spPr bwMode="auto">
            <a:xfrm>
              <a:off x="4159250" y="5756275"/>
              <a:ext cx="12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4</a:t>
              </a:r>
            </a:p>
          </p:txBody>
        </p:sp>
        <p:sp>
          <p:nvSpPr>
            <p:cNvPr id="49" name="Text Box 31"/>
            <p:cNvSpPr txBox="1">
              <a:spLocks noChangeArrowheads="1"/>
            </p:cNvSpPr>
            <p:nvPr/>
          </p:nvSpPr>
          <p:spPr bwMode="auto">
            <a:xfrm>
              <a:off x="3203575" y="5753100"/>
              <a:ext cx="1333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2</a:t>
              </a:r>
            </a:p>
          </p:txBody>
        </p:sp>
        <p:sp>
          <p:nvSpPr>
            <p:cNvPr id="50" name="Text Box 31"/>
            <p:cNvSpPr txBox="1">
              <a:spLocks noChangeArrowheads="1"/>
            </p:cNvSpPr>
            <p:nvPr/>
          </p:nvSpPr>
          <p:spPr bwMode="auto">
            <a:xfrm>
              <a:off x="2255838" y="5756275"/>
              <a:ext cx="1270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0</a:t>
              </a:r>
            </a:p>
          </p:txBody>
        </p:sp>
        <p:sp>
          <p:nvSpPr>
            <p:cNvPr id="51" name="Text Box 31"/>
            <p:cNvSpPr txBox="1">
              <a:spLocks noChangeArrowheads="1"/>
            </p:cNvSpPr>
            <p:nvPr/>
          </p:nvSpPr>
          <p:spPr bwMode="auto">
            <a:xfrm>
              <a:off x="5581650" y="5754688"/>
              <a:ext cx="12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7</a:t>
              </a:r>
            </a:p>
          </p:txBody>
        </p:sp>
        <p:sp>
          <p:nvSpPr>
            <p:cNvPr id="52" name="Text Box 31"/>
            <p:cNvSpPr txBox="1">
              <a:spLocks noChangeArrowheads="1"/>
            </p:cNvSpPr>
            <p:nvPr/>
          </p:nvSpPr>
          <p:spPr bwMode="auto">
            <a:xfrm>
              <a:off x="4629150" y="5756275"/>
              <a:ext cx="1238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5</a:t>
              </a:r>
            </a:p>
          </p:txBody>
        </p:sp>
        <p:sp>
          <p:nvSpPr>
            <p:cNvPr id="53" name="Text Box 31"/>
            <p:cNvSpPr txBox="1">
              <a:spLocks noChangeArrowheads="1"/>
            </p:cNvSpPr>
            <p:nvPr/>
          </p:nvSpPr>
          <p:spPr bwMode="auto">
            <a:xfrm>
              <a:off x="3678238" y="5753100"/>
              <a:ext cx="1333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3</a:t>
              </a:r>
            </a:p>
          </p:txBody>
        </p:sp>
        <p:sp>
          <p:nvSpPr>
            <p:cNvPr id="54" name="Text Box 31"/>
            <p:cNvSpPr txBox="1">
              <a:spLocks noChangeArrowheads="1"/>
            </p:cNvSpPr>
            <p:nvPr/>
          </p:nvSpPr>
          <p:spPr bwMode="auto">
            <a:xfrm>
              <a:off x="2725738" y="5754688"/>
              <a:ext cx="1270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1</a:t>
              </a:r>
            </a:p>
          </p:txBody>
        </p:sp>
        <p:sp>
          <p:nvSpPr>
            <p:cNvPr id="55" name="Text Box 31"/>
            <p:cNvSpPr txBox="1">
              <a:spLocks noChangeArrowheads="1"/>
            </p:cNvSpPr>
            <p:nvPr/>
          </p:nvSpPr>
          <p:spPr bwMode="auto">
            <a:xfrm rot="-5400000">
              <a:off x="1302544" y="4747419"/>
              <a:ext cx="15208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1500" b="1"/>
                <a:t>Rate of reaction</a:t>
              </a:r>
            </a:p>
          </p:txBody>
        </p:sp>
      </p:grpSp>
      <p:grpSp>
        <p:nvGrpSpPr>
          <p:cNvPr id="37" name="Group 36"/>
          <p:cNvGrpSpPr/>
          <p:nvPr/>
        </p:nvGrpSpPr>
        <p:grpSpPr>
          <a:xfrm>
            <a:off x="4590" y="2778302"/>
            <a:ext cx="3059709" cy="1559210"/>
            <a:chOff x="296863" y="1411288"/>
            <a:chExt cx="8548687" cy="3865562"/>
          </a:xfrm>
        </p:grpSpPr>
        <p:grpSp>
          <p:nvGrpSpPr>
            <p:cNvPr id="56" name="Group 55"/>
            <p:cNvGrpSpPr/>
            <p:nvPr/>
          </p:nvGrpSpPr>
          <p:grpSpPr>
            <a:xfrm>
              <a:off x="296863" y="1411288"/>
              <a:ext cx="8548687" cy="3865562"/>
              <a:chOff x="296863" y="1411288"/>
              <a:chExt cx="8548687" cy="3865562"/>
            </a:xfrm>
          </p:grpSpPr>
          <p:pic>
            <p:nvPicPr>
              <p:cNvPr id="58" name="Picture 2" descr="03_23ProteinDenature_2-U"/>
              <p:cNvPicPr>
                <a:picLocks noChangeAspect="1" noChangeArrowheads="1"/>
              </p:cNvPicPr>
              <p:nvPr/>
            </p:nvPicPr>
            <p:blipFill>
              <a:blip r:embed="rId4" cstate="print">
                <a:extLst>
                  <a:ext uri="{28A0092B-C50C-407E-A947-70E740481C1C}">
                    <a14:useLocalDpi xmlns:a14="http://schemas.microsoft.com/office/drawing/2010/main" val="0"/>
                  </a:ext>
                </a:extLst>
              </a:blip>
              <a:srcRect b="4210"/>
              <a:stretch>
                <a:fillRect/>
              </a:stretch>
            </p:blipFill>
            <p:spPr bwMode="auto">
              <a:xfrm>
                <a:off x="296863" y="1411288"/>
                <a:ext cx="8548687"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31"/>
              <p:cNvSpPr txBox="1">
                <a:spLocks noChangeArrowheads="1"/>
              </p:cNvSpPr>
              <p:nvPr/>
            </p:nvSpPr>
            <p:spPr bwMode="auto">
              <a:xfrm>
                <a:off x="582613" y="4591050"/>
                <a:ext cx="20589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600" b="1" dirty="0">
                    <a:sym typeface="Symbol" pitchFamily="84" charset="2"/>
                  </a:rPr>
                  <a:t>Normal protein</a:t>
                </a:r>
                <a:endParaRPr lang="en-US" altLang="en-US" sz="1600" b="1" dirty="0"/>
              </a:p>
            </p:txBody>
          </p:sp>
          <p:sp>
            <p:nvSpPr>
              <p:cNvPr id="60" name="Text Box 31"/>
              <p:cNvSpPr txBox="1">
                <a:spLocks noChangeArrowheads="1"/>
              </p:cNvSpPr>
              <p:nvPr/>
            </p:nvSpPr>
            <p:spPr bwMode="auto">
              <a:xfrm>
                <a:off x="5954713" y="4602163"/>
                <a:ext cx="23891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buFont typeface="Arial" charset="0"/>
                  <a:buNone/>
                </a:pPr>
                <a:r>
                  <a:rPr lang="en-US" altLang="en-US" sz="1200" b="1" dirty="0">
                    <a:sym typeface="Symbol" pitchFamily="84" charset="2"/>
                  </a:rPr>
                  <a:t>Denatured protein</a:t>
                </a:r>
                <a:endParaRPr lang="en-US" altLang="en-US" sz="1200" b="1" dirty="0"/>
              </a:p>
            </p:txBody>
          </p:sp>
        </p:grpSp>
        <p:pic>
          <p:nvPicPr>
            <p:cNvPr id="57" name="Picture 6" descr="03_23ProteinDenature_3"/>
            <p:cNvPicPr>
              <a:picLocks noChangeAspect="1" noChangeArrowheads="1"/>
            </p:cNvPicPr>
            <p:nvPr/>
          </p:nvPicPr>
          <p:blipFill>
            <a:blip r:embed="rId5" cstate="print">
              <a:extLst>
                <a:ext uri="{28A0092B-C50C-407E-A947-70E740481C1C}">
                  <a14:useLocalDpi xmlns:a14="http://schemas.microsoft.com/office/drawing/2010/main" val="0"/>
                </a:ext>
              </a:extLst>
            </a:blip>
            <a:srcRect b="85643"/>
            <a:stretch>
              <a:fillRect/>
            </a:stretch>
          </p:blipFill>
          <p:spPr bwMode="auto">
            <a:xfrm>
              <a:off x="3167062" y="1522867"/>
              <a:ext cx="18891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002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0" grpId="0"/>
      <p:bldP spid="21513" grpId="0"/>
      <p:bldP spid="21516" grpId="0"/>
      <p:bldP spid="21517" grpId="0"/>
      <p:bldP spid="21518" grpId="0"/>
      <p:bldP spid="21519" grpId="0"/>
      <p:bldP spid="21520" grpId="0"/>
      <p:bldP spid="21521" grpId="0"/>
      <p:bldP spid="21522" grpId="0"/>
      <p:bldP spid="21534" grpId="0" animBg="1"/>
      <p:bldP spid="21535" grpId="0" animBg="1"/>
      <p:bldP spid="21538" grpId="0"/>
      <p:bldP spid="215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Know </a:t>
            </a:r>
          </a:p>
        </p:txBody>
      </p:sp>
      <p:sp>
        <p:nvSpPr>
          <p:cNvPr id="3" name="Content Placeholder 2"/>
          <p:cNvSpPr>
            <a:spLocks noGrp="1"/>
          </p:cNvSpPr>
          <p:nvPr>
            <p:ph idx="1"/>
          </p:nvPr>
        </p:nvSpPr>
        <p:spPr>
          <a:xfrm>
            <a:off x="457200" y="2209800"/>
            <a:ext cx="8229600" cy="3505200"/>
          </a:xfrm>
        </p:spPr>
        <p:txBody>
          <a:bodyPr>
            <a:normAutofit/>
          </a:bodyPr>
          <a:lstStyle/>
          <a:p>
            <a:r>
              <a:rPr lang="en-US" sz="6000" dirty="0"/>
              <a:t>How enzymes work</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4252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57" y="1470000"/>
            <a:ext cx="8229600" cy="1676400"/>
          </a:xfrm>
        </p:spPr>
        <p:txBody>
          <a:bodyPr/>
          <a:lstStyle/>
          <a:p>
            <a:pPr>
              <a:buNone/>
            </a:pPr>
            <a:r>
              <a:rPr lang="en-US" dirty="0"/>
              <a:t>Activation energy</a:t>
            </a:r>
          </a:p>
          <a:p>
            <a:pPr lvl="1"/>
            <a:r>
              <a:rPr lang="en-US" dirty="0"/>
              <a:t>Energy needed to start a chemical reaction</a:t>
            </a:r>
          </a:p>
        </p:txBody>
      </p:sp>
      <p:pic>
        <p:nvPicPr>
          <p:cNvPr id="1030" name="Picture 6"/>
          <p:cNvPicPr>
            <a:picLocks noChangeAspect="1" noChangeArrowheads="1"/>
          </p:cNvPicPr>
          <p:nvPr/>
        </p:nvPicPr>
        <p:blipFill>
          <a:blip r:embed="rId3" cstate="print"/>
          <a:srcRect/>
          <a:stretch>
            <a:fillRect/>
          </a:stretch>
        </p:blipFill>
        <p:spPr bwMode="auto">
          <a:xfrm>
            <a:off x="5740205" y="3762743"/>
            <a:ext cx="3390900" cy="2260600"/>
          </a:xfrm>
          <a:prstGeom prst="rect">
            <a:avLst/>
          </a:prstGeom>
          <a:noFill/>
          <a:ln w="9525">
            <a:noFill/>
            <a:miter lim="800000"/>
            <a:headEnd/>
            <a:tailEnd/>
          </a:ln>
        </p:spPr>
      </p:pic>
      <p:pic>
        <p:nvPicPr>
          <p:cNvPr id="14" name="Picture 13"/>
          <p:cNvPicPr>
            <a:picLocks noChangeAspect="1" noChangeArrowheads="1"/>
          </p:cNvPicPr>
          <p:nvPr/>
        </p:nvPicPr>
        <p:blipFill>
          <a:blip r:embed="rId4" cstate="print"/>
          <a:srcRect/>
          <a:stretch>
            <a:fillRect/>
          </a:stretch>
        </p:blipFill>
        <p:spPr bwMode="auto">
          <a:xfrm>
            <a:off x="3243745" y="-34950"/>
            <a:ext cx="2257425" cy="1504950"/>
          </a:xfrm>
          <a:prstGeom prst="rect">
            <a:avLst/>
          </a:prstGeom>
          <a:noFill/>
          <a:ln w="9525">
            <a:noFill/>
            <a:miter lim="800000"/>
            <a:headEnd/>
            <a:tailEnd/>
          </a:ln>
        </p:spPr>
      </p:pic>
      <p:grpSp>
        <p:nvGrpSpPr>
          <p:cNvPr id="2" name="Group 1"/>
          <p:cNvGrpSpPr/>
          <p:nvPr/>
        </p:nvGrpSpPr>
        <p:grpSpPr>
          <a:xfrm>
            <a:off x="386322" y="-84956"/>
            <a:ext cx="7448550" cy="1604963"/>
            <a:chOff x="386322" y="-84956"/>
            <a:chExt cx="7448550" cy="1604963"/>
          </a:xfrm>
        </p:grpSpPr>
        <p:pic>
          <p:nvPicPr>
            <p:cNvPr id="13" name="Picture 2"/>
            <p:cNvPicPr>
              <a:picLocks noChangeAspect="1" noChangeArrowheads="1"/>
            </p:cNvPicPr>
            <p:nvPr/>
          </p:nvPicPr>
          <p:blipFill>
            <a:blip r:embed="rId5" cstate="print"/>
            <a:srcRect/>
            <a:stretch>
              <a:fillRect/>
            </a:stretch>
          </p:blipFill>
          <p:spPr bwMode="auto">
            <a:xfrm>
              <a:off x="386322" y="-84956"/>
              <a:ext cx="2104870" cy="1604963"/>
            </a:xfrm>
            <a:prstGeom prst="rect">
              <a:avLst/>
            </a:prstGeom>
            <a:noFill/>
            <a:ln w="9525">
              <a:noFill/>
              <a:miter lim="800000"/>
              <a:headEnd/>
              <a:tailEnd/>
            </a:ln>
          </p:spPr>
        </p:pic>
        <p:pic>
          <p:nvPicPr>
            <p:cNvPr id="15" name="Picture 8"/>
            <p:cNvPicPr>
              <a:picLocks noChangeAspect="1" noChangeArrowheads="1"/>
            </p:cNvPicPr>
            <p:nvPr/>
          </p:nvPicPr>
          <p:blipFill>
            <a:blip r:embed="rId6" cstate="print"/>
            <a:srcRect/>
            <a:stretch>
              <a:fillRect/>
            </a:stretch>
          </p:blipFill>
          <p:spPr bwMode="auto">
            <a:xfrm>
              <a:off x="6253722" y="-73050"/>
              <a:ext cx="1581150" cy="1581150"/>
            </a:xfrm>
            <a:prstGeom prst="rect">
              <a:avLst/>
            </a:prstGeom>
            <a:noFill/>
            <a:ln w="9525">
              <a:noFill/>
              <a:miter lim="800000"/>
              <a:headEnd/>
              <a:tailEnd/>
            </a:ln>
          </p:spPr>
        </p:pic>
      </p:grpSp>
      <p:grpSp>
        <p:nvGrpSpPr>
          <p:cNvPr id="16" name="Group 15"/>
          <p:cNvGrpSpPr/>
          <p:nvPr/>
        </p:nvGrpSpPr>
        <p:grpSpPr>
          <a:xfrm>
            <a:off x="-54125" y="2842435"/>
            <a:ext cx="5610225" cy="3991293"/>
            <a:chOff x="727075" y="212725"/>
            <a:chExt cx="7688263" cy="6416675"/>
          </a:xfrm>
        </p:grpSpPr>
        <p:pic>
          <p:nvPicPr>
            <p:cNvPr id="17" name="Picture 39" descr="06_12ExergonicRxn-U"/>
            <p:cNvPicPr>
              <a:picLocks noChangeAspect="1" noChangeArrowheads="1"/>
            </p:cNvPicPr>
            <p:nvPr/>
          </p:nvPicPr>
          <p:blipFill>
            <a:blip r:embed="rId7">
              <a:extLst>
                <a:ext uri="{28A0092B-C50C-407E-A947-70E740481C1C}">
                  <a14:useLocalDpi xmlns:a14="http://schemas.microsoft.com/office/drawing/2010/main" val="0"/>
                </a:ext>
              </a:extLst>
            </a:blip>
            <a:srcRect b="2556"/>
            <a:stretch>
              <a:fillRect/>
            </a:stretch>
          </p:blipFill>
          <p:spPr bwMode="auto">
            <a:xfrm>
              <a:off x="727075" y="212725"/>
              <a:ext cx="7688263"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1"/>
            <p:cNvSpPr txBox="1">
              <a:spLocks noChangeArrowheads="1"/>
            </p:cNvSpPr>
            <p:nvPr/>
          </p:nvSpPr>
          <p:spPr bwMode="auto">
            <a:xfrm>
              <a:off x="3105150" y="1692275"/>
              <a:ext cx="19065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dirty="0"/>
                <a:t>Transition state</a:t>
              </a:r>
            </a:p>
          </p:txBody>
        </p:sp>
        <p:sp>
          <p:nvSpPr>
            <p:cNvPr id="24" name="Text Box 31"/>
            <p:cNvSpPr txBox="1">
              <a:spLocks noChangeArrowheads="1"/>
            </p:cNvSpPr>
            <p:nvPr/>
          </p:nvSpPr>
          <p:spPr bwMode="auto">
            <a:xfrm>
              <a:off x="1528763" y="3802063"/>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Reactants</a:t>
              </a:r>
            </a:p>
          </p:txBody>
        </p:sp>
        <p:sp>
          <p:nvSpPr>
            <p:cNvPr id="25" name="Text Box 31"/>
            <p:cNvSpPr txBox="1">
              <a:spLocks noChangeArrowheads="1"/>
            </p:cNvSpPr>
            <p:nvPr/>
          </p:nvSpPr>
          <p:spPr bwMode="auto">
            <a:xfrm>
              <a:off x="2809875" y="6208713"/>
              <a:ext cx="292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Progress of the reaction</a:t>
              </a:r>
            </a:p>
          </p:txBody>
        </p:sp>
        <p:sp>
          <p:nvSpPr>
            <p:cNvPr id="26" name="Text Box 31"/>
            <p:cNvSpPr txBox="1">
              <a:spLocks noChangeArrowheads="1"/>
            </p:cNvSpPr>
            <p:nvPr/>
          </p:nvSpPr>
          <p:spPr bwMode="auto">
            <a:xfrm>
              <a:off x="6083300" y="5578475"/>
              <a:ext cx="116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Products</a:t>
              </a:r>
            </a:p>
          </p:txBody>
        </p:sp>
        <p:sp>
          <p:nvSpPr>
            <p:cNvPr id="27" name="Text Box 31"/>
            <p:cNvSpPr txBox="1">
              <a:spLocks noChangeArrowheads="1"/>
            </p:cNvSpPr>
            <p:nvPr/>
          </p:nvSpPr>
          <p:spPr bwMode="auto">
            <a:xfrm>
              <a:off x="7353300" y="4537075"/>
              <a:ext cx="8667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sym typeface="Symbol" pitchFamily="18" charset="2"/>
                </a:rPr>
                <a:t></a:t>
              </a:r>
              <a:r>
                <a:rPr lang="en-US" altLang="en-US" sz="2000" b="1" i="1"/>
                <a:t>G</a:t>
              </a:r>
              <a:r>
                <a:rPr lang="en-US" altLang="en-US" sz="2000" b="1"/>
                <a:t> </a:t>
              </a:r>
              <a:r>
                <a:rPr lang="en-US" altLang="en-US" sz="2000" b="1">
                  <a:sym typeface="Symbol" pitchFamily="18" charset="2"/>
                </a:rPr>
                <a:t></a:t>
              </a:r>
              <a:r>
                <a:rPr lang="en-US" altLang="en-US" sz="2000" b="1"/>
                <a:t> 0 </a:t>
              </a:r>
              <a:endParaRPr lang="en-US" altLang="en-US" sz="2000" b="1">
                <a:sym typeface="Symbol" pitchFamily="18" charset="2"/>
              </a:endParaRPr>
            </a:p>
          </p:txBody>
        </p:sp>
        <p:sp>
          <p:nvSpPr>
            <p:cNvPr id="28" name="Text Box 31"/>
            <p:cNvSpPr txBox="1">
              <a:spLocks noChangeArrowheads="1"/>
            </p:cNvSpPr>
            <p:nvPr/>
          </p:nvSpPr>
          <p:spPr bwMode="auto">
            <a:xfrm rot="-5400000">
              <a:off x="344487" y="3306763"/>
              <a:ext cx="1457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Free energy</a:t>
              </a:r>
            </a:p>
          </p:txBody>
        </p:sp>
        <p:sp>
          <p:nvSpPr>
            <p:cNvPr id="29" name="Text Box 31"/>
            <p:cNvSpPr txBox="1">
              <a:spLocks noChangeArrowheads="1"/>
            </p:cNvSpPr>
            <p:nvPr/>
          </p:nvSpPr>
          <p:spPr bwMode="auto">
            <a:xfrm>
              <a:off x="4106863" y="280670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000" b="1"/>
                <a:t>E</a:t>
              </a:r>
              <a:r>
                <a:rPr lang="en-US" altLang="en-US" sz="2000" b="1" baseline="-25000"/>
                <a:t>A</a:t>
              </a:r>
              <a:endParaRPr lang="en-US" altLang="en-US" sz="2000" b="1"/>
            </a:p>
          </p:txBody>
        </p:sp>
      </p:grpSp>
      <p:pic>
        <p:nvPicPr>
          <p:cNvPr id="18" name="Picture 17">
            <a:extLst>
              <a:ext uri="{FF2B5EF4-FFF2-40B4-BE49-F238E27FC236}">
                <a16:creationId xmlns:a16="http://schemas.microsoft.com/office/drawing/2014/main" id="{1D18E4CC-FC14-46C2-8457-58091972A0D7}"/>
              </a:ext>
            </a:extLst>
          </p:cNvPr>
          <p:cNvPicPr>
            <a:picLocks noChangeAspect="1"/>
          </p:cNvPicPr>
          <p:nvPr/>
        </p:nvPicPr>
        <p:blipFill>
          <a:blip r:embed="rId8"/>
          <a:stretch>
            <a:fillRect/>
          </a:stretch>
        </p:blipFill>
        <p:spPr>
          <a:xfrm>
            <a:off x="7834872" y="1263403"/>
            <a:ext cx="1080179" cy="1722080"/>
          </a:xfrm>
          <a:prstGeom prst="rect">
            <a:avLst/>
          </a:prstGeom>
        </p:spPr>
      </p:pic>
    </p:spTree>
    <p:extLst>
      <p:ext uri="{BB962C8B-B14F-4D97-AF65-F5344CB8AC3E}">
        <p14:creationId xmlns:p14="http://schemas.microsoft.com/office/powerpoint/2010/main" val="32341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763000" cy="2057400"/>
          </a:xfrm>
        </p:spPr>
        <p:txBody>
          <a:bodyPr/>
          <a:lstStyle/>
          <a:p>
            <a:pPr eaLnBrk="1" hangingPunct="1">
              <a:buNone/>
            </a:pPr>
            <a:r>
              <a:rPr lang="en-US" dirty="0"/>
              <a:t>Catalyst </a:t>
            </a:r>
          </a:p>
          <a:p>
            <a:pPr lvl="1" eaLnBrk="1" hangingPunct="1"/>
            <a:r>
              <a:rPr lang="en-US" sz="3200" dirty="0"/>
              <a:t>Speeds up chemical reactions by lowering the activation energy</a:t>
            </a:r>
            <a:r>
              <a:rPr lang="en-US" sz="2400" dirty="0"/>
              <a:t>.</a:t>
            </a:r>
            <a:endParaRPr lang="en-US" sz="1000" dirty="0"/>
          </a:p>
          <a:p>
            <a:endParaRPr lang="en-US" dirty="0"/>
          </a:p>
        </p:txBody>
      </p:sp>
      <p:grpSp>
        <p:nvGrpSpPr>
          <p:cNvPr id="4" name="Group 3"/>
          <p:cNvGrpSpPr/>
          <p:nvPr/>
        </p:nvGrpSpPr>
        <p:grpSpPr>
          <a:xfrm>
            <a:off x="1143000" y="533401"/>
            <a:ext cx="6838950" cy="1219199"/>
            <a:chOff x="685800" y="2171700"/>
            <a:chExt cx="7448550" cy="1604963"/>
          </a:xfrm>
        </p:grpSpPr>
        <p:pic>
          <p:nvPicPr>
            <p:cNvPr id="5" name="Picture 2"/>
            <p:cNvPicPr>
              <a:picLocks noChangeAspect="1" noChangeArrowheads="1"/>
            </p:cNvPicPr>
            <p:nvPr/>
          </p:nvPicPr>
          <p:blipFill>
            <a:blip r:embed="rId3" cstate="print"/>
            <a:srcRect/>
            <a:stretch>
              <a:fillRect/>
            </a:stretch>
          </p:blipFill>
          <p:spPr bwMode="auto">
            <a:xfrm>
              <a:off x="685800" y="2171700"/>
              <a:ext cx="2104870" cy="1604963"/>
            </a:xfrm>
            <a:prstGeom prst="rect">
              <a:avLst/>
            </a:prstGeom>
            <a:noFill/>
            <a:ln w="9525">
              <a:noFill/>
              <a:miter lim="800000"/>
              <a:headEnd/>
              <a:tailEnd/>
            </a:ln>
          </p:spPr>
        </p:pic>
        <p:pic>
          <p:nvPicPr>
            <p:cNvPr id="7" name="Picture 8"/>
            <p:cNvPicPr>
              <a:picLocks noChangeAspect="1" noChangeArrowheads="1"/>
            </p:cNvPicPr>
            <p:nvPr/>
          </p:nvPicPr>
          <p:blipFill>
            <a:blip r:embed="rId4" cstate="print"/>
            <a:srcRect/>
            <a:stretch>
              <a:fillRect/>
            </a:stretch>
          </p:blipFill>
          <p:spPr bwMode="auto">
            <a:xfrm>
              <a:off x="6553200" y="2183606"/>
              <a:ext cx="1581150" cy="1581150"/>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543223" y="2221706"/>
              <a:ext cx="2257425" cy="1504950"/>
            </a:xfrm>
            <a:prstGeom prst="rect">
              <a:avLst/>
            </a:prstGeom>
            <a:noFill/>
            <a:ln w="9525">
              <a:noFill/>
              <a:miter lim="800000"/>
              <a:headEnd/>
              <a:tailEnd/>
            </a:ln>
          </p:spPr>
        </p:pic>
      </p:grpSp>
      <p:grpSp>
        <p:nvGrpSpPr>
          <p:cNvPr id="20" name="Group 19"/>
          <p:cNvGrpSpPr/>
          <p:nvPr/>
        </p:nvGrpSpPr>
        <p:grpSpPr>
          <a:xfrm>
            <a:off x="3057941" y="4191000"/>
            <a:ext cx="2781300" cy="2006600"/>
            <a:chOff x="5715000" y="4267200"/>
            <a:chExt cx="2781300" cy="2006600"/>
          </a:xfrm>
        </p:grpSpPr>
        <p:pic>
          <p:nvPicPr>
            <p:cNvPr id="9" name="Picture 6"/>
            <p:cNvPicPr>
              <a:picLocks noChangeAspect="1" noChangeArrowheads="1"/>
            </p:cNvPicPr>
            <p:nvPr/>
          </p:nvPicPr>
          <p:blipFill>
            <a:blip r:embed="rId6" cstate="print"/>
            <a:srcRect/>
            <a:stretch>
              <a:fillRect/>
            </a:stretch>
          </p:blipFill>
          <p:spPr bwMode="auto">
            <a:xfrm>
              <a:off x="5715000" y="4419600"/>
              <a:ext cx="2781300" cy="1854200"/>
            </a:xfrm>
            <a:prstGeom prst="rect">
              <a:avLst/>
            </a:prstGeom>
            <a:noFill/>
            <a:ln w="9525">
              <a:noFill/>
              <a:miter lim="800000"/>
              <a:headEnd/>
              <a:tailEnd/>
            </a:ln>
          </p:spPr>
        </p:pic>
        <p:sp>
          <p:nvSpPr>
            <p:cNvPr id="19" name="Rectangle 18"/>
            <p:cNvSpPr/>
            <p:nvPr/>
          </p:nvSpPr>
          <p:spPr>
            <a:xfrm>
              <a:off x="6781800" y="4267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profile.ak.fbcdn.net/hprofile-ak-prn1/50415_73570766516_242640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262" y="73533"/>
            <a:ext cx="2138933" cy="213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3" descr="06_13EnzymeActivation-U"/>
          <p:cNvPicPr>
            <a:picLocks noChangeAspect="1" noChangeArrowheads="1"/>
          </p:cNvPicPr>
          <p:nvPr/>
        </p:nvPicPr>
        <p:blipFill>
          <a:blip r:embed="rId3">
            <a:extLst>
              <a:ext uri="{28A0092B-C50C-407E-A947-70E740481C1C}">
                <a14:useLocalDpi xmlns:a14="http://schemas.microsoft.com/office/drawing/2010/main" val="0"/>
              </a:ext>
            </a:extLst>
          </a:blip>
          <a:srcRect b="2570"/>
          <a:stretch>
            <a:fillRect/>
          </a:stretch>
        </p:blipFill>
        <p:spPr bwMode="auto">
          <a:xfrm>
            <a:off x="296863" y="461963"/>
            <a:ext cx="8548687"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idx="4294967295"/>
          </p:nvPr>
        </p:nvSpPr>
        <p:spPr bwMode="auto">
          <a:xfrm>
            <a:off x="153988"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6.13</a:t>
            </a:r>
          </a:p>
        </p:txBody>
      </p:sp>
      <p:sp>
        <p:nvSpPr>
          <p:cNvPr id="10244" name="Text Box 31"/>
          <p:cNvSpPr txBox="1">
            <a:spLocks noChangeArrowheads="1"/>
          </p:cNvSpPr>
          <p:nvPr/>
        </p:nvSpPr>
        <p:spPr bwMode="auto">
          <a:xfrm>
            <a:off x="5645150" y="4978400"/>
            <a:ext cx="125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a:t>Products</a:t>
            </a:r>
          </a:p>
        </p:txBody>
      </p:sp>
      <p:sp>
        <p:nvSpPr>
          <p:cNvPr id="10245" name="Text Box 31"/>
          <p:cNvSpPr txBox="1">
            <a:spLocks noChangeArrowheads="1"/>
          </p:cNvSpPr>
          <p:nvPr/>
        </p:nvSpPr>
        <p:spPr bwMode="auto">
          <a:xfrm>
            <a:off x="6465888" y="3313113"/>
            <a:ext cx="2203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sym typeface="Symbol" pitchFamily="18" charset="2"/>
              </a:rPr>
              <a:t></a:t>
            </a:r>
            <a:r>
              <a:rPr lang="en-US" altLang="en-US" sz="2200" b="1" i="1" dirty="0"/>
              <a:t>G </a:t>
            </a:r>
            <a:r>
              <a:rPr lang="en-US" altLang="en-US" sz="2200" b="1" dirty="0"/>
              <a:t>is unaffected</a:t>
            </a:r>
          </a:p>
          <a:p>
            <a:pPr>
              <a:lnSpc>
                <a:spcPct val="95000"/>
              </a:lnSpc>
              <a:buFont typeface="Arial" charset="0"/>
              <a:buNone/>
            </a:pPr>
            <a:r>
              <a:rPr lang="en-US" altLang="en-US" sz="2200" b="1" dirty="0"/>
              <a:t>by enzyme</a:t>
            </a:r>
            <a:endParaRPr lang="en-US" altLang="en-US" sz="2200" b="1" dirty="0">
              <a:sym typeface="Symbol" pitchFamily="18" charset="2"/>
            </a:endParaRPr>
          </a:p>
        </p:txBody>
      </p:sp>
      <p:sp>
        <p:nvSpPr>
          <p:cNvPr id="10246" name="Text Box 31"/>
          <p:cNvSpPr txBox="1">
            <a:spLocks noChangeArrowheads="1"/>
          </p:cNvSpPr>
          <p:nvPr/>
        </p:nvSpPr>
        <p:spPr bwMode="auto">
          <a:xfrm>
            <a:off x="1377950" y="2665413"/>
            <a:ext cx="1400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a:t>Reactants</a:t>
            </a:r>
          </a:p>
        </p:txBody>
      </p:sp>
      <p:sp>
        <p:nvSpPr>
          <p:cNvPr id="10247" name="Text Box 31"/>
          <p:cNvSpPr txBox="1">
            <a:spLocks noChangeArrowheads="1"/>
          </p:cNvSpPr>
          <p:nvPr/>
        </p:nvSpPr>
        <p:spPr bwMode="auto">
          <a:xfrm>
            <a:off x="2705100" y="5684838"/>
            <a:ext cx="33670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a:t>Progress of the reaction</a:t>
            </a:r>
          </a:p>
        </p:txBody>
      </p:sp>
      <p:sp>
        <p:nvSpPr>
          <p:cNvPr id="10248" name="Text Box 31"/>
          <p:cNvSpPr txBox="1">
            <a:spLocks noChangeArrowheads="1"/>
          </p:cNvSpPr>
          <p:nvPr/>
        </p:nvSpPr>
        <p:spPr bwMode="auto">
          <a:xfrm rot="-5400000">
            <a:off x="-49212" y="3216275"/>
            <a:ext cx="1609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a:t>Free energy</a:t>
            </a:r>
          </a:p>
        </p:txBody>
      </p:sp>
      <p:sp>
        <p:nvSpPr>
          <p:cNvPr id="10249" name="Text Box 31"/>
          <p:cNvSpPr txBox="1">
            <a:spLocks noChangeArrowheads="1"/>
          </p:cNvSpPr>
          <p:nvPr/>
        </p:nvSpPr>
        <p:spPr bwMode="auto">
          <a:xfrm>
            <a:off x="6369050" y="1555750"/>
            <a:ext cx="1103313"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solidFill>
                  <a:srgbClr val="F01B26"/>
                </a:solidFill>
              </a:rPr>
              <a:t>E</a:t>
            </a:r>
            <a:r>
              <a:rPr lang="en-US" altLang="en-US" sz="2200" b="1" baseline="-25000" dirty="0">
                <a:solidFill>
                  <a:srgbClr val="F01B26"/>
                </a:solidFill>
              </a:rPr>
              <a:t>A </a:t>
            </a:r>
            <a:r>
              <a:rPr lang="en-US" altLang="en-US" sz="2200" b="1" dirty="0">
                <a:solidFill>
                  <a:srgbClr val="F01B26"/>
                </a:solidFill>
              </a:rPr>
              <a:t>with</a:t>
            </a:r>
          </a:p>
          <a:p>
            <a:pPr>
              <a:lnSpc>
                <a:spcPct val="95000"/>
              </a:lnSpc>
              <a:buFont typeface="Arial" charset="0"/>
              <a:buNone/>
            </a:pPr>
            <a:r>
              <a:rPr lang="en-US" altLang="en-US" sz="2200" b="1" dirty="0">
                <a:solidFill>
                  <a:srgbClr val="F01B26"/>
                </a:solidFill>
              </a:rPr>
              <a:t>enzyme</a:t>
            </a:r>
          </a:p>
          <a:p>
            <a:pPr>
              <a:lnSpc>
                <a:spcPct val="95000"/>
              </a:lnSpc>
              <a:buFont typeface="Arial" charset="0"/>
              <a:buNone/>
            </a:pPr>
            <a:r>
              <a:rPr lang="en-US" altLang="en-US" sz="2200" b="1" dirty="0">
                <a:solidFill>
                  <a:srgbClr val="F01B26"/>
                </a:solidFill>
              </a:rPr>
              <a:t>is lower</a:t>
            </a:r>
          </a:p>
        </p:txBody>
      </p:sp>
      <p:sp>
        <p:nvSpPr>
          <p:cNvPr id="10250" name="Text Box 31"/>
          <p:cNvSpPr txBox="1">
            <a:spLocks noChangeArrowheads="1"/>
          </p:cNvSpPr>
          <p:nvPr/>
        </p:nvSpPr>
        <p:spPr bwMode="auto">
          <a:xfrm>
            <a:off x="4660900" y="1030288"/>
            <a:ext cx="11033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t>E</a:t>
            </a:r>
            <a:r>
              <a:rPr lang="en-US" altLang="en-US" sz="2200" b="1" baseline="-25000" dirty="0"/>
              <a:t>A </a:t>
            </a:r>
          </a:p>
          <a:p>
            <a:pPr>
              <a:lnSpc>
                <a:spcPct val="95000"/>
              </a:lnSpc>
              <a:buFont typeface="Arial" charset="0"/>
              <a:buNone/>
            </a:pPr>
            <a:r>
              <a:rPr lang="en-US" altLang="en-US" sz="2200" b="1" dirty="0"/>
              <a:t>without</a:t>
            </a:r>
          </a:p>
          <a:p>
            <a:pPr>
              <a:lnSpc>
                <a:spcPct val="95000"/>
              </a:lnSpc>
              <a:buFont typeface="Arial" charset="0"/>
              <a:buNone/>
            </a:pPr>
            <a:r>
              <a:rPr lang="en-US" altLang="en-US" sz="2200" b="1" dirty="0"/>
              <a:t>enzyme</a:t>
            </a:r>
          </a:p>
        </p:txBody>
      </p:sp>
      <p:grpSp>
        <p:nvGrpSpPr>
          <p:cNvPr id="4" name="Group 3"/>
          <p:cNvGrpSpPr/>
          <p:nvPr/>
        </p:nvGrpSpPr>
        <p:grpSpPr>
          <a:xfrm>
            <a:off x="1241425" y="676275"/>
            <a:ext cx="1785938" cy="1258888"/>
            <a:chOff x="1241425" y="676275"/>
            <a:chExt cx="1785938" cy="1258888"/>
          </a:xfrm>
        </p:grpSpPr>
        <p:sp>
          <p:nvSpPr>
            <p:cNvPr id="10251" name="Text Box 31"/>
            <p:cNvSpPr txBox="1">
              <a:spLocks noChangeArrowheads="1"/>
            </p:cNvSpPr>
            <p:nvPr/>
          </p:nvSpPr>
          <p:spPr bwMode="auto">
            <a:xfrm>
              <a:off x="1241425" y="676275"/>
              <a:ext cx="1331913"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t>Course of </a:t>
              </a:r>
            </a:p>
            <a:p>
              <a:pPr>
                <a:lnSpc>
                  <a:spcPct val="95000"/>
                </a:lnSpc>
                <a:buFont typeface="Arial" charset="0"/>
                <a:buNone/>
              </a:pPr>
              <a:r>
                <a:rPr lang="en-US" altLang="en-US" sz="2200" b="1" dirty="0"/>
                <a:t>reaction</a:t>
              </a:r>
            </a:p>
            <a:p>
              <a:pPr>
                <a:lnSpc>
                  <a:spcPct val="95000"/>
                </a:lnSpc>
                <a:buFont typeface="Arial" charset="0"/>
                <a:buNone/>
              </a:pPr>
              <a:r>
                <a:rPr lang="en-US" altLang="en-US" sz="2200" b="1" dirty="0"/>
                <a:t>without</a:t>
              </a:r>
            </a:p>
            <a:p>
              <a:pPr>
                <a:lnSpc>
                  <a:spcPct val="95000"/>
                </a:lnSpc>
                <a:buFont typeface="Arial" charset="0"/>
                <a:buNone/>
              </a:pPr>
              <a:r>
                <a:rPr lang="en-US" altLang="en-US" sz="2200" b="1" dirty="0"/>
                <a:t>enzyme</a:t>
              </a:r>
            </a:p>
          </p:txBody>
        </p:sp>
        <p:sp>
          <p:nvSpPr>
            <p:cNvPr id="10253" name="Line 29"/>
            <p:cNvSpPr>
              <a:spLocks noChangeShapeType="1"/>
            </p:cNvSpPr>
            <p:nvPr/>
          </p:nvSpPr>
          <p:spPr bwMode="auto">
            <a:xfrm>
              <a:off x="2559050" y="944563"/>
              <a:ext cx="468313" cy="268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4"/>
          <p:cNvGrpSpPr/>
          <p:nvPr/>
        </p:nvGrpSpPr>
        <p:grpSpPr>
          <a:xfrm>
            <a:off x="2043113" y="2119313"/>
            <a:ext cx="1704975" cy="2136775"/>
            <a:chOff x="2043113" y="2119313"/>
            <a:chExt cx="1704975" cy="2136775"/>
          </a:xfrm>
        </p:grpSpPr>
        <p:sp>
          <p:nvSpPr>
            <p:cNvPr id="10252" name="Text Box 31"/>
            <p:cNvSpPr txBox="1">
              <a:spLocks noChangeArrowheads="1"/>
            </p:cNvSpPr>
            <p:nvPr/>
          </p:nvSpPr>
          <p:spPr bwMode="auto">
            <a:xfrm>
              <a:off x="2043113" y="3303588"/>
              <a:ext cx="17049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200" b="1" dirty="0">
                  <a:solidFill>
                    <a:srgbClr val="F01B26"/>
                  </a:solidFill>
                </a:rPr>
                <a:t>Course of </a:t>
              </a:r>
            </a:p>
            <a:p>
              <a:pPr>
                <a:lnSpc>
                  <a:spcPct val="95000"/>
                </a:lnSpc>
                <a:buFont typeface="Arial" charset="0"/>
                <a:buNone/>
              </a:pPr>
              <a:r>
                <a:rPr lang="en-US" altLang="en-US" sz="2200" b="1" dirty="0">
                  <a:solidFill>
                    <a:srgbClr val="F01B26"/>
                  </a:solidFill>
                </a:rPr>
                <a:t>reaction</a:t>
              </a:r>
            </a:p>
            <a:p>
              <a:pPr>
                <a:lnSpc>
                  <a:spcPct val="95000"/>
                </a:lnSpc>
                <a:buFont typeface="Arial" charset="0"/>
                <a:buNone/>
              </a:pPr>
              <a:r>
                <a:rPr lang="en-US" altLang="en-US" sz="2200" b="1" dirty="0">
                  <a:solidFill>
                    <a:srgbClr val="F01B26"/>
                  </a:solidFill>
                </a:rPr>
                <a:t>with enzyme</a:t>
              </a:r>
            </a:p>
          </p:txBody>
        </p:sp>
        <p:sp>
          <p:nvSpPr>
            <p:cNvPr id="10254" name="Line 30"/>
            <p:cNvSpPr>
              <a:spLocks noChangeShapeType="1"/>
            </p:cNvSpPr>
            <p:nvPr/>
          </p:nvSpPr>
          <p:spPr bwMode="auto">
            <a:xfrm flipV="1">
              <a:off x="2625725" y="2119313"/>
              <a:ext cx="496888" cy="1222375"/>
            </a:xfrm>
            <a:prstGeom prst="line">
              <a:avLst/>
            </a:prstGeom>
            <a:noFill/>
            <a:ln w="12700">
              <a:solidFill>
                <a:srgbClr val="F01B2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55" name="Line 31"/>
          <p:cNvSpPr>
            <a:spLocks noChangeShapeType="1"/>
          </p:cNvSpPr>
          <p:nvPr/>
        </p:nvSpPr>
        <p:spPr bwMode="auto">
          <a:xfrm flipV="1">
            <a:off x="782638" y="1852613"/>
            <a:ext cx="0" cy="706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32"/>
          <p:cNvSpPr>
            <a:spLocks noChangeShapeType="1"/>
          </p:cNvSpPr>
          <p:nvPr/>
        </p:nvSpPr>
        <p:spPr bwMode="auto">
          <a:xfrm>
            <a:off x="5986463" y="5853113"/>
            <a:ext cx="7651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le 1"/>
          <p:cNvSpPr/>
          <p:nvPr/>
        </p:nvSpPr>
        <p:spPr>
          <a:xfrm>
            <a:off x="6072188" y="2730500"/>
            <a:ext cx="3071812" cy="2247900"/>
          </a:xfrm>
          <a:prstGeom prst="round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4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1" nodeType="clickEffect">
                                  <p:stCondLst>
                                    <p:cond delay="0"/>
                                  </p:stCondLst>
                                  <p:childTnLst>
                                    <p:animRot by="216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9" grpId="0"/>
      <p:bldP spid="10250" grpId="0"/>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ydrogen peroxide">
            <a:extLst>
              <a:ext uri="{FF2B5EF4-FFF2-40B4-BE49-F238E27FC236}">
                <a16:creationId xmlns:a16="http://schemas.microsoft.com/office/drawing/2014/main" id="{916FC974-328C-4D72-BC96-999AA0D9E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2145"/>
            <a:ext cx="4265855" cy="4265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12EFD7F-27C1-4F2B-9445-B6CD210E3DF8}"/>
              </a:ext>
            </a:extLst>
          </p:cNvPr>
          <p:cNvPicPr>
            <a:picLocks noChangeAspect="1"/>
          </p:cNvPicPr>
          <p:nvPr/>
        </p:nvPicPr>
        <p:blipFill>
          <a:blip r:embed="rId4"/>
          <a:stretch>
            <a:fillRect/>
          </a:stretch>
        </p:blipFill>
        <p:spPr>
          <a:xfrm>
            <a:off x="228600" y="152400"/>
            <a:ext cx="7094220" cy="2430780"/>
          </a:xfrm>
          <a:prstGeom prst="rect">
            <a:avLst/>
          </a:prstGeom>
        </p:spPr>
      </p:pic>
      <p:sp>
        <p:nvSpPr>
          <p:cNvPr id="5" name="TextBox 4">
            <a:extLst>
              <a:ext uri="{FF2B5EF4-FFF2-40B4-BE49-F238E27FC236}">
                <a16:creationId xmlns:a16="http://schemas.microsoft.com/office/drawing/2014/main" id="{A714E36C-C9BB-4777-8DCB-361079E91823}"/>
              </a:ext>
            </a:extLst>
          </p:cNvPr>
          <p:cNvSpPr txBox="1"/>
          <p:nvPr/>
        </p:nvSpPr>
        <p:spPr>
          <a:xfrm>
            <a:off x="228600" y="5505271"/>
            <a:ext cx="2590800" cy="1200329"/>
          </a:xfrm>
          <a:prstGeom prst="rect">
            <a:avLst/>
          </a:prstGeom>
          <a:noFill/>
        </p:spPr>
        <p:txBody>
          <a:bodyPr wrap="square" rtlCol="0">
            <a:spAutoFit/>
          </a:bodyPr>
          <a:lstStyle/>
          <a:p>
            <a:r>
              <a:rPr lang="en-US" sz="7200" dirty="0"/>
              <a:t>H</a:t>
            </a:r>
            <a:r>
              <a:rPr lang="en-US" sz="7200" baseline="-25000" dirty="0"/>
              <a:t>2</a:t>
            </a:r>
            <a:r>
              <a:rPr lang="en-US" sz="7200" dirty="0"/>
              <a:t>O</a:t>
            </a:r>
            <a:r>
              <a:rPr lang="en-US" sz="7200" baseline="-25000" dirty="0"/>
              <a:t>2</a:t>
            </a:r>
          </a:p>
        </p:txBody>
      </p:sp>
      <p:sp>
        <p:nvSpPr>
          <p:cNvPr id="7" name="TextBox 6">
            <a:extLst>
              <a:ext uri="{FF2B5EF4-FFF2-40B4-BE49-F238E27FC236}">
                <a16:creationId xmlns:a16="http://schemas.microsoft.com/office/drawing/2014/main" id="{18BD7F4F-C3A4-418F-8423-8314C51E2C86}"/>
              </a:ext>
            </a:extLst>
          </p:cNvPr>
          <p:cNvSpPr txBox="1"/>
          <p:nvPr/>
        </p:nvSpPr>
        <p:spPr>
          <a:xfrm>
            <a:off x="4419600" y="2890063"/>
            <a:ext cx="4265855" cy="2308324"/>
          </a:xfrm>
          <a:prstGeom prst="rect">
            <a:avLst/>
          </a:prstGeom>
          <a:noFill/>
        </p:spPr>
        <p:txBody>
          <a:bodyPr wrap="square" rtlCol="0">
            <a:spAutoFit/>
          </a:bodyPr>
          <a:lstStyle/>
          <a:p>
            <a:r>
              <a:rPr lang="en-US" sz="7200" baseline="-25000" dirty="0"/>
              <a:t>Why is there an expiration date on the bottle?</a:t>
            </a:r>
          </a:p>
        </p:txBody>
      </p:sp>
    </p:spTree>
    <p:extLst>
      <p:ext uri="{BB962C8B-B14F-4D97-AF65-F5344CB8AC3E}">
        <p14:creationId xmlns:p14="http://schemas.microsoft.com/office/powerpoint/2010/main" val="7020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E5322-B03E-4E5E-BE9A-A08B715B7EB3}"/>
              </a:ext>
            </a:extLst>
          </p:cNvPr>
          <p:cNvPicPr>
            <a:picLocks noChangeAspect="1"/>
          </p:cNvPicPr>
          <p:nvPr/>
        </p:nvPicPr>
        <p:blipFill rotWithShape="1">
          <a:blip r:embed="rId3"/>
          <a:srcRect t="38434" b="38892"/>
          <a:stretch/>
        </p:blipFill>
        <p:spPr>
          <a:xfrm>
            <a:off x="1371600" y="541005"/>
            <a:ext cx="6667500" cy="1511808"/>
          </a:xfrm>
          <a:prstGeom prst="rect">
            <a:avLst/>
          </a:prstGeom>
        </p:spPr>
      </p:pic>
      <p:pic>
        <p:nvPicPr>
          <p:cNvPr id="5" name="Picture 4">
            <a:extLst>
              <a:ext uri="{FF2B5EF4-FFF2-40B4-BE49-F238E27FC236}">
                <a16:creationId xmlns:a16="http://schemas.microsoft.com/office/drawing/2014/main" id="{76F14F84-3B78-4E08-9759-28B11C2D3E74}"/>
              </a:ext>
            </a:extLst>
          </p:cNvPr>
          <p:cNvPicPr>
            <a:picLocks noChangeAspect="1"/>
          </p:cNvPicPr>
          <p:nvPr/>
        </p:nvPicPr>
        <p:blipFill rotWithShape="1">
          <a:blip r:embed="rId4"/>
          <a:srcRect t="15636" r="52500"/>
          <a:stretch/>
        </p:blipFill>
        <p:spPr>
          <a:xfrm>
            <a:off x="2743200" y="2895600"/>
            <a:ext cx="2895602" cy="2466721"/>
          </a:xfrm>
          <a:prstGeom prst="rect">
            <a:avLst/>
          </a:prstGeom>
        </p:spPr>
      </p:pic>
      <p:pic>
        <p:nvPicPr>
          <p:cNvPr id="12" name="Picture 11">
            <a:extLst>
              <a:ext uri="{FF2B5EF4-FFF2-40B4-BE49-F238E27FC236}">
                <a16:creationId xmlns:a16="http://schemas.microsoft.com/office/drawing/2014/main" id="{C630BCF9-8802-4DCE-B6A4-B20B040FDFF6}"/>
              </a:ext>
            </a:extLst>
          </p:cNvPr>
          <p:cNvPicPr>
            <a:picLocks noChangeAspect="1"/>
          </p:cNvPicPr>
          <p:nvPr/>
        </p:nvPicPr>
        <p:blipFill>
          <a:blip r:embed="rId4"/>
          <a:stretch>
            <a:fillRect/>
          </a:stretch>
        </p:blipFill>
        <p:spPr>
          <a:xfrm>
            <a:off x="2590802" y="2666999"/>
            <a:ext cx="6096000" cy="2923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5" descr="06_14InducedFit-U"/>
          <p:cNvPicPr>
            <a:picLocks noChangeAspect="1" noChangeArrowheads="1"/>
          </p:cNvPicPr>
          <p:nvPr/>
        </p:nvPicPr>
        <p:blipFill>
          <a:blip r:embed="rId3">
            <a:extLst>
              <a:ext uri="{28A0092B-C50C-407E-A947-70E740481C1C}">
                <a14:useLocalDpi xmlns:a14="http://schemas.microsoft.com/office/drawing/2010/main" val="0"/>
              </a:ext>
            </a:extLst>
          </a:blip>
          <a:srcRect b="3731"/>
          <a:stretch>
            <a:fillRect/>
          </a:stretch>
        </p:blipFill>
        <p:spPr bwMode="auto">
          <a:xfrm>
            <a:off x="595313" y="1258888"/>
            <a:ext cx="854868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31"/>
          <p:cNvSpPr txBox="1">
            <a:spLocks noChangeArrowheads="1"/>
          </p:cNvSpPr>
          <p:nvPr/>
        </p:nvSpPr>
        <p:spPr bwMode="auto">
          <a:xfrm>
            <a:off x="6019800" y="5068021"/>
            <a:ext cx="19907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800" b="1" dirty="0"/>
              <a:t>Enzyme-substrate</a:t>
            </a:r>
          </a:p>
          <a:p>
            <a:pPr>
              <a:lnSpc>
                <a:spcPct val="95000"/>
              </a:lnSpc>
              <a:buFont typeface="Arial" charset="0"/>
              <a:buNone/>
            </a:pPr>
            <a:r>
              <a:rPr lang="en-US" altLang="en-US" sz="2800" b="1" dirty="0"/>
              <a:t>complex</a:t>
            </a:r>
          </a:p>
        </p:txBody>
      </p:sp>
      <p:sp>
        <p:nvSpPr>
          <p:cNvPr id="13317" name="Text Box 31"/>
          <p:cNvSpPr txBox="1">
            <a:spLocks noChangeArrowheads="1"/>
          </p:cNvSpPr>
          <p:nvPr/>
        </p:nvSpPr>
        <p:spPr bwMode="auto">
          <a:xfrm>
            <a:off x="2169343" y="5081796"/>
            <a:ext cx="9017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3200" b="1" dirty="0"/>
              <a:t>Enzyme</a:t>
            </a:r>
          </a:p>
        </p:txBody>
      </p:sp>
      <p:grpSp>
        <p:nvGrpSpPr>
          <p:cNvPr id="4" name="Group 3"/>
          <p:cNvGrpSpPr/>
          <p:nvPr/>
        </p:nvGrpSpPr>
        <p:grpSpPr>
          <a:xfrm>
            <a:off x="640837" y="649288"/>
            <a:ext cx="1082675" cy="1219200"/>
            <a:chOff x="355600" y="685800"/>
            <a:chExt cx="1082675" cy="1219200"/>
          </a:xfrm>
        </p:grpSpPr>
        <p:sp>
          <p:nvSpPr>
            <p:cNvPr id="13318" name="Text Box 31"/>
            <p:cNvSpPr txBox="1">
              <a:spLocks noChangeArrowheads="1"/>
            </p:cNvSpPr>
            <p:nvPr/>
          </p:nvSpPr>
          <p:spPr bwMode="auto">
            <a:xfrm>
              <a:off x="355600" y="685800"/>
              <a:ext cx="10826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800" b="1" dirty="0"/>
                <a:t>Substrate</a:t>
              </a:r>
            </a:p>
          </p:txBody>
        </p:sp>
        <p:cxnSp>
          <p:nvCxnSpPr>
            <p:cNvPr id="3" name="Straight Arrow Connector 2"/>
            <p:cNvCxnSpPr/>
            <p:nvPr/>
          </p:nvCxnSpPr>
          <p:spPr>
            <a:xfrm>
              <a:off x="930275" y="1066800"/>
              <a:ext cx="0" cy="838200"/>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0638" y="2573083"/>
            <a:ext cx="2599555" cy="398717"/>
            <a:chOff x="20638" y="2573083"/>
            <a:chExt cx="2599555" cy="398717"/>
          </a:xfrm>
        </p:grpSpPr>
        <p:sp>
          <p:nvSpPr>
            <p:cNvPr id="13319" name="Text Box 31"/>
            <p:cNvSpPr txBox="1">
              <a:spLocks noChangeArrowheads="1"/>
            </p:cNvSpPr>
            <p:nvPr/>
          </p:nvSpPr>
          <p:spPr bwMode="auto">
            <a:xfrm>
              <a:off x="20638" y="2573083"/>
              <a:ext cx="11493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800" b="1" dirty="0"/>
                <a:t>Active site</a:t>
              </a:r>
            </a:p>
          </p:txBody>
        </p:sp>
        <p:cxnSp>
          <p:nvCxnSpPr>
            <p:cNvPr id="6" name="Straight Arrow Connector 5"/>
            <p:cNvCxnSpPr/>
            <p:nvPr/>
          </p:nvCxnSpPr>
          <p:spPr>
            <a:xfrm>
              <a:off x="1905305" y="2828670"/>
              <a:ext cx="714888" cy="143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181600" y="649288"/>
            <a:ext cx="2828925" cy="3084512"/>
            <a:chOff x="5181600" y="649288"/>
            <a:chExt cx="2828925" cy="3084512"/>
          </a:xfrm>
        </p:grpSpPr>
        <p:sp>
          <p:nvSpPr>
            <p:cNvPr id="8" name="Oval 7"/>
            <p:cNvSpPr/>
            <p:nvPr/>
          </p:nvSpPr>
          <p:spPr>
            <a:xfrm>
              <a:off x="6096000" y="2133600"/>
              <a:ext cx="1914525" cy="16002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31"/>
            <p:cNvSpPr txBox="1">
              <a:spLocks noChangeArrowheads="1"/>
            </p:cNvSpPr>
            <p:nvPr/>
          </p:nvSpPr>
          <p:spPr bwMode="auto">
            <a:xfrm>
              <a:off x="5181600" y="649288"/>
              <a:ext cx="1082675" cy="2555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marL="277813" indent="-277813"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5000"/>
                </a:lnSpc>
                <a:buFont typeface="Arial" charset="0"/>
                <a:buNone/>
              </a:pPr>
              <a:r>
                <a:rPr lang="en-US" altLang="en-US" sz="2800" b="1" dirty="0"/>
                <a:t>Induced fit</a:t>
              </a:r>
            </a:p>
          </p:txBody>
        </p:sp>
        <p:cxnSp>
          <p:nvCxnSpPr>
            <p:cNvPr id="19" name="Straight Arrow Connector 18"/>
            <p:cNvCxnSpPr/>
            <p:nvPr/>
          </p:nvCxnSpPr>
          <p:spPr>
            <a:xfrm>
              <a:off x="5756275" y="1030288"/>
              <a:ext cx="1101725" cy="1670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41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685800"/>
            <a:ext cx="9407472" cy="5353050"/>
          </a:xfrm>
        </p:spPr>
        <p:txBody>
          <a:bodyPr lIns="91440" tIns="45720" rIns="91440" bIns="45720"/>
          <a:lstStyle/>
          <a:p>
            <a:pPr marL="0" indent="0" eaLnBrk="1" hangingPunct="1">
              <a:buNone/>
            </a:pPr>
            <a:endParaRPr lang="en-US" altLang="en-US" dirty="0"/>
          </a:p>
          <a:p>
            <a:pPr marL="292100" indent="-292100" eaLnBrk="1" hangingPunct="1"/>
            <a:r>
              <a:rPr lang="en-US" altLang="en-US" dirty="0"/>
              <a:t>The active site of the enzyme can lower an E</a:t>
            </a:r>
            <a:r>
              <a:rPr lang="en-US" altLang="en-US" baseline="-25000" dirty="0"/>
              <a:t>A</a:t>
            </a:r>
            <a:r>
              <a:rPr lang="en-US" altLang="en-US" dirty="0"/>
              <a:t> barrier by</a:t>
            </a:r>
          </a:p>
          <a:p>
            <a:pPr marL="736600" lvl="1" indent="-266700" eaLnBrk="1" hangingPunct="1">
              <a:spcBef>
                <a:spcPct val="18000"/>
              </a:spcBef>
            </a:pPr>
            <a:r>
              <a:rPr lang="en-US" altLang="en-US" dirty="0"/>
              <a:t>Orienting substrates correctly</a:t>
            </a:r>
          </a:p>
          <a:p>
            <a:pPr marL="736600" lvl="1" indent="-266700" eaLnBrk="1" hangingPunct="1">
              <a:spcBef>
                <a:spcPct val="18000"/>
              </a:spcBef>
            </a:pPr>
            <a:r>
              <a:rPr lang="en-US" altLang="en-US" dirty="0"/>
              <a:t>Straining substrate bonds</a:t>
            </a:r>
          </a:p>
          <a:p>
            <a:pPr marL="736600" lvl="1" indent="-266700" eaLnBrk="1" hangingPunct="1">
              <a:spcBef>
                <a:spcPct val="18000"/>
              </a:spcBef>
            </a:pPr>
            <a:r>
              <a:rPr lang="en-US" altLang="en-US" dirty="0"/>
              <a:t>Providing a favorable microenvironment</a:t>
            </a:r>
          </a:p>
          <a:p>
            <a:pPr marL="736600" lvl="1" indent="-266700" eaLnBrk="1" hangingPunct="1">
              <a:spcBef>
                <a:spcPct val="18000"/>
              </a:spcBef>
            </a:pPr>
            <a:r>
              <a:rPr lang="en-US" altLang="en-US" dirty="0"/>
              <a:t>Covalently bonding to the substrate</a:t>
            </a:r>
          </a:p>
        </p:txBody>
      </p:sp>
      <p:grpSp>
        <p:nvGrpSpPr>
          <p:cNvPr id="14340" name="Group 8"/>
          <p:cNvGrpSpPr>
            <a:grpSpLocks/>
          </p:cNvGrpSpPr>
          <p:nvPr/>
        </p:nvGrpSpPr>
        <p:grpSpPr bwMode="auto">
          <a:xfrm>
            <a:off x="182563" y="6535738"/>
            <a:ext cx="8775700" cy="227012"/>
            <a:chOff x="115" y="4117"/>
            <a:chExt cx="5528" cy="143"/>
          </a:xfrm>
        </p:grpSpPr>
        <p:sp>
          <p:nvSpPr>
            <p:cNvPr id="14342" name="Line 7"/>
            <p:cNvSpPr>
              <a:spLocks noChangeShapeType="1"/>
            </p:cNvSpPr>
            <p:nvPr/>
          </p:nvSpPr>
          <p:spPr bwMode="auto">
            <a:xfrm>
              <a:off x="115" y="4117"/>
              <a:ext cx="552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Text Box 8"/>
            <p:cNvSpPr txBox="1">
              <a:spLocks noChangeArrowheads="1"/>
            </p:cNvSpPr>
            <p:nvPr/>
          </p:nvSpPr>
          <p:spPr bwMode="auto">
            <a:xfrm>
              <a:off x="115" y="4174"/>
              <a:ext cx="55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a:spcBef>
                  <a:spcPct val="50000"/>
                </a:spcBef>
                <a:spcAft>
                  <a:spcPct val="0"/>
                </a:spcAft>
                <a:buClrTx/>
                <a:buFontTx/>
                <a:buNone/>
              </a:pPr>
              <a:r>
                <a:rPr lang="en-US" altLang="en-US" sz="900"/>
                <a:t>© 2014 Pearson Education, Inc.</a:t>
              </a:r>
              <a:endParaRPr lang="en-US" altLang="en-US" sz="2400"/>
            </a:p>
          </p:txBody>
        </p:sp>
      </p:grpSp>
      <p:pic>
        <p:nvPicPr>
          <p:cNvPr id="8" name="Picture 2" descr="Enzymes reduce activation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064" y="3200400"/>
            <a:ext cx="4987872" cy="37875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5" descr="06_14InducedFit-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b="3731"/>
          <a:stretch/>
        </p:blipFill>
        <p:spPr bwMode="auto">
          <a:xfrm>
            <a:off x="6657814" y="811212"/>
            <a:ext cx="244410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8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1044</Words>
  <Application>Microsoft Office PowerPoint</Application>
  <PresentationFormat>On-screen Show (4:3)</PresentationFormat>
  <Paragraphs>282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Tahoma</vt:lpstr>
      <vt:lpstr>Times</vt:lpstr>
      <vt:lpstr>Times New Roman</vt:lpstr>
      <vt:lpstr>Office Theme</vt:lpstr>
      <vt:lpstr>PowerPoint Presentation</vt:lpstr>
      <vt:lpstr>You Must Know </vt:lpstr>
      <vt:lpstr>PowerPoint Presentation</vt:lpstr>
      <vt:lpstr>PowerPoint Presentation</vt:lpstr>
      <vt:lpstr>Figure 6.13</vt:lpstr>
      <vt:lpstr>PowerPoint Presentation</vt:lpstr>
      <vt:lpstr>PowerPoint Presentation</vt:lpstr>
      <vt:lpstr>PowerPoint Presentation</vt:lpstr>
      <vt:lpstr>PowerPoint Presentation</vt:lpstr>
      <vt:lpstr>Figure 6.15-1</vt:lpstr>
      <vt:lpstr>Figure 6.15-2</vt:lpstr>
      <vt:lpstr>Figure 6.15-3</vt:lpstr>
      <vt:lpstr>Figure 6.15-4</vt:lpstr>
      <vt:lpstr>Cofactors: Nonprotein enzyme helpers </vt:lpstr>
      <vt:lpstr>Concept 6.5: Regulation of enzyme activity helps control metabolism</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106</cp:revision>
  <cp:lastPrinted>2019-10-17T19:19:29Z</cp:lastPrinted>
  <dcterms:created xsi:type="dcterms:W3CDTF">2014-10-22T11:29:09Z</dcterms:created>
  <dcterms:modified xsi:type="dcterms:W3CDTF">2019-10-18T16:13:04Z</dcterms:modified>
</cp:coreProperties>
</file>