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2" r:id="rId3"/>
    <p:sldId id="294" r:id="rId4"/>
    <p:sldId id="318" r:id="rId5"/>
    <p:sldId id="306" r:id="rId6"/>
    <p:sldId id="307" r:id="rId7"/>
    <p:sldId id="309" r:id="rId8"/>
    <p:sldId id="319" r:id="rId9"/>
    <p:sldId id="312" r:id="rId10"/>
    <p:sldId id="313" r:id="rId11"/>
    <p:sldId id="315" r:id="rId12"/>
    <p:sldId id="31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2" autoAdjust="0"/>
    <p:restoredTop sz="69604" autoAdjust="0"/>
  </p:normalViewPr>
  <p:slideViewPr>
    <p:cSldViewPr>
      <p:cViewPr varScale="1">
        <p:scale>
          <a:sx n="56" d="100"/>
          <a:sy n="56" d="100"/>
        </p:scale>
        <p:origin x="163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2E1BB0D-A86C-4AA4-AFB9-F89F7D64D05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0B4FE0D-6E3D-44B9-8E5D-3CF3561C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6D4153D-9D45-440A-B168-A65DAED7F7F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97775D-7E51-49C1-8576-6E30B5A7D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8348974" indent="-378867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5573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17802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0031" indent="-2311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BBABD6-FA5F-4C11-B6E5-D06916D530F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5BE4FB4-BBA5-42C9-9884-6C7B3BBDA61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Figure 6.11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ATP cycle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B6A2EC0-C16F-4E3A-B4D9-C32A72CA383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346672">
              <a:spcBef>
                <a:spcPct val="35000"/>
              </a:spcBef>
            </a:pPr>
            <a:r>
              <a:rPr lang="en-US" altLang="en-US" dirty="0"/>
              <a:t>Reactions in a closed system eventually reach equilibrium and then do no work.</a:t>
            </a:r>
          </a:p>
          <a:p>
            <a:pPr indent="-346672">
              <a:spcBef>
                <a:spcPct val="35000"/>
              </a:spcBef>
            </a:pPr>
            <a:endParaRPr lang="en-US" altLang="en-US" dirty="0"/>
          </a:p>
          <a:p>
            <a:pPr indent="-346672">
              <a:spcBef>
                <a:spcPct val="35000"/>
              </a:spcBef>
            </a:pPr>
            <a:r>
              <a:rPr lang="en-US" altLang="en-US" dirty="0"/>
              <a:t>A defining feature of life is that metabolism is never at equilibrium.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1A13849-E182-4AF2-AC65-BD98BDE9ED4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indent="-295313"/>
            <a:r>
              <a:rPr lang="en-US" altLang="en-US" dirty="0"/>
              <a:t>To do work, cells manage energy resources by </a:t>
            </a:r>
            <a:r>
              <a:rPr lang="en-US" altLang="en-US" b="1" dirty="0"/>
              <a:t>energy coupling</a:t>
            </a:r>
            <a:r>
              <a:rPr lang="en-US" altLang="en-US" dirty="0"/>
              <a:t>, the use of an exergonic process to drive an endergonic one.</a:t>
            </a:r>
          </a:p>
          <a:p>
            <a:pPr marL="295313" indent="-295313"/>
            <a:r>
              <a:rPr lang="en-US" altLang="en-US" dirty="0"/>
              <a:t>Most energy coupling in cells is mediated by ATP.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763F547-1587-4D04-A71E-41730358754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indent="-295313"/>
            <a:r>
              <a:rPr lang="en-US" altLang="en-US" b="1" dirty="0"/>
              <a:t>ATP (adenosine triphosphate)</a:t>
            </a:r>
            <a:r>
              <a:rPr lang="en-US" altLang="en-US" dirty="0"/>
              <a:t> is composed of ribose (a sugar), adenine (a nitrogenous base), and three phosphate groups.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5ECF598-E9B8-46C4-9B44-C2374565351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5313" indent="-295313"/>
            <a:r>
              <a:rPr lang="en-US" altLang="en-US" dirty="0"/>
              <a:t>The bonds between the phosphate groups of ATP can be broken by hydrolysis.</a:t>
            </a:r>
          </a:p>
          <a:p>
            <a:pPr marL="295313" indent="-295313"/>
            <a:r>
              <a:rPr lang="en-US" altLang="en-US" dirty="0"/>
              <a:t>Energy is released from ATP when the terminal phosphate bond is broken.</a:t>
            </a:r>
          </a:p>
          <a:p>
            <a:pPr marL="295313" indent="-295313"/>
            <a:r>
              <a:rPr lang="en-US" altLang="en-US" dirty="0"/>
              <a:t>This release of energy comes from the chemical change to a state of lower free energy, not from the phosphate bonds themselves.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93E419E-B44C-45A9-B280-A26859310BEF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8F78848-D048-4F0C-B892-31AEDAFF9B3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346672" defTabSz="924458">
              <a:defRPr/>
            </a:pPr>
            <a:r>
              <a:rPr lang="en-US" altLang="en-US" dirty="0"/>
              <a:t>ATP drives endergonic reactions by phosphorylation, transferring a phosphate group to some other molecule, such as a reactant.  The recipient molecule is now called a </a:t>
            </a:r>
            <a:r>
              <a:rPr lang="en-US" altLang="en-US" b="1" dirty="0"/>
              <a:t>phosphorylated intermediate.</a:t>
            </a:r>
            <a:r>
              <a:rPr lang="en-US" altLang="en-US" b="1" baseline="0" dirty="0"/>
              <a:t>  </a:t>
            </a:r>
            <a:r>
              <a:rPr lang="en-US" altLang="en-US" dirty="0"/>
              <a:t>ATP hydrolysis leads to a change in a protein’s</a:t>
            </a:r>
            <a:r>
              <a:rPr lang="en-US" altLang="ja-JP" dirty="0">
                <a:ea typeface="ＭＳ Ｐゴシック" pitchFamily="34" charset="-128"/>
              </a:rPr>
              <a:t> shape and often its ability to bind to another molecule.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5E6CF6F-A8B3-4CCB-8217-3A950FF5D331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Figure 6.9c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ATP drives chemical work: energy coupling using ATP hydrolysis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76FFBF2-FE1D-40B7-BA8B-CEF602C82A2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Figure 6.10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How ATP drives transport and mechanical work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4CCC-12AA-4172-870B-97A828C13D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3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784485" y="990600"/>
            <a:ext cx="7472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6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/>
              <a:t>ATP and Energy </a:t>
            </a:r>
            <a:r>
              <a:rPr lang="en-US"/>
              <a:t>Coupling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31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06_09cEnergyCoupl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296863" y="1828800"/>
            <a:ext cx="85486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2695575" y="1844675"/>
            <a:ext cx="2576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000" b="1">
                <a:sym typeface="Symbol" pitchFamily="18" charset="2"/>
              </a:rPr>
              <a:t></a:t>
            </a:r>
            <a:r>
              <a:rPr lang="en-US" altLang="en-US" sz="2000" b="1" i="1"/>
              <a:t>G</a:t>
            </a:r>
            <a:r>
              <a:rPr lang="en-US" altLang="en-US" sz="2000" b="1" baseline="-25000"/>
              <a:t>Glu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</a:t>
            </a:r>
            <a:r>
              <a:rPr lang="en-US" altLang="en-US" sz="2000" b="1"/>
              <a:t> </a:t>
            </a:r>
            <a:r>
              <a:rPr lang="en-US" altLang="en-US" sz="2000" b="1">
                <a:sym typeface="Symbol" pitchFamily="18" charset="2"/>
              </a:rPr>
              <a:t></a:t>
            </a:r>
            <a:r>
              <a:rPr lang="en-US" altLang="en-US" sz="2000" b="1"/>
              <a:t>3.4 kcal/mol 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330200" y="3373438"/>
            <a:ext cx="3074988" cy="1452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BA663E-867A-402D-900B-4AB2F192008F}"/>
              </a:ext>
            </a:extLst>
          </p:cNvPr>
          <p:cNvSpPr/>
          <p:nvPr/>
        </p:nvSpPr>
        <p:spPr>
          <a:xfrm>
            <a:off x="3276600" y="2438400"/>
            <a:ext cx="1294606" cy="1661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FE79762-3F23-4094-8D7E-0824BA968B56}"/>
              </a:ext>
            </a:extLst>
          </p:cNvPr>
          <p:cNvSpPr/>
          <p:nvPr/>
        </p:nvSpPr>
        <p:spPr>
          <a:xfrm>
            <a:off x="129988" y="3321424"/>
            <a:ext cx="3375212" cy="1661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6042E8-FAB8-450D-ABAF-1EB4424E99B3}"/>
              </a:ext>
            </a:extLst>
          </p:cNvPr>
          <p:cNvSpPr/>
          <p:nvPr/>
        </p:nvSpPr>
        <p:spPr>
          <a:xfrm>
            <a:off x="6870302" y="2438400"/>
            <a:ext cx="1816497" cy="1661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E5DB51-A8C0-4305-813D-255FCD96D173}"/>
              </a:ext>
            </a:extLst>
          </p:cNvPr>
          <p:cNvGrpSpPr/>
          <p:nvPr/>
        </p:nvGrpSpPr>
        <p:grpSpPr>
          <a:xfrm>
            <a:off x="304800" y="1828800"/>
            <a:ext cx="8548687" cy="3048000"/>
            <a:chOff x="296863" y="1828800"/>
            <a:chExt cx="8548687" cy="3048000"/>
          </a:xfrm>
        </p:grpSpPr>
        <p:pic>
          <p:nvPicPr>
            <p:cNvPr id="21" name="Picture 21" descr="06_09cEnergyCoupling-U">
              <a:extLst>
                <a:ext uri="{FF2B5EF4-FFF2-40B4-BE49-F238E27FC236}">
                  <a16:creationId xmlns:a16="http://schemas.microsoft.com/office/drawing/2014/main" id="{E1435E42-8E08-4379-87FA-07DACC32A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"/>
            <a:stretch>
              <a:fillRect/>
            </a:stretch>
          </p:blipFill>
          <p:spPr bwMode="auto">
            <a:xfrm>
              <a:off x="296863" y="1828800"/>
              <a:ext cx="8548687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06D70550-68AD-4A4E-AF7C-9658BB85A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5575" y="1844675"/>
              <a:ext cx="25765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>
                  <a:sym typeface="Symbol" pitchFamily="18" charset="2"/>
                </a:rPr>
                <a:t></a:t>
              </a:r>
              <a:r>
                <a:rPr lang="en-US" altLang="en-US" sz="2000" b="1" i="1"/>
                <a:t>G</a:t>
              </a:r>
              <a:r>
                <a:rPr lang="en-US" altLang="en-US" sz="2000" b="1" baseline="-25000"/>
                <a:t>Glu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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</a:t>
              </a:r>
              <a:r>
                <a:rPr lang="en-US" altLang="en-US" sz="2000" b="1"/>
                <a:t>3.4 kcal/mol </a:t>
              </a:r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3EECD16A-705F-4675-99A6-D3932981E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350" y="3743325"/>
              <a:ext cx="266223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>
                  <a:sym typeface="Symbol" pitchFamily="18" charset="2"/>
                </a:rPr>
                <a:t></a:t>
              </a:r>
              <a:r>
                <a:rPr lang="en-US" altLang="en-US" sz="2000" b="1" i="1"/>
                <a:t>G</a:t>
              </a:r>
              <a:r>
                <a:rPr lang="en-US" altLang="en-US" sz="2000" b="1" baseline="-25000"/>
                <a:t>ATP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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−</a:t>
              </a:r>
              <a:r>
                <a:rPr lang="en-US" altLang="en-US" sz="2000" b="1"/>
                <a:t>7.3 kcal/mol 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D67A8E00-31D8-4F20-AEAA-57EDDECC7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25" y="3916363"/>
              <a:ext cx="18097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endParaRPr lang="en-US" altLang="en-US" sz="2000" b="1" dirty="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5C7F013-78C6-45CA-AAF9-B30C58DA7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3373438"/>
              <a:ext cx="3074988" cy="14525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5E69F-A298-40EE-A0FE-340D2F9FAA5A}"/>
              </a:ext>
            </a:extLst>
          </p:cNvPr>
          <p:cNvGrpSpPr/>
          <p:nvPr/>
        </p:nvGrpSpPr>
        <p:grpSpPr>
          <a:xfrm>
            <a:off x="341572" y="3365240"/>
            <a:ext cx="3074988" cy="1452562"/>
            <a:chOff x="330200" y="3373438"/>
            <a:chExt cx="3074988" cy="1452562"/>
          </a:xfrm>
        </p:grpSpPr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B633700E-FF4E-462F-99D4-81CE8DAB1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075" y="3502025"/>
              <a:ext cx="26050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>
                  <a:sym typeface="Symbol" pitchFamily="18" charset="2"/>
                </a:rPr>
                <a:t></a:t>
              </a:r>
              <a:r>
                <a:rPr lang="en-US" altLang="en-US" sz="2000" b="1" i="1"/>
                <a:t>G</a:t>
              </a:r>
              <a:r>
                <a:rPr lang="en-US" altLang="en-US" sz="2000" b="1" baseline="-25000"/>
                <a:t>Glu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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</a:t>
              </a:r>
              <a:r>
                <a:rPr lang="en-US" altLang="en-US" sz="2000" b="1"/>
                <a:t>3.4 kcal/mol </a:t>
              </a:r>
            </a:p>
          </p:txBody>
        </p:sp>
        <p:grpSp>
          <p:nvGrpSpPr>
            <p:cNvPr id="28" name="Group 19">
              <a:extLst>
                <a:ext uri="{FF2B5EF4-FFF2-40B4-BE49-F238E27FC236}">
                  <a16:creationId xmlns:a16="http://schemas.microsoft.com/office/drawing/2014/main" id="{4941617C-522F-4FBB-8526-BE72B294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025" y="3914775"/>
              <a:ext cx="2884488" cy="260350"/>
              <a:chOff x="262" y="2466"/>
              <a:chExt cx="1817" cy="164"/>
            </a:xfrm>
          </p:grpSpPr>
          <p:sp>
            <p:nvSpPr>
              <p:cNvPr id="34" name="Text Box 31">
                <a:extLst>
                  <a:ext uri="{FF2B5EF4-FFF2-40B4-BE49-F238E27FC236}">
                    <a16:creationId xmlns:a16="http://schemas.microsoft.com/office/drawing/2014/main" id="{F963D3C5-FD1F-452B-B1DB-35590907E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" y="2466"/>
                <a:ext cx="1677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277813" indent="-27781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2000" b="1">
                    <a:sym typeface="Symbol" pitchFamily="18" charset="2"/>
                  </a:rPr>
                  <a:t></a:t>
                </a:r>
                <a:r>
                  <a:rPr lang="en-US" altLang="en-US" sz="2000" b="1" i="1"/>
                  <a:t>G</a:t>
                </a:r>
                <a:r>
                  <a:rPr lang="en-US" altLang="en-US" sz="2000" b="1" baseline="-25000"/>
                  <a:t>ATP</a:t>
                </a:r>
                <a:r>
                  <a:rPr lang="en-US" altLang="en-US" sz="2000" b="1"/>
                  <a:t> </a:t>
                </a:r>
                <a:r>
                  <a:rPr lang="en-US" altLang="en-US" sz="2000" b="1">
                    <a:sym typeface="Symbol" pitchFamily="18" charset="2"/>
                  </a:rPr>
                  <a:t></a:t>
                </a:r>
                <a:r>
                  <a:rPr lang="en-US" altLang="en-US" sz="2000" b="1"/>
                  <a:t> </a:t>
                </a:r>
                <a:r>
                  <a:rPr lang="en-US" altLang="en-US" sz="2000" b="1">
                    <a:sym typeface="Symbol" pitchFamily="18" charset="2"/>
                  </a:rPr>
                  <a:t>−</a:t>
                </a:r>
                <a:r>
                  <a:rPr lang="en-US" altLang="en-US" sz="2000" b="1"/>
                  <a:t>7.3 kcal/mol </a:t>
                </a:r>
              </a:p>
            </p:txBody>
          </p:sp>
          <p:sp>
            <p:nvSpPr>
              <p:cNvPr id="35" name="Text Box 31">
                <a:extLst>
                  <a:ext uri="{FF2B5EF4-FFF2-40B4-BE49-F238E27FC236}">
                    <a16:creationId xmlns:a16="http://schemas.microsoft.com/office/drawing/2014/main" id="{7C0CA6F6-11F4-418D-BF5F-074D0B93A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" y="2467"/>
                <a:ext cx="11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277813" indent="-27781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2000" b="1">
                    <a:sym typeface="Symbol" pitchFamily="18" charset="2"/>
                  </a:rPr>
                  <a:t></a:t>
                </a:r>
                <a:endParaRPr lang="en-US" altLang="en-US" sz="2000" b="1"/>
              </a:p>
            </p:txBody>
          </p:sp>
        </p:grpSp>
        <p:grpSp>
          <p:nvGrpSpPr>
            <p:cNvPr id="29" name="Group 22">
              <a:extLst>
                <a:ext uri="{FF2B5EF4-FFF2-40B4-BE49-F238E27FC236}">
                  <a16:creationId xmlns:a16="http://schemas.microsoft.com/office/drawing/2014/main" id="{FA579E93-4DA1-4513-9FD3-59B69754E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413" y="4422775"/>
              <a:ext cx="2773362" cy="265113"/>
              <a:chOff x="324" y="2786"/>
              <a:chExt cx="1747" cy="167"/>
            </a:xfrm>
          </p:grpSpPr>
          <p:sp>
            <p:nvSpPr>
              <p:cNvPr id="32" name="Text Box 31">
                <a:extLst>
                  <a:ext uri="{FF2B5EF4-FFF2-40B4-BE49-F238E27FC236}">
                    <a16:creationId xmlns:a16="http://schemas.microsoft.com/office/drawing/2014/main" id="{92EAF08F-BFA2-4223-99D0-2B45AEF2E9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789"/>
                <a:ext cx="1433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277813" indent="-27781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2000" b="1" dirty="0">
                    <a:sym typeface="Symbol" pitchFamily="18" charset="2"/>
                  </a:rPr>
                  <a:t></a:t>
                </a:r>
                <a:r>
                  <a:rPr lang="en-US" altLang="en-US" sz="2000" b="1" i="1" dirty="0"/>
                  <a:t>G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>
                    <a:sym typeface="Symbol" pitchFamily="18" charset="2"/>
                  </a:rPr>
                  <a:t></a:t>
                </a:r>
                <a:r>
                  <a:rPr lang="en-US" altLang="en-US" sz="2000" b="1" dirty="0"/>
                  <a:t> </a:t>
                </a:r>
                <a:r>
                  <a:rPr lang="en-US" altLang="en-US" sz="2000" b="1" dirty="0">
                    <a:sym typeface="Symbol" pitchFamily="18" charset="2"/>
                  </a:rPr>
                  <a:t>−</a:t>
                </a:r>
                <a:r>
                  <a:rPr lang="en-US" altLang="en-US" sz="2000" b="1" dirty="0"/>
                  <a:t>3.9 kcal/</a:t>
                </a:r>
                <a:r>
                  <a:rPr lang="en-US" altLang="en-US" sz="2000" b="1" dirty="0" err="1"/>
                  <a:t>mol</a:t>
                </a:r>
                <a:r>
                  <a:rPr lang="en-US" altLang="en-US" sz="2000" b="1" dirty="0"/>
                  <a:t> </a:t>
                </a:r>
              </a:p>
            </p:txBody>
          </p:sp>
          <p:sp>
            <p:nvSpPr>
              <p:cNvPr id="33" name="Text Box 31">
                <a:extLst>
                  <a:ext uri="{FF2B5EF4-FFF2-40B4-BE49-F238E27FC236}">
                    <a16:creationId xmlns:a16="http://schemas.microsoft.com/office/drawing/2014/main" id="{60DE7E03-4D3B-4403-B8F4-A185084D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" y="2786"/>
                <a:ext cx="237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marL="277813" indent="-277813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  <a:buFont typeface="Arial" charset="0"/>
                  <a:buNone/>
                </a:pPr>
                <a:r>
                  <a:rPr lang="en-US" altLang="en-US" sz="2000" b="1"/>
                  <a:t>Net</a:t>
                </a:r>
              </a:p>
            </p:txBody>
          </p:sp>
        </p:grp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E19F01E7-E375-4380-AACA-7FBA82F5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3373438"/>
              <a:ext cx="3074988" cy="14525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id="{27DDD91E-4D0F-488C-A052-34493086B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41800"/>
              <a:ext cx="1816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31">
            <a:extLst>
              <a:ext uri="{FF2B5EF4-FFF2-40B4-BE49-F238E27FC236}">
                <a16:creationId xmlns:a16="http://schemas.microsoft.com/office/drawing/2014/main" id="{801501B6-8D3D-4D3A-A1F6-12B5FDA17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2" y="164540"/>
            <a:ext cx="5392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000" b="1" dirty="0"/>
              <a:t>  Free-energy change for coupled reaction </a:t>
            </a:r>
          </a:p>
        </p:txBody>
      </p:sp>
    </p:spTree>
    <p:extLst>
      <p:ext uri="{BB962C8B-B14F-4D97-AF65-F5344CB8AC3E}">
        <p14:creationId xmlns:p14="http://schemas.microsoft.com/office/powerpoint/2010/main" val="26107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1" descr="06_10ATPTransMechWork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40"/>
          <a:stretch/>
        </p:blipFill>
        <p:spPr bwMode="auto">
          <a:xfrm>
            <a:off x="1028700" y="136525"/>
            <a:ext cx="70850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6.10</a:t>
            </a:r>
          </a:p>
        </p:txBody>
      </p:sp>
      <p:sp>
        <p:nvSpPr>
          <p:cNvPr id="17412" name="Text Box 31"/>
          <p:cNvSpPr txBox="1">
            <a:spLocks noChangeArrowheads="1"/>
          </p:cNvSpPr>
          <p:nvPr/>
        </p:nvSpPr>
        <p:spPr bwMode="auto">
          <a:xfrm>
            <a:off x="1066800" y="2627313"/>
            <a:ext cx="64912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(a) Transport work: ATP phosphorylates transport proteins. </a:t>
            </a:r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1895475" y="134938"/>
            <a:ext cx="2098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Transport protein </a:t>
            </a:r>
          </a:p>
        </p:txBody>
      </p: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4338638" y="2235200"/>
            <a:ext cx="2098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Solute transported</a:t>
            </a:r>
          </a:p>
        </p:txBody>
      </p: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5292725" y="144463"/>
            <a:ext cx="7715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Solute</a:t>
            </a:r>
          </a:p>
        </p:txBody>
      </p:sp>
      <p:sp>
        <p:nvSpPr>
          <p:cNvPr id="17421" name="Line 106"/>
          <p:cNvSpPr>
            <a:spLocks noChangeShapeType="1"/>
          </p:cNvSpPr>
          <p:nvPr/>
        </p:nvSpPr>
        <p:spPr bwMode="auto">
          <a:xfrm>
            <a:off x="2239963" y="393700"/>
            <a:ext cx="655637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07"/>
          <p:cNvSpPr>
            <a:spLocks noChangeShapeType="1"/>
          </p:cNvSpPr>
          <p:nvPr/>
        </p:nvSpPr>
        <p:spPr bwMode="auto">
          <a:xfrm flipH="1">
            <a:off x="5173663" y="401638"/>
            <a:ext cx="13970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28700" y="134938"/>
            <a:ext cx="7119938" cy="6434137"/>
            <a:chOff x="1028700" y="134938"/>
            <a:chExt cx="7119938" cy="6434137"/>
          </a:xfrm>
        </p:grpSpPr>
        <p:pic>
          <p:nvPicPr>
            <p:cNvPr id="19" name="Picture 111" descr="06_10ATPTransMechWork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5"/>
            <a:stretch>
              <a:fillRect/>
            </a:stretch>
          </p:blipFill>
          <p:spPr bwMode="auto">
            <a:xfrm>
              <a:off x="1028700" y="136525"/>
              <a:ext cx="7085013" cy="643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066800" y="2627313"/>
              <a:ext cx="6491288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(a) Transport work: ATP phosphorylates transport proteins. 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065213" y="6043613"/>
              <a:ext cx="708342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54013" indent="-3540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(b) Mechanical work: ATP binds noncovalently to motor proteins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	and then is hydrolyzed. 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1895475" y="134938"/>
              <a:ext cx="2098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Transport protein 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338638" y="2235200"/>
              <a:ext cx="2098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Solute transported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292725" y="144463"/>
              <a:ext cx="771525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Solute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608263" y="5376863"/>
              <a:ext cx="1516062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Motor protein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1958975" y="3151188"/>
              <a:ext cx="8096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Vesicle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4527550" y="3143250"/>
              <a:ext cx="2049463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Cytoskeletal track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4535488" y="5376863"/>
              <a:ext cx="16510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Protein and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vesicle moved</a:t>
              </a:r>
            </a:p>
          </p:txBody>
        </p:sp>
        <p:sp>
          <p:nvSpPr>
            <p:cNvPr id="29" name="Line 106"/>
            <p:cNvSpPr>
              <a:spLocks noChangeShapeType="1"/>
            </p:cNvSpPr>
            <p:nvPr/>
          </p:nvSpPr>
          <p:spPr bwMode="auto">
            <a:xfrm>
              <a:off x="2239963" y="393700"/>
              <a:ext cx="655637" cy="850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7"/>
            <p:cNvSpPr>
              <a:spLocks noChangeShapeType="1"/>
            </p:cNvSpPr>
            <p:nvPr/>
          </p:nvSpPr>
          <p:spPr bwMode="auto">
            <a:xfrm flipH="1">
              <a:off x="5173663" y="401638"/>
              <a:ext cx="139700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>
              <a:off x="2260600" y="3398838"/>
              <a:ext cx="673100" cy="812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9"/>
            <p:cNvSpPr>
              <a:spLocks noChangeShapeType="1"/>
            </p:cNvSpPr>
            <p:nvPr/>
          </p:nvSpPr>
          <p:spPr bwMode="auto">
            <a:xfrm>
              <a:off x="2971800" y="4564063"/>
              <a:ext cx="363538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0"/>
            <p:cNvSpPr>
              <a:spLocks noChangeShapeType="1"/>
            </p:cNvSpPr>
            <p:nvPr/>
          </p:nvSpPr>
          <p:spPr bwMode="auto">
            <a:xfrm>
              <a:off x="4881563" y="3398838"/>
              <a:ext cx="254000" cy="141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9" descr="06_11ATP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6"/>
          <a:stretch>
            <a:fillRect/>
          </a:stretch>
        </p:blipFill>
        <p:spPr bwMode="auto">
          <a:xfrm>
            <a:off x="296863" y="1617663"/>
            <a:ext cx="85486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6.11</a:t>
            </a:r>
          </a:p>
        </p:txBody>
      </p:sp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355600" y="3803650"/>
            <a:ext cx="28717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Energy from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catabolism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(exergonic, energy-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releasing processes)</a:t>
            </a:r>
          </a:p>
        </p:txBody>
      </p:sp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6283325" y="3803650"/>
            <a:ext cx="263683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Energy for cellular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work (endergonic,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energy-consuming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processes)</a:t>
            </a:r>
          </a:p>
        </p:txBody>
      </p:sp>
    </p:spTree>
    <p:extLst>
      <p:ext uri="{BB962C8B-B14F-4D97-AF65-F5344CB8AC3E}">
        <p14:creationId xmlns:p14="http://schemas.microsoft.com/office/powerpoint/2010/main" val="25623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6931" y="3578836"/>
            <a:ext cx="2394318" cy="2288242"/>
            <a:chOff x="1316039" y="1885950"/>
            <a:chExt cx="2931548" cy="2922588"/>
          </a:xfrm>
        </p:grpSpPr>
        <p:pic>
          <p:nvPicPr>
            <p:cNvPr id="44034" name="Picture 46" descr="06_07aHydroelecIsolated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82" b="5249"/>
            <a:stretch/>
          </p:blipFill>
          <p:spPr bwMode="auto">
            <a:xfrm>
              <a:off x="1316039" y="1885950"/>
              <a:ext cx="2931548" cy="292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Text Box 31"/>
            <p:cNvSpPr txBox="1">
              <a:spLocks noChangeArrowheads="1"/>
            </p:cNvSpPr>
            <p:nvPr/>
          </p:nvSpPr>
          <p:spPr bwMode="auto">
            <a:xfrm>
              <a:off x="3125788" y="2224088"/>
              <a:ext cx="78740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1800" b="1" dirty="0">
                  <a:sym typeface="Symbol" pitchFamily="18" charset="2"/>
                </a:rPr>
                <a:t></a:t>
              </a:r>
              <a:r>
                <a:rPr lang="en-US" altLang="en-US" sz="1800" b="1" i="1" dirty="0"/>
                <a:t>G </a:t>
              </a:r>
              <a:r>
                <a:rPr lang="en-US" altLang="en-US" sz="1800" b="1" dirty="0">
                  <a:sym typeface="Symbol" pitchFamily="18" charset="2"/>
                </a:rPr>
                <a:t></a:t>
              </a:r>
              <a:r>
                <a:rPr lang="en-US" altLang="en-US" sz="1800" b="1" dirty="0"/>
                <a:t> 0 </a:t>
              </a:r>
            </a:p>
          </p:txBody>
        </p:sp>
      </p:grpSp>
      <p:sp>
        <p:nvSpPr>
          <p:cNvPr id="44036" name="Text Box 31"/>
          <p:cNvSpPr txBox="1">
            <a:spLocks noChangeArrowheads="1"/>
          </p:cNvSpPr>
          <p:nvPr/>
        </p:nvSpPr>
        <p:spPr bwMode="auto">
          <a:xfrm>
            <a:off x="2146724" y="6359439"/>
            <a:ext cx="5232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4000" b="1" dirty="0"/>
              <a:t>Equilibrium = Death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9" y="2590092"/>
            <a:ext cx="9087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A process is spontaneous and can perform work only when it is moving toward equilibrium.</a:t>
            </a:r>
          </a:p>
          <a:p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6931" y="0"/>
            <a:ext cx="5114135" cy="2590092"/>
            <a:chOff x="584200" y="1512887"/>
            <a:chExt cx="7956550" cy="5235575"/>
          </a:xfrm>
        </p:grpSpPr>
        <p:pic>
          <p:nvPicPr>
            <p:cNvPr id="11" name="Picture 20" descr="06_06aExergonicRxn-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1"/>
            <a:stretch>
              <a:fillRect/>
            </a:stretch>
          </p:blipFill>
          <p:spPr bwMode="auto">
            <a:xfrm>
              <a:off x="584200" y="1512887"/>
              <a:ext cx="7956550" cy="523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352550" y="2408237"/>
              <a:ext cx="15271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Reactants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064125" y="4759325"/>
              <a:ext cx="1431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 dirty="0"/>
                <a:t>Products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3775075" y="4441825"/>
              <a:ext cx="10683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Energy</a:t>
              </a: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271588" y="6219825"/>
              <a:ext cx="353536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 dirty="0"/>
                <a:t>Progress of the reaction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6200000">
              <a:off x="37306" y="4745831"/>
              <a:ext cx="1741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 dirty="0"/>
                <a:t>Free energy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96306" y="-141836"/>
            <a:ext cx="374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Exergonic reaction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56930" y="3578836"/>
            <a:ext cx="5318561" cy="2288242"/>
            <a:chOff x="2056930" y="3578836"/>
            <a:chExt cx="5318561" cy="2288242"/>
          </a:xfrm>
        </p:grpSpPr>
        <p:pic>
          <p:nvPicPr>
            <p:cNvPr id="19" name="Picture 46" descr="06_07aHydroelecIsolated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49"/>
            <a:stretch>
              <a:fillRect/>
            </a:stretch>
          </p:blipFill>
          <p:spPr bwMode="auto">
            <a:xfrm>
              <a:off x="2056930" y="3578836"/>
              <a:ext cx="5318561" cy="228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535028" y="3843581"/>
              <a:ext cx="643102" cy="20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1800" b="1" dirty="0">
                  <a:sym typeface="Symbol" pitchFamily="18" charset="2"/>
                </a:rPr>
                <a:t></a:t>
              </a:r>
              <a:r>
                <a:rPr lang="en-US" altLang="en-US" sz="1800" b="1" i="1" dirty="0"/>
                <a:t>G </a:t>
              </a:r>
              <a:r>
                <a:rPr lang="en-US" altLang="en-US" sz="1800" b="1" dirty="0">
                  <a:sym typeface="Symbol" pitchFamily="18" charset="2"/>
                </a:rPr>
                <a:t></a:t>
              </a:r>
              <a:r>
                <a:rPr lang="en-US" altLang="en-US" sz="1800" b="1" dirty="0"/>
                <a:t> 0 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6457514" y="3841095"/>
              <a:ext cx="658661" cy="20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1800" b="1" dirty="0">
                  <a:sym typeface="Symbol" pitchFamily="18" charset="2"/>
                </a:rPr>
                <a:t></a:t>
              </a:r>
              <a:r>
                <a:rPr lang="en-US" altLang="en-US" sz="1800" b="1" i="1" dirty="0"/>
                <a:t>G </a:t>
              </a:r>
              <a:r>
                <a:rPr lang="en-US" altLang="en-US" sz="1800" b="1" dirty="0">
                  <a:sym typeface="Symbol" pitchFamily="18" charset="2"/>
                </a:rPr>
                <a:t></a:t>
              </a:r>
              <a:r>
                <a:rPr lang="en-US" altLang="en-US" sz="1800" b="1" dirty="0"/>
                <a:t> 0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6259" y="5401374"/>
            <a:ext cx="9087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800" dirty="0"/>
              <a:t>At equilibrium, forward and reverse reactions occur at the same rate;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state of maximum stability</a:t>
            </a:r>
            <a:r>
              <a:rPr lang="en-US" alt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384358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Which direction will the water flow?</a:t>
            </a:r>
          </a:p>
        </p:txBody>
      </p:sp>
    </p:spTree>
    <p:extLst>
      <p:ext uri="{BB962C8B-B14F-4D97-AF65-F5344CB8AC3E}">
        <p14:creationId xmlns:p14="http://schemas.microsoft.com/office/powerpoint/2010/main" val="23722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5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20697" y="1021215"/>
            <a:ext cx="6054725" cy="2990850"/>
            <a:chOff x="1316038" y="1362075"/>
            <a:chExt cx="6511925" cy="3981450"/>
          </a:xfrm>
        </p:grpSpPr>
        <p:pic>
          <p:nvPicPr>
            <p:cNvPr id="46082" name="Picture 46" descr="06_07cHydroelecMultistep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7"/>
            <a:stretch>
              <a:fillRect/>
            </a:stretch>
          </p:blipFill>
          <p:spPr bwMode="auto">
            <a:xfrm>
              <a:off x="1316038" y="1362075"/>
              <a:ext cx="6511925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 Box 31"/>
            <p:cNvSpPr txBox="1">
              <a:spLocks noChangeArrowheads="1"/>
            </p:cNvSpPr>
            <p:nvPr/>
          </p:nvSpPr>
          <p:spPr bwMode="auto">
            <a:xfrm>
              <a:off x="3198813" y="2016125"/>
              <a:ext cx="8255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2000" b="1" dirty="0">
                  <a:sym typeface="Symbol" pitchFamily="18" charset="2"/>
                </a:rPr>
                <a:t></a:t>
              </a:r>
              <a:r>
                <a:rPr lang="en-US" altLang="en-US" sz="2000" b="1" i="1" dirty="0"/>
                <a:t>G </a:t>
              </a:r>
              <a:r>
                <a:rPr lang="en-US" altLang="en-US" sz="2000" b="1" dirty="0">
                  <a:sym typeface="Symbol" pitchFamily="18" charset="2"/>
                </a:rPr>
                <a:t></a:t>
              </a:r>
              <a:r>
                <a:rPr lang="en-US" altLang="en-US" sz="2000" b="1" dirty="0"/>
                <a:t> 0 </a:t>
              </a:r>
            </a:p>
          </p:txBody>
        </p:sp>
        <p:sp>
          <p:nvSpPr>
            <p:cNvPr id="46085" name="Text Box 31"/>
            <p:cNvSpPr txBox="1">
              <a:spLocks noChangeArrowheads="1"/>
            </p:cNvSpPr>
            <p:nvPr/>
          </p:nvSpPr>
          <p:spPr bwMode="auto">
            <a:xfrm>
              <a:off x="4706938" y="2327275"/>
              <a:ext cx="8255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2000" b="1">
                  <a:sym typeface="Symbol" pitchFamily="18" charset="2"/>
                </a:rPr>
                <a:t></a:t>
              </a:r>
              <a:r>
                <a:rPr lang="en-US" altLang="en-US" sz="2000" b="1" i="1"/>
                <a:t>G </a:t>
              </a:r>
              <a:r>
                <a:rPr lang="en-US" altLang="en-US" sz="2000" b="1">
                  <a:sym typeface="Symbol" pitchFamily="18" charset="2"/>
                </a:rPr>
                <a:t></a:t>
              </a:r>
              <a:r>
                <a:rPr lang="en-US" altLang="en-US" sz="2000" b="1"/>
                <a:t> 0 </a:t>
              </a:r>
            </a:p>
          </p:txBody>
        </p:sp>
        <p:sp>
          <p:nvSpPr>
            <p:cNvPr id="46086" name="Text Box 31"/>
            <p:cNvSpPr txBox="1">
              <a:spLocks noChangeArrowheads="1"/>
            </p:cNvSpPr>
            <p:nvPr/>
          </p:nvSpPr>
          <p:spPr bwMode="auto">
            <a:xfrm>
              <a:off x="6249988" y="2719388"/>
              <a:ext cx="825500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39700" indent="-1397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Times" pitchFamily="84" charset="0"/>
                <a:buNone/>
              </a:pPr>
              <a:r>
                <a:rPr lang="en-US" altLang="en-US" sz="2000" b="1">
                  <a:sym typeface="Symbol" pitchFamily="18" charset="2"/>
                </a:rPr>
                <a:t></a:t>
              </a:r>
              <a:r>
                <a:rPr lang="en-US" altLang="en-US" sz="2000" b="1" i="1"/>
                <a:t>G </a:t>
              </a:r>
              <a:r>
                <a:rPr lang="en-US" altLang="en-US" sz="2000" b="1">
                  <a:sym typeface="Symbol" pitchFamily="18" charset="2"/>
                </a:rPr>
                <a:t></a:t>
              </a:r>
              <a:r>
                <a:rPr lang="en-US" altLang="en-US" sz="2000" b="1"/>
                <a:t> 0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41115" y="36263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Food, or some other energy source like the sun.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53571" y="868004"/>
            <a:ext cx="453048" cy="18220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dwb4.unl.edu/Chem/CHEM869K/CHEM869KLinks/genbiol.cbs.umn.edu/RWPlecturenotes/Gifs50percent/ChemReactions/Coupledreactio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2" y="3755235"/>
            <a:ext cx="4137018" cy="31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905000" y="4800600"/>
            <a:ext cx="1297537" cy="506017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1" y="4191000"/>
            <a:ext cx="218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Exergonic</a:t>
            </a:r>
            <a:r>
              <a:rPr lang="en-US" dirty="0"/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77001" y="5053608"/>
            <a:ext cx="1575566" cy="1042392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0" y="4407277"/>
            <a:ext cx="232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Endergonic</a:t>
            </a:r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47" y="1021215"/>
            <a:ext cx="3159390" cy="305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35000"/>
              </a:spcBef>
            </a:pPr>
            <a:r>
              <a:rPr lang="en-US" altLang="en-US" sz="2800" dirty="0"/>
              <a:t>Cells are not in equilibrium; they are open systems experiencing a constant flow of materials.</a:t>
            </a:r>
          </a:p>
          <a:p>
            <a:pPr indent="-342900">
              <a:spcBef>
                <a:spcPct val="35000"/>
              </a:spcBef>
            </a:pPr>
            <a:endParaRPr lang="en-US" altLang="en-US" dirty="0"/>
          </a:p>
        </p:txBody>
      </p:sp>
      <p:pic>
        <p:nvPicPr>
          <p:cNvPr id="4" name="Picture 2" descr="Image result for pouncing f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437138"/>
            <a:ext cx="855011" cy="13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ting fox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r="20666" b="9638"/>
          <a:stretch/>
        </p:blipFill>
        <p:spPr bwMode="auto">
          <a:xfrm>
            <a:off x="2583498" y="868004"/>
            <a:ext cx="555168" cy="5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hhe.com/biosci/genbio/enger/student/olc/art_quizzes/genbiomedia/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8" b="47140"/>
          <a:stretch/>
        </p:blipFill>
        <p:spPr bwMode="auto">
          <a:xfrm>
            <a:off x="304800" y="1008433"/>
            <a:ext cx="8489696" cy="23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hhe.com/biosci/genbio/enger/student/olc/art_quizzes/genbiomedia/09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4800" y="3183636"/>
            <a:ext cx="8489696" cy="31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737731" y="1523560"/>
            <a:ext cx="930681" cy="325548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11634" y="1008433"/>
            <a:ext cx="218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Exergonic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1654764"/>
            <a:ext cx="983512" cy="283427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196" y="1040003"/>
            <a:ext cx="232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Endergonic</a:t>
            </a:r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CF856D-42EE-4FB5-9266-9D7957CBEF0D}"/>
              </a:ext>
            </a:extLst>
          </p:cNvPr>
          <p:cNvSpPr/>
          <p:nvPr/>
        </p:nvSpPr>
        <p:spPr>
          <a:xfrm rot="2090551">
            <a:off x="5283793" y="1662921"/>
            <a:ext cx="304800" cy="234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06_08aATP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>
            <a:fillRect/>
          </a:stretch>
        </p:blipFill>
        <p:spPr bwMode="auto">
          <a:xfrm>
            <a:off x="312738" y="1084263"/>
            <a:ext cx="8518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6.8a</a:t>
            </a:r>
          </a:p>
        </p:txBody>
      </p:sp>
      <p:sp>
        <p:nvSpPr>
          <p:cNvPr id="8196" name="Text Box 31"/>
          <p:cNvSpPr txBox="1">
            <a:spLocks noChangeArrowheads="1"/>
          </p:cNvSpPr>
          <p:nvPr/>
        </p:nvSpPr>
        <p:spPr bwMode="auto">
          <a:xfrm>
            <a:off x="361950" y="5230813"/>
            <a:ext cx="34909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(a) The structure of ATP</a:t>
            </a:r>
          </a:p>
        </p:txBody>
      </p:sp>
      <p:sp>
        <p:nvSpPr>
          <p:cNvPr id="8197" name="Text Box 31"/>
          <p:cNvSpPr txBox="1">
            <a:spLocks noChangeArrowheads="1"/>
          </p:cNvSpPr>
          <p:nvPr/>
        </p:nvSpPr>
        <p:spPr bwMode="auto">
          <a:xfrm>
            <a:off x="977900" y="3992563"/>
            <a:ext cx="2705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Phosphate groups</a:t>
            </a:r>
          </a:p>
        </p:txBody>
      </p:sp>
      <p:sp>
        <p:nvSpPr>
          <p:cNvPr id="8198" name="Text Box 31"/>
          <p:cNvSpPr txBox="1">
            <a:spLocks noChangeArrowheads="1"/>
          </p:cNvSpPr>
          <p:nvPr/>
        </p:nvSpPr>
        <p:spPr bwMode="auto">
          <a:xfrm>
            <a:off x="6388100" y="1095375"/>
            <a:ext cx="13922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Adenine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7150100" y="4252913"/>
            <a:ext cx="1063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Ribose</a:t>
            </a:r>
          </a:p>
        </p:txBody>
      </p:sp>
    </p:spTree>
    <p:extLst>
      <p:ext uri="{BB962C8B-B14F-4D97-AF65-F5344CB8AC3E}">
        <p14:creationId xmlns:p14="http://schemas.microsoft.com/office/powerpoint/2010/main" val="14917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06_08bATPHydrolysi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8"/>
          <a:stretch/>
        </p:blipFill>
        <p:spPr bwMode="auto">
          <a:xfrm>
            <a:off x="167481" y="-25400"/>
            <a:ext cx="8469313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1981200" y="1703388"/>
            <a:ext cx="44624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 dirty="0"/>
              <a:t>Adenosine triphosphate (ATP)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176462"/>
            <a:ext cx="8636794" cy="3995738"/>
            <a:chOff x="169069" y="2451100"/>
            <a:chExt cx="8636794" cy="3995738"/>
          </a:xfrm>
        </p:grpSpPr>
        <p:pic>
          <p:nvPicPr>
            <p:cNvPr id="10" name="Picture 9" descr="06_08bATPHydrolysi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22" b="2548"/>
            <a:stretch/>
          </p:blipFill>
          <p:spPr bwMode="auto">
            <a:xfrm>
              <a:off x="336550" y="2451100"/>
              <a:ext cx="8469313" cy="399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169069" y="3011388"/>
              <a:ext cx="3868738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b="1" dirty="0"/>
                <a:t>The hydrolysis of ATP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7372350" y="4402138"/>
              <a:ext cx="1085850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b="1"/>
                <a:t>Energy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2549525" y="5495925"/>
              <a:ext cx="44259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b="1"/>
                <a:t>Adenosine diphosphate (ADP)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434975" y="5149850"/>
              <a:ext cx="16160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b="1"/>
                <a:t>Inorganic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b="1"/>
                <a:t> phosphate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64" y="5525445"/>
            <a:ext cx="2466854" cy="133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8265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How the Hydrolysis of ATP Performs 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16025"/>
            <a:ext cx="8928100" cy="5226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three types of cellular work (mechanical, transport, and chemical) are powered by the hydrolysis of ATP.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In the cell, the energy from the exergonic reaction of ATP hydrolysis can be used to drive an endergonic reaction.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Overall, the coupled reactions are exergonic. </a:t>
            </a: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5081" y="174886"/>
            <a:ext cx="7010400" cy="3124200"/>
            <a:chOff x="1985963" y="2289175"/>
            <a:chExt cx="5211762" cy="2130425"/>
          </a:xfrm>
        </p:grpSpPr>
        <p:pic>
          <p:nvPicPr>
            <p:cNvPr id="5" name="Picture 9" descr="06_09aEnergyCoupling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46"/>
            <a:stretch>
              <a:fillRect/>
            </a:stretch>
          </p:blipFill>
          <p:spPr bwMode="auto">
            <a:xfrm>
              <a:off x="1985963" y="2289175"/>
              <a:ext cx="5170487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2027238" y="3109913"/>
              <a:ext cx="168116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 dirty="0"/>
                <a:t>Glutamic acid</a:t>
              </a: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3331917" y="3605688"/>
              <a:ext cx="25908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3200" b="1" dirty="0">
                  <a:sym typeface="Symbol" pitchFamily="18" charset="2"/>
                </a:rPr>
                <a:t></a:t>
              </a:r>
              <a:r>
                <a:rPr lang="en-US" altLang="en-US" sz="3200" b="1" i="1" dirty="0" err="1"/>
                <a:t>G</a:t>
              </a:r>
              <a:r>
                <a:rPr lang="en-US" altLang="en-US" sz="3200" b="1" baseline="-25000" dirty="0" err="1"/>
                <a:t>Glu</a:t>
              </a:r>
              <a:r>
                <a:rPr lang="en-US" altLang="en-US" sz="3200" b="1" dirty="0"/>
                <a:t> </a:t>
              </a:r>
              <a:r>
                <a:rPr lang="en-US" altLang="en-US" sz="3200" b="1" dirty="0">
                  <a:sym typeface="Symbol" pitchFamily="18" charset="2"/>
                </a:rPr>
                <a:t></a:t>
              </a:r>
              <a:r>
                <a:rPr lang="en-US" altLang="en-US" sz="3200" b="1" dirty="0"/>
                <a:t> </a:t>
              </a:r>
              <a:r>
                <a:rPr lang="en-US" altLang="en-US" sz="3200" b="1" dirty="0">
                  <a:sym typeface="Symbol" pitchFamily="18" charset="2"/>
                </a:rPr>
                <a:t></a:t>
              </a:r>
              <a:r>
                <a:rPr lang="en-US" altLang="en-US" sz="3200" b="1" dirty="0"/>
                <a:t>3.4 kcal/</a:t>
              </a:r>
              <a:r>
                <a:rPr lang="en-US" altLang="en-US" sz="3200" b="1" dirty="0" err="1"/>
                <a:t>mol</a:t>
              </a:r>
              <a:r>
                <a:rPr lang="en-US" altLang="en-US" sz="3200" b="1" dirty="0"/>
                <a:t> </a:t>
              </a: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903913" y="3111500"/>
              <a:ext cx="1293812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/>
                <a:t>Glutamine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3881438" y="3124200"/>
              <a:ext cx="11366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900" b="1"/>
                <a:t>Ammonia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96" y="30480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 this reaction happen spontaneously? 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Is this reaction catabolic or anabolic?</a:t>
            </a:r>
          </a:p>
          <a:p>
            <a:pPr lvl="1"/>
            <a:r>
              <a:rPr lang="en-US" dirty="0"/>
              <a:t>Anabolic</a:t>
            </a:r>
          </a:p>
          <a:p>
            <a:r>
              <a:rPr lang="en-US" dirty="0"/>
              <a:t>Is this reaction exergonic or endergonic?</a:t>
            </a:r>
          </a:p>
          <a:p>
            <a:pPr lvl="1"/>
            <a:r>
              <a:rPr lang="en-US" dirty="0"/>
              <a:t>Endergonic</a:t>
            </a:r>
          </a:p>
        </p:txBody>
      </p:sp>
    </p:spTree>
    <p:extLst>
      <p:ext uri="{BB962C8B-B14F-4D97-AF65-F5344CB8AC3E}">
        <p14:creationId xmlns:p14="http://schemas.microsoft.com/office/powerpoint/2010/main" val="24301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06_09bEnergyCoupling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385"/>
          <a:stretch/>
        </p:blipFill>
        <p:spPr bwMode="auto">
          <a:xfrm>
            <a:off x="296863" y="1258889"/>
            <a:ext cx="85486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307975" y="2173288"/>
            <a:ext cx="17478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000" b="1" dirty="0"/>
              <a:t>Glutamic acid</a:t>
            </a:r>
          </a:p>
        </p:txBody>
      </p:sp>
      <p:sp>
        <p:nvSpPr>
          <p:cNvPr id="14344" name="Text Box 31"/>
          <p:cNvSpPr txBox="1">
            <a:spLocks noChangeArrowheads="1"/>
          </p:cNvSpPr>
          <p:nvPr/>
        </p:nvSpPr>
        <p:spPr bwMode="auto">
          <a:xfrm>
            <a:off x="3600450" y="2155825"/>
            <a:ext cx="189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7813" indent="-277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2000" b="1" dirty="0"/>
              <a:t>Phosphorylated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2000" b="1" dirty="0"/>
              <a:t>intermediate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855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en-US" altLang="en-US" sz="2400" dirty="0"/>
              <a:t>ATP drives endergonic reactions by phosphorylation, transferring a phosphate group to some other molecule, such as a reactant.</a:t>
            </a:r>
          </a:p>
        </p:txBody>
      </p:sp>
      <p:pic>
        <p:nvPicPr>
          <p:cNvPr id="9" name="Picture 2" descr="http://www.mhhe.com/biosci/genbio/enger/student/olc/art_quizzes/genbiomedia/09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0251"/>
          <a:stretch/>
        </p:blipFill>
        <p:spPr bwMode="auto">
          <a:xfrm>
            <a:off x="275786" y="4999466"/>
            <a:ext cx="8489696" cy="18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6863" y="2717800"/>
            <a:ext cx="8548687" cy="2728913"/>
            <a:chOff x="296863" y="2717800"/>
            <a:chExt cx="8548687" cy="2728913"/>
          </a:xfrm>
        </p:grpSpPr>
        <p:pic>
          <p:nvPicPr>
            <p:cNvPr id="11" name="Picture 9" descr="06_09bEnergyCoupling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14" b="3511"/>
            <a:stretch/>
          </p:blipFill>
          <p:spPr bwMode="auto">
            <a:xfrm>
              <a:off x="296863" y="2717800"/>
              <a:ext cx="8548687" cy="272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857875" y="4433888"/>
              <a:ext cx="12795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/>
                <a:t>Glutamine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625600" y="4371975"/>
              <a:ext cx="18954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/>
                <a:t>Phosphorylated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000" b="1"/>
                <a:t>intermediate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49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639</Words>
  <Application>Microsoft Office PowerPoint</Application>
  <PresentationFormat>On-screen Show (4:3)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Figure 6.8a</vt:lpstr>
      <vt:lpstr>PowerPoint Presentation</vt:lpstr>
      <vt:lpstr>How the Hydrolysis of ATP Performs Work</vt:lpstr>
      <vt:lpstr>PowerPoint Presentation</vt:lpstr>
      <vt:lpstr>PowerPoint Presentation</vt:lpstr>
      <vt:lpstr>PowerPoint Presentation</vt:lpstr>
      <vt:lpstr>Figure 6.10</vt:lpstr>
      <vt:lpstr>Figure 6.11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95</cp:revision>
  <cp:lastPrinted>2017-10-18T15:49:05Z</cp:lastPrinted>
  <dcterms:created xsi:type="dcterms:W3CDTF">2014-10-16T21:35:35Z</dcterms:created>
  <dcterms:modified xsi:type="dcterms:W3CDTF">2019-10-15T21:18:17Z</dcterms:modified>
</cp:coreProperties>
</file>