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9" r:id="rId2"/>
    <p:sldId id="257" r:id="rId3"/>
    <p:sldId id="260" r:id="rId4"/>
    <p:sldId id="264" r:id="rId5"/>
    <p:sldId id="273" r:id="rId6"/>
    <p:sldId id="275" r:id="rId7"/>
    <p:sldId id="268" r:id="rId8"/>
    <p:sldId id="270" r:id="rId9"/>
    <p:sldId id="272" r:id="rId10"/>
    <p:sldId id="277" r:id="rId11"/>
    <p:sldId id="278" r:id="rId12"/>
    <p:sldId id="279" r:id="rId13"/>
    <p:sldId id="280" r:id="rId14"/>
    <p:sldId id="289" r:id="rId15"/>
    <p:sldId id="290" r:id="rId16"/>
    <p:sldId id="296" r:id="rId17"/>
    <p:sldId id="294" r:id="rId18"/>
    <p:sldId id="295" r:id="rId19"/>
  </p:sldIdLst>
  <p:sldSz cx="9144000" cy="6858000" type="screen4x3"/>
  <p:notesSz cx="6858000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6007" autoAdjust="0"/>
  </p:normalViewPr>
  <p:slideViewPr>
    <p:cSldViewPr>
      <p:cViewPr varScale="1">
        <p:scale>
          <a:sx n="33" d="100"/>
          <a:sy n="33" d="100"/>
        </p:scale>
        <p:origin x="188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0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0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6ED912-9594-4C60-A1BD-13E2E2A1A275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630"/>
            <a:ext cx="2971800" cy="465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5630"/>
            <a:ext cx="2971800" cy="465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3795F-ED34-42BC-90E5-3A0B037ED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994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0EA34-8F17-4969-A3FF-4CE452B7D489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3331"/>
            <a:ext cx="5486400" cy="419052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5045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6942B-54A4-4D7B-9500-B868BC75E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78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>
              <a:spcBef>
                <a:spcPct val="0"/>
              </a:spcBef>
            </a:pPr>
            <a:fld id="{A20D5564-C24D-4F7A-A5FF-F083C756AE7C}" type="slidenum">
              <a:rPr lang="en-US" altLang="en-US" smtClean="0">
                <a:cs typeface="Arial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cs typeface="Arial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 txBox="1">
            <a:spLocks noGrp="1" noChangeArrowheads="1"/>
          </p:cNvSpPr>
          <p:nvPr/>
        </p:nvSpPr>
        <p:spPr bwMode="auto">
          <a:xfrm>
            <a:off x="3972560" y="8831581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5E1827A0-198B-427A-8F8A-8F201E0BBADF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12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2"/>
            <a:ext cx="5140960" cy="4183379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  <a:latin typeface="Times New Roman" pitchFamily="84" charset="0"/>
                <a:ea typeface="ＭＳ Ｐゴシック" pitchFamily="84" charset="-128"/>
              </a:rPr>
              <a:t>Transduction</a:t>
            </a:r>
            <a:r>
              <a:rPr lang="en-US" altLang="en-US" baseline="0" dirty="0">
                <a:solidFill>
                  <a:srgbClr val="000000"/>
                </a:solidFill>
                <a:latin typeface="Times New Roman" pitchFamily="84" charset="0"/>
                <a:ea typeface="ＭＳ Ｐゴシック" pitchFamily="84" charset="-128"/>
              </a:rPr>
              <a:t> is a step or series of steps that converts the signal to a form that can bring about a specific cellular response.  Transduction usually requires a sequence of changes in a series of different molecules - a signal transduction pathway.</a:t>
            </a:r>
            <a:endParaRPr lang="en-US" altLang="en-US" dirty="0">
              <a:solidFill>
                <a:srgbClr val="000000"/>
              </a:solidFill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 txBox="1">
            <a:spLocks noGrp="1" noChangeArrowheads="1"/>
          </p:cNvSpPr>
          <p:nvPr/>
        </p:nvSpPr>
        <p:spPr bwMode="auto">
          <a:xfrm>
            <a:off x="3972560" y="8831581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D2AD4F8A-1929-4379-B2E7-975DAE58DE8E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13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2"/>
            <a:ext cx="5140960" cy="4183379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rPr>
              <a:t>The</a:t>
            </a:r>
            <a:r>
              <a:rPr lang="en-US" altLang="en-US" baseline="0" dirty="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rPr>
              <a:t> response may be almost any imaginable cellular activity – such as catalysis by an enzyme, rearrangement of the cytoskeleton, or activation of specific genes in the nucleus.  </a:t>
            </a:r>
            <a:endParaRPr lang="en-US" altLang="en-US" dirty="0">
              <a:solidFill>
                <a:srgbClr val="000000"/>
              </a:solidFill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5F2C271B-9F2F-409A-AA4F-A040FB373320}" type="slidenum">
              <a:rPr lang="en-US" altLang="en-US">
                <a:latin typeface="Arial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15</a:t>
            </a:fld>
            <a:endParaRPr lang="en-US" altLang="en-US" dirty="0"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97650" indent="-297650">
              <a:lnSpc>
                <a:spcPct val="96000"/>
              </a:lnSpc>
              <a:spcBef>
                <a:spcPts val="611"/>
              </a:spcBef>
            </a:pPr>
            <a:r>
              <a:rPr lang="en-US" altLang="en-US" dirty="0"/>
              <a:t>Most 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water-soluble</a:t>
            </a:r>
            <a:r>
              <a:rPr lang="en-US" altLang="en-US" dirty="0"/>
              <a:t> signal molecules bind to specific sites on receptor proteins that span the plasma</a:t>
            </a:r>
            <a:r>
              <a:rPr lang="en-US" altLang="en-US" baseline="0" dirty="0"/>
              <a:t> </a:t>
            </a:r>
            <a:r>
              <a:rPr lang="en-US" altLang="en-US" dirty="0"/>
              <a:t>membrane.  The signal molecules do not enter the cell.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FAB64079-D998-4633-910D-34FBCFA781F5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17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97650" indent="-297650"/>
            <a:r>
              <a:rPr lang="en-US" altLang="en-US" dirty="0"/>
              <a:t>A </a:t>
            </a:r>
            <a:r>
              <a:rPr lang="en-US" altLang="en-US" b="1" dirty="0"/>
              <a:t>ligand-gated ion channel </a:t>
            </a:r>
            <a:r>
              <a:rPr lang="en-US" altLang="en-US" dirty="0"/>
              <a:t>receptor acts as a “gate” for ions when the receptor changes shape.</a:t>
            </a:r>
          </a:p>
          <a:p>
            <a:pPr marL="297650" indent="-297650"/>
            <a:r>
              <a:rPr lang="en-US" altLang="en-US" dirty="0"/>
              <a:t>When a signal molecule binds as a ligand to the receptor, the gate allows specific ions, such as Na</a:t>
            </a:r>
            <a:r>
              <a:rPr lang="en-US" altLang="en-US" baseline="30000" dirty="0"/>
              <a:t>+</a:t>
            </a:r>
            <a:r>
              <a:rPr lang="en-US" altLang="en-US" dirty="0"/>
              <a:t> or Ca</a:t>
            </a:r>
            <a:r>
              <a:rPr lang="en-US" altLang="en-US" baseline="30000" dirty="0"/>
              <a:t>2+</a:t>
            </a:r>
            <a:r>
              <a:rPr lang="en-US" altLang="en-US" dirty="0"/>
              <a:t>, through a channel in the receptor.</a:t>
            </a:r>
          </a:p>
          <a:p>
            <a:pPr marL="297650" indent="-297650"/>
            <a:r>
              <a:rPr lang="en-US" altLang="en-US" dirty="0"/>
              <a:t>Ligand-gated ion channels are very important in the nervous system.</a:t>
            </a:r>
          </a:p>
          <a:p>
            <a:pPr marL="297650" indent="-297650"/>
            <a:r>
              <a:rPr lang="en-US" altLang="en-US" dirty="0"/>
              <a:t>The diffusion of ions through open channels may trigger an electric signal.</a:t>
            </a:r>
          </a:p>
          <a:p>
            <a:endParaRPr lang="en-US" altLang="en-US" dirty="0">
              <a:solidFill>
                <a:srgbClr val="000000"/>
              </a:solidFill>
              <a:latin typeface="Times New Roman" pitchFamily="84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89518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08CDC889-F234-4AAD-80B5-720FFBCE43AB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18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97650" indent="-297650">
              <a:spcBef>
                <a:spcPct val="30000"/>
              </a:spcBef>
            </a:pPr>
            <a:r>
              <a:rPr lang="en-US" altLang="en-US" dirty="0"/>
              <a:t>Intracellular receptor proteins are found in the cytosol or nucleus of target cells.</a:t>
            </a:r>
          </a:p>
          <a:p>
            <a:pPr marL="297650" indent="-297650">
              <a:spcBef>
                <a:spcPct val="30000"/>
              </a:spcBef>
            </a:pPr>
            <a:r>
              <a:rPr lang="en-US" altLang="en-US" dirty="0"/>
              <a:t>Small or hydrophobic chemical messengers can readily cross the membrane and activate receptors.</a:t>
            </a:r>
          </a:p>
          <a:p>
            <a:pPr marL="297650" indent="-297650">
              <a:spcBef>
                <a:spcPct val="30000"/>
              </a:spcBef>
            </a:pPr>
            <a:r>
              <a:rPr lang="en-US" altLang="en-US" dirty="0"/>
              <a:t>Examples of hydrophobic messengers are the steroid and thyroid hormones of animals and nitric oxide (NO) in both plants and animals.</a:t>
            </a:r>
          </a:p>
          <a:p>
            <a:pPr marL="297650" indent="-297650">
              <a:spcBef>
                <a:spcPct val="30000"/>
              </a:spcBef>
            </a:pPr>
            <a:r>
              <a:rPr lang="en-US" altLang="en-US" dirty="0"/>
              <a:t>Testosterone behaves similarly to other steroid hormones.</a:t>
            </a:r>
          </a:p>
          <a:p>
            <a:pPr marL="297650" indent="-297650">
              <a:spcBef>
                <a:spcPct val="30000"/>
              </a:spcBef>
            </a:pPr>
            <a:r>
              <a:rPr lang="en-US" altLang="en-US" dirty="0"/>
              <a:t>Only cells that contain receptors for testosterone can respond to it.</a:t>
            </a:r>
          </a:p>
          <a:p>
            <a:pPr marL="297650" indent="-297650">
              <a:spcBef>
                <a:spcPct val="30000"/>
              </a:spcBef>
            </a:pPr>
            <a:r>
              <a:rPr lang="en-US" altLang="en-US" dirty="0"/>
              <a:t>The hormone binds the receptor protein and activates it.</a:t>
            </a:r>
          </a:p>
          <a:p>
            <a:pPr marL="297650" indent="-297650">
              <a:spcBef>
                <a:spcPct val="30000"/>
              </a:spcBef>
            </a:pPr>
            <a:r>
              <a:rPr lang="en-US" altLang="en-US" dirty="0"/>
              <a:t>The active form of the receptor enters the nucleus, acts as a transcription factor, and activates genes needed for male sex characteristics.</a:t>
            </a:r>
          </a:p>
          <a:p>
            <a:pPr marL="297650" indent="-297650">
              <a:spcBef>
                <a:spcPct val="3000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61525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 txBox="1">
            <a:spLocks noGrp="1" noChangeArrowheads="1"/>
          </p:cNvSpPr>
          <p:nvPr/>
        </p:nvSpPr>
        <p:spPr bwMode="auto">
          <a:xfrm>
            <a:off x="3886200" y="8846662"/>
            <a:ext cx="2971800" cy="46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D6E735A1-D2EF-4E4B-A42E-0E6F8A24ACB8}" type="slidenum">
              <a:rPr lang="en-US" altLang="en-US">
                <a:latin typeface="Arial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3</a:t>
            </a:fld>
            <a:endParaRPr lang="en-US" altLang="en-US"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23331"/>
            <a:ext cx="5029200" cy="4190523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92100" indent="-292100" eaLnBrk="1" hangingPunct="1"/>
            <a:r>
              <a:rPr lang="en-US" altLang="en-US" dirty="0"/>
              <a:t>Small solutes and water enter or leave the cell through the lipid bilayer or by means of transport proteins</a:t>
            </a:r>
          </a:p>
          <a:p>
            <a:pPr marL="292100" indent="-292100" eaLnBrk="1" hangingPunct="1"/>
            <a:r>
              <a:rPr lang="en-US" altLang="en-US" dirty="0"/>
              <a:t>Large molecules, such as polysaccharides and proteins, cross the membrane in bulk by means of vesicles</a:t>
            </a:r>
          </a:p>
          <a:p>
            <a:pPr marL="292100" indent="-292100" eaLnBrk="1" hangingPunct="1"/>
            <a:r>
              <a:rPr lang="en-US" altLang="en-US" dirty="0"/>
              <a:t>Bulk transport requires energy.</a:t>
            </a:r>
          </a:p>
          <a:p>
            <a:pPr marL="292100" indent="-292100" eaLnBrk="1" hangingPunct="1"/>
            <a:r>
              <a:rPr lang="en-US" altLang="en-US" dirty="0"/>
              <a:t>In </a:t>
            </a:r>
            <a:r>
              <a:rPr lang="en-US" altLang="en-US" b="1" dirty="0"/>
              <a:t>exocytosis</a:t>
            </a:r>
            <a:r>
              <a:rPr lang="en-US" altLang="en-US" dirty="0"/>
              <a:t>, transport vesicles migrate to the membrane, fuse with it, and release their contents.</a:t>
            </a:r>
          </a:p>
          <a:p>
            <a:pPr marL="292100" indent="-292100" eaLnBrk="1" hangingPunct="1"/>
            <a:r>
              <a:rPr lang="en-US" altLang="en-US" dirty="0"/>
              <a:t>Many secretory cells use exocytosis to export products.</a:t>
            </a:r>
          </a:p>
          <a:p>
            <a:pPr marL="292100" indent="-292100" eaLnBrk="1" hangingPunct="1"/>
            <a:r>
              <a:rPr lang="en-US" altLang="en-US" dirty="0"/>
              <a:t>In </a:t>
            </a:r>
            <a:r>
              <a:rPr lang="en-US" altLang="en-US" b="1" dirty="0"/>
              <a:t>endocytosis</a:t>
            </a:r>
            <a:r>
              <a:rPr lang="en-US" altLang="en-US" dirty="0"/>
              <a:t>, the cell takes in molecules and particulate matter by forming new vesicles from the plasma membrane</a:t>
            </a:r>
          </a:p>
          <a:p>
            <a:pPr marL="292100" indent="-292100" eaLnBrk="1" hangingPunct="1"/>
            <a:r>
              <a:rPr lang="en-US" altLang="en-US" dirty="0"/>
              <a:t>Endocytosis is a reversal of exocytosis, involving different proteins.</a:t>
            </a:r>
          </a:p>
          <a:p>
            <a:pPr marL="292100" indent="-292100" eaLnBrk="1" hangingPunct="1"/>
            <a:endParaRPr lang="en-US" altLang="en-US" dirty="0"/>
          </a:p>
          <a:p>
            <a:pPr marL="292100" indent="-292100" eaLnBrk="1" hangingPunct="1"/>
            <a:endParaRPr lang="en-US" altLang="en-US" dirty="0"/>
          </a:p>
          <a:p>
            <a:pPr eaLnBrk="1" hangingPunct="1"/>
            <a:endParaRPr lang="en-US" altLang="en-US" dirty="0">
              <a:latin typeface="Times New Roman" pitchFamily="84" charset="0"/>
              <a:ea typeface="ＭＳ Ｐゴシック" pitchFamily="84" charset="-128"/>
            </a:endParaRPr>
          </a:p>
          <a:p>
            <a:pPr eaLnBrk="1" hangingPunct="1"/>
            <a:endParaRPr lang="en-US" altLang="en-US" dirty="0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 txBox="1">
            <a:spLocks noGrp="1" noChangeArrowheads="1"/>
          </p:cNvSpPr>
          <p:nvPr/>
        </p:nvSpPr>
        <p:spPr bwMode="auto">
          <a:xfrm>
            <a:off x="3886200" y="8846662"/>
            <a:ext cx="2971800" cy="46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01A8028C-F66E-47DB-A83A-13DEEED111CC}" type="slidenum">
              <a:rPr lang="en-US" altLang="en-US">
                <a:latin typeface="Arial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4</a:t>
            </a:fld>
            <a:endParaRPr lang="en-US" altLang="en-US"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23331"/>
            <a:ext cx="5029200" cy="419052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dirty="0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 txBox="1">
            <a:spLocks noGrp="1" noChangeArrowheads="1"/>
          </p:cNvSpPr>
          <p:nvPr/>
        </p:nvSpPr>
        <p:spPr bwMode="auto">
          <a:xfrm>
            <a:off x="3886200" y="8846662"/>
            <a:ext cx="2971800" cy="46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035A3902-F38D-4799-A875-A0B985268885}" type="slidenum">
              <a:rPr lang="en-US" altLang="en-US">
                <a:latin typeface="Arial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5</a:t>
            </a:fld>
            <a:endParaRPr lang="en-US" altLang="en-US"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23331"/>
            <a:ext cx="5029200" cy="419052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92100" indent="-292100" eaLnBrk="1" hangingPunct="1"/>
            <a:r>
              <a:rPr lang="en-US" altLang="en-US" dirty="0"/>
              <a:t>Eukaryotic cells may communicate by direct contact.</a:t>
            </a:r>
          </a:p>
          <a:p>
            <a:pPr marL="292100" indent="-292100" eaLnBrk="1" hangingPunct="1"/>
            <a:r>
              <a:rPr lang="en-US" altLang="en-US" dirty="0"/>
              <a:t>Animal and plant cells have junctions that directly connect the cytoplasm of adjacent cells.</a:t>
            </a:r>
          </a:p>
          <a:p>
            <a:pPr marL="292100" indent="-292100" eaLnBrk="1" hangingPunct="1"/>
            <a:r>
              <a:rPr lang="en-US" altLang="en-US" dirty="0"/>
              <a:t>These are called gap junctions (animal cells) and </a:t>
            </a:r>
            <a:r>
              <a:rPr lang="en-US" altLang="en-US" dirty="0" err="1"/>
              <a:t>plasmodesmata</a:t>
            </a:r>
            <a:r>
              <a:rPr lang="en-US" altLang="en-US" dirty="0"/>
              <a:t> (plant cells).</a:t>
            </a:r>
          </a:p>
          <a:p>
            <a:pPr marL="292100" indent="-292100" eaLnBrk="1" hangingPunct="1"/>
            <a:r>
              <a:rPr lang="en-US" altLang="en-US" dirty="0"/>
              <a:t>The free passage of substances in the cytosol from one cell to another is a type of local signaling.</a:t>
            </a:r>
          </a:p>
          <a:p>
            <a:pPr eaLnBrk="1" hangingPunct="1"/>
            <a:endParaRPr lang="en-US" altLang="en-US" dirty="0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 txBox="1">
            <a:spLocks noGrp="1" noChangeArrowheads="1"/>
          </p:cNvSpPr>
          <p:nvPr/>
        </p:nvSpPr>
        <p:spPr bwMode="auto">
          <a:xfrm>
            <a:off x="3886200" y="8846662"/>
            <a:ext cx="2971800" cy="46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10CA80DE-F4DD-4BB4-AFD1-52BCE724FE8B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7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23331"/>
            <a:ext cx="5029200" cy="4190523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92100" indent="-292100" eaLnBrk="1" hangingPunct="1"/>
            <a:r>
              <a:rPr lang="en-US" altLang="en-US" dirty="0"/>
              <a:t>In many cases of local signaling, messenger molecules are secreted by a signaling cell.</a:t>
            </a:r>
          </a:p>
          <a:p>
            <a:pPr marL="292100" indent="-292100" eaLnBrk="1" hangingPunct="1"/>
            <a:r>
              <a:rPr lang="en-US" altLang="en-US" dirty="0"/>
              <a:t>These messenger molecules, called </a:t>
            </a:r>
            <a:r>
              <a:rPr lang="en-US" altLang="en-US" b="1" dirty="0"/>
              <a:t>local regulators</a:t>
            </a:r>
            <a:r>
              <a:rPr lang="en-US" altLang="en-US" dirty="0"/>
              <a:t>, travel only short distances.</a:t>
            </a:r>
          </a:p>
          <a:p>
            <a:pPr marL="292100" indent="-292100" eaLnBrk="1" hangingPunct="1"/>
            <a:r>
              <a:rPr lang="en-US" altLang="en-US" dirty="0"/>
              <a:t>One class of these, growth factors, stimulates nearby cells to grow and divide.</a:t>
            </a:r>
          </a:p>
          <a:p>
            <a:pPr marL="292100" indent="-292100" eaLnBrk="1" hangingPunct="1"/>
            <a:r>
              <a:rPr lang="en-US" altLang="en-US" dirty="0"/>
              <a:t>This type of local signaling in animal cells is called paracrine signaling. (You won’t be tested on microcephaly or </a:t>
            </a:r>
            <a:r>
              <a:rPr lang="en-US" altLang="en-US" dirty="0" err="1"/>
              <a:t>zika</a:t>
            </a:r>
            <a:r>
              <a:rPr lang="en-US" altLang="en-US" dirty="0"/>
              <a:t>.)</a:t>
            </a:r>
          </a:p>
          <a:p>
            <a:endParaRPr lang="en-US" altLang="en-US" dirty="0">
              <a:solidFill>
                <a:srgbClr val="000000"/>
              </a:solidFill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 txBox="1">
            <a:spLocks noGrp="1" noChangeArrowheads="1"/>
          </p:cNvSpPr>
          <p:nvPr/>
        </p:nvSpPr>
        <p:spPr bwMode="auto">
          <a:xfrm>
            <a:off x="3886200" y="8846662"/>
            <a:ext cx="2971800" cy="46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A97F8673-801F-4C78-9A84-2B84222184ED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8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23331"/>
            <a:ext cx="5029200" cy="4190523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92100" indent="-292100" eaLnBrk="1" hangingPunct="1"/>
            <a:r>
              <a:rPr lang="en-US" altLang="en-US" dirty="0"/>
              <a:t>Another more specialized type of local signaling occurs in the animal nervous system.</a:t>
            </a:r>
          </a:p>
          <a:p>
            <a:pPr marL="292100" indent="-292100" eaLnBrk="1" hangingPunct="1"/>
            <a:r>
              <a:rPr lang="en-US" altLang="en-US" dirty="0"/>
              <a:t>This synaptic signaling consists of an electrical signal moving along a nerve cell that triggers secretion of neurotransmitter molecules.</a:t>
            </a:r>
          </a:p>
          <a:p>
            <a:pPr marL="292100" indent="-292100" eaLnBrk="1" hangingPunct="1"/>
            <a:r>
              <a:rPr lang="en-US" altLang="en-US" dirty="0"/>
              <a:t>These diffuse across the space between the nerve cell and its target, triggering a response in the target cell.</a:t>
            </a:r>
          </a:p>
          <a:p>
            <a:endParaRPr lang="en-US" altLang="en-US" dirty="0">
              <a:solidFill>
                <a:srgbClr val="000000"/>
              </a:solidFill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 txBox="1">
            <a:spLocks noGrp="1" noChangeArrowheads="1"/>
          </p:cNvSpPr>
          <p:nvPr/>
        </p:nvSpPr>
        <p:spPr bwMode="auto">
          <a:xfrm>
            <a:off x="3886200" y="8846662"/>
            <a:ext cx="2971800" cy="46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4A2DC2F2-EC01-4F41-BDAC-8B6A3AC9E53B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9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23331"/>
            <a:ext cx="5029200" cy="4190523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92100" indent="-292100" eaLnBrk="1" hangingPunct="1"/>
            <a:r>
              <a:rPr lang="en-US" altLang="en-US" dirty="0"/>
              <a:t>In long-distance signaling, plants and animals use chemicals called </a:t>
            </a:r>
            <a:r>
              <a:rPr lang="en-US" altLang="en-US" b="1" dirty="0"/>
              <a:t>hormones.</a:t>
            </a:r>
          </a:p>
          <a:p>
            <a:pPr marL="292100" indent="-292100" eaLnBrk="1" hangingPunct="1"/>
            <a:r>
              <a:rPr lang="en-US" altLang="en-US" dirty="0"/>
              <a:t>In hormonal signaling in animals (called endocrine signaling), specialized cells release hormone. molecules that travel via the circulatory system.</a:t>
            </a:r>
          </a:p>
          <a:p>
            <a:pPr marL="292100" indent="-292100" eaLnBrk="1" hangingPunct="1"/>
            <a:r>
              <a:rPr lang="en-US" altLang="en-US" dirty="0"/>
              <a:t>Hormones vary widely in size and shape.</a:t>
            </a:r>
            <a:endParaRPr lang="en-US" altLang="en-US" b="1" dirty="0"/>
          </a:p>
          <a:p>
            <a:endParaRPr lang="en-US" altLang="en-US" dirty="0">
              <a:solidFill>
                <a:srgbClr val="000000"/>
              </a:solidFill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 txBox="1">
            <a:spLocks noGrp="1" noChangeArrowheads="1"/>
          </p:cNvSpPr>
          <p:nvPr/>
        </p:nvSpPr>
        <p:spPr bwMode="auto">
          <a:xfrm>
            <a:off x="3972560" y="8831581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5A59A100-5ED7-4683-9AB2-3FB9B59459AD}" type="slidenum">
              <a:rPr lang="en-US" altLang="en-US">
                <a:latin typeface="Arial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10</a:t>
            </a:fld>
            <a:endParaRPr lang="en-US" altLang="en-US"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2"/>
            <a:ext cx="5140960" cy="4183379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 txBox="1">
            <a:spLocks noGrp="1" noChangeArrowheads="1"/>
          </p:cNvSpPr>
          <p:nvPr/>
        </p:nvSpPr>
        <p:spPr bwMode="auto">
          <a:xfrm>
            <a:off x="3972560" y="8831581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948DEEDF-AB75-4061-AD81-26DBC824C38F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11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2"/>
            <a:ext cx="5140960" cy="4183379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31774">
              <a:defRPr/>
            </a:pPr>
            <a:r>
              <a:rPr lang="en-US" altLang="en-US" dirty="0"/>
              <a:t>The binding between a signal molecule (</a:t>
            </a:r>
            <a:r>
              <a:rPr lang="en-US" altLang="en-US" b="1" dirty="0"/>
              <a:t>ligand</a:t>
            </a:r>
            <a:r>
              <a:rPr lang="en-US" altLang="en-US" dirty="0"/>
              <a:t>) and receptor is highly specific. Ligand binding generally causes a shape change in the receptor. Many receptors are directly activated by this shape change. Most signal receptors are plasma membrane proteins.</a:t>
            </a:r>
          </a:p>
          <a:p>
            <a:endParaRPr lang="en-US" altLang="en-US" dirty="0">
              <a:solidFill>
                <a:srgbClr val="000000"/>
              </a:solidFill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F95A-824B-477C-81C1-0A0D749348E8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4A1D-ACBA-4F34-A870-A7C6F6797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79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F95A-824B-477C-81C1-0A0D749348E8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4A1D-ACBA-4F34-A870-A7C6F6797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43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F95A-824B-477C-81C1-0A0D749348E8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4A1D-ACBA-4F34-A870-A7C6F6797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90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F95A-824B-477C-81C1-0A0D749348E8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4A1D-ACBA-4F34-A870-A7C6F6797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43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F95A-824B-477C-81C1-0A0D749348E8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4A1D-ACBA-4F34-A870-A7C6F6797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64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F95A-824B-477C-81C1-0A0D749348E8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4A1D-ACBA-4F34-A870-A7C6F6797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18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F95A-824B-477C-81C1-0A0D749348E8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4A1D-ACBA-4F34-A870-A7C6F6797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0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F95A-824B-477C-81C1-0A0D749348E8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4A1D-ACBA-4F34-A870-A7C6F6797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932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F95A-824B-477C-81C1-0A0D749348E8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4A1D-ACBA-4F34-A870-A7C6F6797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13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F95A-824B-477C-81C1-0A0D749348E8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4A1D-ACBA-4F34-A870-A7C6F6797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278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F95A-824B-477C-81C1-0A0D749348E8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4A1D-ACBA-4F34-A870-A7C6F6797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51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CF95A-824B-477C-81C1-0A0D749348E8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74A1D-ACBA-4F34-A870-A7C6F6797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491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hyperlink" Target="http://www.mediaresource.org/instruct.ht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1">
                <a:latin typeface="Tahoma" pitchFamily="84" charset="0"/>
              </a:rPr>
              <a:t>0</a:t>
            </a:r>
          </a:p>
        </p:txBody>
      </p:sp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528638" y="1098550"/>
            <a:ext cx="808196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D001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7474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0" dirty="0">
                <a:solidFill>
                  <a:srgbClr val="9D0016"/>
                </a:solidFill>
              </a:rPr>
              <a:t> Chapter 5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69219" y="3352800"/>
            <a:ext cx="6400800" cy="1752600"/>
          </a:xfrm>
        </p:spPr>
        <p:txBody>
          <a:bodyPr/>
          <a:lstStyle/>
          <a:p>
            <a:r>
              <a:rPr lang="en-US" dirty="0"/>
              <a:t>Bulk Transport</a:t>
            </a:r>
          </a:p>
          <a:p>
            <a:r>
              <a:rPr lang="en-US" dirty="0"/>
              <a:t>Local and Long Distance Signaling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9003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65100"/>
            <a:ext cx="8991600" cy="503238"/>
          </a:xfrm>
        </p:spPr>
        <p:txBody>
          <a:bodyPr lIns="91440" tIns="45720" rIns="91440" bIns="45720" anchor="ctr">
            <a:normAutofit fontScale="90000"/>
          </a:bodyPr>
          <a:lstStyle/>
          <a:p>
            <a:pPr eaLnBrk="1" hangingPunct="1"/>
            <a:r>
              <a:rPr lang="en-US" altLang="en-US" sz="3200" dirty="0"/>
              <a:t>The Three Stages of </a:t>
            </a:r>
            <a:r>
              <a:rPr lang="en-US" altLang="en-US" sz="3200"/>
              <a:t>Cell Signaling</a:t>
            </a:r>
            <a:endParaRPr lang="en-US" altLang="en-US" sz="3200" i="1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28687"/>
            <a:ext cx="8826500" cy="3992562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altLang="en-US" dirty="0"/>
              <a:t>Cells receiving signals undergo three processes</a:t>
            </a:r>
          </a:p>
          <a:p>
            <a:pPr marL="736600" lvl="1" indent="-266700" eaLnBrk="1" hangingPunct="1">
              <a:spcBef>
                <a:spcPct val="18000"/>
              </a:spcBef>
            </a:pPr>
            <a:r>
              <a:rPr lang="en-US" altLang="en-US" b="1" dirty="0"/>
              <a:t>Reception</a:t>
            </a:r>
          </a:p>
          <a:p>
            <a:pPr marL="736600" lvl="1" indent="-266700" eaLnBrk="1" hangingPunct="1">
              <a:spcBef>
                <a:spcPct val="18000"/>
              </a:spcBef>
            </a:pPr>
            <a:r>
              <a:rPr lang="en-US" altLang="en-US" b="1" dirty="0"/>
              <a:t>Transduction</a:t>
            </a:r>
          </a:p>
          <a:p>
            <a:pPr marL="736600" lvl="1" indent="-266700" eaLnBrk="1" hangingPunct="1">
              <a:spcBef>
                <a:spcPct val="18000"/>
              </a:spcBef>
            </a:pPr>
            <a:r>
              <a:rPr lang="en-US" altLang="en-US" b="1" dirty="0"/>
              <a:t>Response</a:t>
            </a:r>
          </a:p>
        </p:txBody>
      </p:sp>
      <p:sp>
        <p:nvSpPr>
          <p:cNvPr id="39940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Text Box 8"/>
          <p:cNvSpPr txBox="1">
            <a:spLocks noChangeArrowheads="1"/>
          </p:cNvSpPr>
          <p:nvPr/>
        </p:nvSpPr>
        <p:spPr bwMode="auto">
          <a:xfrm>
            <a:off x="182563" y="6626225"/>
            <a:ext cx="87757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900"/>
              <a:t>© 2014 Pearson Education, Inc.</a:t>
            </a:r>
            <a:endParaRPr lang="en-US" altLang="en-US" sz="2400"/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>
            <a:off x="182563" y="838200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53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14" descr="05_20CellSigOverview_1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2"/>
          <a:stretch>
            <a:fillRect/>
          </a:stretch>
        </p:blipFill>
        <p:spPr bwMode="auto">
          <a:xfrm>
            <a:off x="637160" y="1468438"/>
            <a:ext cx="8548687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 Box 31"/>
          <p:cNvSpPr txBox="1">
            <a:spLocks noChangeArrowheads="1"/>
          </p:cNvSpPr>
          <p:nvPr/>
        </p:nvSpPr>
        <p:spPr bwMode="auto">
          <a:xfrm>
            <a:off x="753047" y="1581150"/>
            <a:ext cx="204311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485900" indent="-3397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176463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859088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162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7734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2306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6878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>
                <a:ea typeface="ＭＳ Ｐゴシック" pitchFamily="84" charset="-128"/>
              </a:rPr>
              <a:t>EXTRACELLULAR</a:t>
            </a:r>
            <a:br>
              <a:rPr lang="en-US" altLang="en-US" sz="1800" b="1">
                <a:ea typeface="ＭＳ Ｐゴシック" pitchFamily="84" charset="-128"/>
              </a:rPr>
            </a:br>
            <a:r>
              <a:rPr lang="en-US" altLang="en-US" sz="1800" b="1">
                <a:ea typeface="ＭＳ Ｐゴシック" pitchFamily="84" charset="-128"/>
              </a:rPr>
              <a:t>FLUID</a:t>
            </a:r>
          </a:p>
        </p:txBody>
      </p:sp>
      <p:sp>
        <p:nvSpPr>
          <p:cNvPr id="40965" name="Text Box 31"/>
          <p:cNvSpPr txBox="1">
            <a:spLocks noChangeArrowheads="1"/>
          </p:cNvSpPr>
          <p:nvPr/>
        </p:nvSpPr>
        <p:spPr bwMode="auto">
          <a:xfrm>
            <a:off x="3369247" y="1931988"/>
            <a:ext cx="2054225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485900" indent="-3397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176463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859088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162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7734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2306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6878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>
                <a:ea typeface="ＭＳ Ｐゴシック" pitchFamily="84" charset="-128"/>
              </a:rPr>
              <a:t>Plasma membrane</a:t>
            </a:r>
          </a:p>
        </p:txBody>
      </p:sp>
      <p:sp>
        <p:nvSpPr>
          <p:cNvPr id="40966" name="Text Box 31"/>
          <p:cNvSpPr txBox="1">
            <a:spLocks noChangeArrowheads="1"/>
          </p:cNvSpPr>
          <p:nvPr/>
        </p:nvSpPr>
        <p:spPr bwMode="auto">
          <a:xfrm>
            <a:off x="1735710" y="2319338"/>
            <a:ext cx="11557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485900" indent="-3397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176463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859088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162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7734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2306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6878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/>
              <a:t>Reception</a:t>
            </a:r>
          </a:p>
        </p:txBody>
      </p:sp>
      <p:sp>
        <p:nvSpPr>
          <p:cNvPr id="40967" name="Text Box 31"/>
          <p:cNvSpPr txBox="1">
            <a:spLocks noChangeArrowheads="1"/>
          </p:cNvSpPr>
          <p:nvPr/>
        </p:nvSpPr>
        <p:spPr bwMode="auto">
          <a:xfrm>
            <a:off x="891160" y="2711450"/>
            <a:ext cx="10382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485900" indent="-3397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176463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859088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162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7734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2306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6878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 dirty="0"/>
              <a:t>Receptor</a:t>
            </a:r>
          </a:p>
        </p:txBody>
      </p:sp>
      <p:sp>
        <p:nvSpPr>
          <p:cNvPr id="40968" name="Text Box 31"/>
          <p:cNvSpPr txBox="1">
            <a:spLocks noChangeArrowheads="1"/>
          </p:cNvSpPr>
          <p:nvPr/>
        </p:nvSpPr>
        <p:spPr bwMode="auto">
          <a:xfrm>
            <a:off x="968947" y="4535488"/>
            <a:ext cx="28765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485900" indent="-3397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176463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859088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162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7734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2306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6878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 dirty="0">
                <a:ea typeface="ＭＳ Ｐゴシック" pitchFamily="84" charset="-128"/>
              </a:rPr>
              <a:t>Signaling</a:t>
            </a:r>
          </a:p>
          <a:p>
            <a:pPr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 dirty="0">
                <a:ea typeface="ＭＳ Ｐゴシック" pitchFamily="84" charset="-128"/>
              </a:rPr>
              <a:t>Molecule  </a:t>
            </a:r>
          </a:p>
          <a:p>
            <a:pPr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 dirty="0">
                <a:ea typeface="ＭＳ Ｐゴシック" pitchFamily="84" charset="-128"/>
              </a:rPr>
              <a:t>A.K.A. ligand</a:t>
            </a:r>
          </a:p>
        </p:txBody>
      </p:sp>
      <p:sp>
        <p:nvSpPr>
          <p:cNvPr id="40969" name="Line 25"/>
          <p:cNvSpPr>
            <a:spLocks noChangeShapeType="1"/>
          </p:cNvSpPr>
          <p:nvPr/>
        </p:nvSpPr>
        <p:spPr bwMode="auto">
          <a:xfrm>
            <a:off x="2789810" y="2041525"/>
            <a:ext cx="5254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Line 26"/>
          <p:cNvSpPr>
            <a:spLocks noChangeShapeType="1"/>
          </p:cNvSpPr>
          <p:nvPr/>
        </p:nvSpPr>
        <p:spPr bwMode="auto">
          <a:xfrm>
            <a:off x="1900810" y="2906713"/>
            <a:ext cx="233362" cy="1920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1" name="Text Box 31"/>
          <p:cNvSpPr txBox="1">
            <a:spLocks noChangeArrowheads="1"/>
          </p:cNvSpPr>
          <p:nvPr/>
        </p:nvSpPr>
        <p:spPr bwMode="auto">
          <a:xfrm>
            <a:off x="6228335" y="1593850"/>
            <a:ext cx="145415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485900" indent="-3397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176463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859088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162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7734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2306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6878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>
                <a:ea typeface="ＭＳ Ｐゴシック" pitchFamily="84" charset="-128"/>
              </a:rPr>
              <a:t>CYTOPLASM</a:t>
            </a:r>
          </a:p>
        </p:txBody>
      </p:sp>
      <p:sp>
        <p:nvSpPr>
          <p:cNvPr id="40972" name="Rectangle 3"/>
          <p:cNvSpPr>
            <a:spLocks noChangeArrowheads="1"/>
          </p:cNvSpPr>
          <p:nvPr/>
        </p:nvSpPr>
        <p:spPr bwMode="auto">
          <a:xfrm>
            <a:off x="11113" y="6651625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900">
                <a:solidFill>
                  <a:srgbClr val="000000"/>
                </a:solidFill>
              </a:rPr>
              <a:t>© 2014 Pearson Education, Inc.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193365"/>
            <a:ext cx="17746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ligand is specific to the receptor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26810" y="3131810"/>
            <a:ext cx="4255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Plasma membrane protein</a:t>
            </a:r>
          </a:p>
        </p:txBody>
      </p:sp>
      <p:sp>
        <p:nvSpPr>
          <p:cNvPr id="9" name="5-Point Star 8"/>
          <p:cNvSpPr/>
          <p:nvPr/>
        </p:nvSpPr>
        <p:spPr>
          <a:xfrm>
            <a:off x="2264348" y="3131810"/>
            <a:ext cx="531812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>
            <a:off x="2891410" y="3393420"/>
            <a:ext cx="5254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F0007D-F813-47C7-8839-86F05D1B4A34}"/>
              </a:ext>
            </a:extLst>
          </p:cNvPr>
          <p:cNvSpPr/>
          <p:nvPr/>
        </p:nvSpPr>
        <p:spPr>
          <a:xfrm>
            <a:off x="2425797" y="-53859"/>
            <a:ext cx="30115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36600" lvl="1" indent="-266700">
              <a:spcBef>
                <a:spcPct val="18000"/>
              </a:spcBef>
            </a:pPr>
            <a:r>
              <a:rPr lang="en-US" altLang="en-US" sz="4400" b="1" dirty="0"/>
              <a:t>Reception</a:t>
            </a:r>
          </a:p>
        </p:txBody>
      </p:sp>
    </p:spTree>
    <p:extLst>
      <p:ext uri="{BB962C8B-B14F-4D97-AF65-F5344CB8AC3E}">
        <p14:creationId xmlns:p14="http://schemas.microsoft.com/office/powerpoint/2010/main" val="230367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7" grpId="0"/>
      <p:bldP spid="40968" grpId="0"/>
      <p:bldP spid="40970" grpId="0" animBg="1"/>
      <p:bldP spid="7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" y="66675"/>
            <a:ext cx="1981200" cy="304800"/>
          </a:xfrm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/>
            <a:r>
              <a:rPr lang="en-US" altLang="en-US" sz="1200" b="0">
                <a:latin typeface="Arial" charset="0"/>
              </a:rPr>
              <a:t>Figure 5.20-2</a:t>
            </a:r>
          </a:p>
        </p:txBody>
      </p:sp>
      <p:pic>
        <p:nvPicPr>
          <p:cNvPr id="41987" name="Picture 4" descr="05_20CellSigOverview_2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9"/>
          <a:stretch>
            <a:fillRect/>
          </a:stretch>
        </p:blipFill>
        <p:spPr bwMode="auto">
          <a:xfrm>
            <a:off x="296863" y="1468438"/>
            <a:ext cx="8548687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ext Box 31"/>
          <p:cNvSpPr txBox="1">
            <a:spLocks noChangeArrowheads="1"/>
          </p:cNvSpPr>
          <p:nvPr/>
        </p:nvSpPr>
        <p:spPr bwMode="auto">
          <a:xfrm>
            <a:off x="412750" y="1581150"/>
            <a:ext cx="204311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485900" indent="-3397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176463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859088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162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7734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2306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6878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>
                <a:ea typeface="ＭＳ Ｐゴシック" pitchFamily="84" charset="-128"/>
              </a:rPr>
              <a:t>EXTRACELLULAR</a:t>
            </a:r>
            <a:br>
              <a:rPr lang="en-US" altLang="en-US" sz="1800" b="1">
                <a:ea typeface="ＭＳ Ｐゴシック" pitchFamily="84" charset="-128"/>
              </a:rPr>
            </a:br>
            <a:r>
              <a:rPr lang="en-US" altLang="en-US" sz="1800" b="1">
                <a:ea typeface="ＭＳ Ｐゴシック" pitchFamily="84" charset="-128"/>
              </a:rPr>
              <a:t>FLUID</a:t>
            </a:r>
          </a:p>
        </p:txBody>
      </p:sp>
      <p:sp>
        <p:nvSpPr>
          <p:cNvPr id="41989" name="Text Box 31"/>
          <p:cNvSpPr txBox="1">
            <a:spLocks noChangeArrowheads="1"/>
          </p:cNvSpPr>
          <p:nvPr/>
        </p:nvSpPr>
        <p:spPr bwMode="auto">
          <a:xfrm>
            <a:off x="5888038" y="1593850"/>
            <a:ext cx="145415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485900" indent="-3397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176463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859088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162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7734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2306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6878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>
                <a:ea typeface="ＭＳ Ｐゴシック" pitchFamily="84" charset="-128"/>
              </a:rPr>
              <a:t>CYTOPLASM</a:t>
            </a:r>
          </a:p>
        </p:txBody>
      </p:sp>
      <p:sp>
        <p:nvSpPr>
          <p:cNvPr id="41990" name="Text Box 31"/>
          <p:cNvSpPr txBox="1">
            <a:spLocks noChangeArrowheads="1"/>
          </p:cNvSpPr>
          <p:nvPr/>
        </p:nvSpPr>
        <p:spPr bwMode="auto">
          <a:xfrm>
            <a:off x="3028950" y="1931988"/>
            <a:ext cx="2054225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485900" indent="-3397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176463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859088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162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7734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2306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6878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>
                <a:ea typeface="ＭＳ Ｐゴシック" pitchFamily="84" charset="-128"/>
              </a:rPr>
              <a:t>Plasma membrane</a:t>
            </a:r>
          </a:p>
        </p:txBody>
      </p:sp>
      <p:sp>
        <p:nvSpPr>
          <p:cNvPr id="41991" name="Text Box 31"/>
          <p:cNvSpPr txBox="1">
            <a:spLocks noChangeArrowheads="1"/>
          </p:cNvSpPr>
          <p:nvPr/>
        </p:nvSpPr>
        <p:spPr bwMode="auto">
          <a:xfrm>
            <a:off x="1395413" y="2319338"/>
            <a:ext cx="11557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485900" indent="-3397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176463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859088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162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7734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2306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6878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/>
              <a:t>Reception</a:t>
            </a:r>
          </a:p>
        </p:txBody>
      </p:sp>
      <p:sp>
        <p:nvSpPr>
          <p:cNvPr id="41992" name="Text Box 31"/>
          <p:cNvSpPr txBox="1">
            <a:spLocks noChangeArrowheads="1"/>
          </p:cNvSpPr>
          <p:nvPr/>
        </p:nvSpPr>
        <p:spPr bwMode="auto">
          <a:xfrm>
            <a:off x="4044950" y="2319338"/>
            <a:ext cx="15001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485900" indent="-3397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176463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859088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162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7734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2306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6878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/>
              <a:t>Transduction</a:t>
            </a:r>
          </a:p>
        </p:txBody>
      </p:sp>
      <p:sp>
        <p:nvSpPr>
          <p:cNvPr id="41993" name="Text Box 31"/>
          <p:cNvSpPr txBox="1">
            <a:spLocks noChangeArrowheads="1"/>
          </p:cNvSpPr>
          <p:nvPr/>
        </p:nvSpPr>
        <p:spPr bwMode="auto">
          <a:xfrm>
            <a:off x="3854450" y="3725863"/>
            <a:ext cx="18176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485900" indent="-3397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176463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859088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162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7734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2306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6878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/>
              <a:t>Relay molecules</a:t>
            </a:r>
          </a:p>
        </p:txBody>
      </p:sp>
      <p:sp>
        <p:nvSpPr>
          <p:cNvPr id="41994" name="Text Box 31"/>
          <p:cNvSpPr txBox="1">
            <a:spLocks noChangeArrowheads="1"/>
          </p:cNvSpPr>
          <p:nvPr/>
        </p:nvSpPr>
        <p:spPr bwMode="auto">
          <a:xfrm>
            <a:off x="550863" y="2711450"/>
            <a:ext cx="10382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485900" indent="-3397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176463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859088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162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7734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2306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6878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/>
              <a:t>Receptor</a:t>
            </a:r>
          </a:p>
        </p:txBody>
      </p:sp>
      <p:sp>
        <p:nvSpPr>
          <p:cNvPr id="41995" name="Text Box 31"/>
          <p:cNvSpPr txBox="1">
            <a:spLocks noChangeArrowheads="1"/>
          </p:cNvSpPr>
          <p:nvPr/>
        </p:nvSpPr>
        <p:spPr bwMode="auto">
          <a:xfrm>
            <a:off x="628650" y="4535488"/>
            <a:ext cx="10731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485900" indent="-3397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176463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859088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162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7734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2306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6878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>
                <a:ea typeface="ＭＳ Ｐゴシック" pitchFamily="84" charset="-128"/>
              </a:rPr>
              <a:t>Signaling</a:t>
            </a:r>
          </a:p>
          <a:p>
            <a:pPr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>
                <a:ea typeface="ＭＳ Ｐゴシック" pitchFamily="84" charset="-128"/>
              </a:rPr>
              <a:t>molecule</a:t>
            </a:r>
          </a:p>
        </p:txBody>
      </p:sp>
      <p:sp>
        <p:nvSpPr>
          <p:cNvPr id="41996" name="Line 15"/>
          <p:cNvSpPr>
            <a:spLocks noChangeShapeType="1"/>
          </p:cNvSpPr>
          <p:nvPr/>
        </p:nvSpPr>
        <p:spPr bwMode="auto">
          <a:xfrm>
            <a:off x="2449513" y="2041525"/>
            <a:ext cx="5254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Line 16"/>
          <p:cNvSpPr>
            <a:spLocks noChangeShapeType="1"/>
          </p:cNvSpPr>
          <p:nvPr/>
        </p:nvSpPr>
        <p:spPr bwMode="auto">
          <a:xfrm>
            <a:off x="1560513" y="2906713"/>
            <a:ext cx="233362" cy="1920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8" name="Rectangle 3"/>
          <p:cNvSpPr>
            <a:spLocks noChangeArrowheads="1"/>
          </p:cNvSpPr>
          <p:nvPr/>
        </p:nvSpPr>
        <p:spPr bwMode="auto">
          <a:xfrm>
            <a:off x="11113" y="6651625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900">
                <a:solidFill>
                  <a:srgbClr val="000000"/>
                </a:solidFill>
              </a:rPr>
              <a:t>© 2014 Pearson Education, Inc.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F36B56-862B-4617-A809-6970A79F426F}"/>
              </a:ext>
            </a:extLst>
          </p:cNvPr>
          <p:cNvSpPr/>
          <p:nvPr/>
        </p:nvSpPr>
        <p:spPr>
          <a:xfrm>
            <a:off x="2425797" y="-53859"/>
            <a:ext cx="36844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36600" lvl="1" indent="-266700">
              <a:spcBef>
                <a:spcPct val="18000"/>
              </a:spcBef>
            </a:pPr>
            <a:r>
              <a:rPr lang="en-US" altLang="en-US" sz="4400" b="1" dirty="0"/>
              <a:t>Transduction</a:t>
            </a:r>
          </a:p>
        </p:txBody>
      </p:sp>
    </p:spTree>
    <p:extLst>
      <p:ext uri="{BB962C8B-B14F-4D97-AF65-F5344CB8AC3E}">
        <p14:creationId xmlns:p14="http://schemas.microsoft.com/office/powerpoint/2010/main" val="2150633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6" descr="05_20CellSigOverview_3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2"/>
          <a:stretch>
            <a:fillRect/>
          </a:stretch>
        </p:blipFill>
        <p:spPr bwMode="auto">
          <a:xfrm>
            <a:off x="296863" y="1468438"/>
            <a:ext cx="8548687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 Box 31"/>
          <p:cNvSpPr txBox="1">
            <a:spLocks noChangeArrowheads="1"/>
          </p:cNvSpPr>
          <p:nvPr/>
        </p:nvSpPr>
        <p:spPr bwMode="auto">
          <a:xfrm>
            <a:off x="412750" y="1581150"/>
            <a:ext cx="204311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485900" indent="-3397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176463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859088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162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7734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2306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6878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>
                <a:ea typeface="ＭＳ Ｐゴシック" pitchFamily="84" charset="-128"/>
              </a:rPr>
              <a:t>EXTRACELLULAR</a:t>
            </a:r>
            <a:br>
              <a:rPr lang="en-US" altLang="en-US" sz="1800" b="1">
                <a:ea typeface="ＭＳ Ｐゴシック" pitchFamily="84" charset="-128"/>
              </a:rPr>
            </a:br>
            <a:r>
              <a:rPr lang="en-US" altLang="en-US" sz="1800" b="1">
                <a:ea typeface="ＭＳ Ｐゴシック" pitchFamily="84" charset="-128"/>
              </a:rPr>
              <a:t>FLUID</a:t>
            </a:r>
          </a:p>
        </p:txBody>
      </p:sp>
      <p:sp>
        <p:nvSpPr>
          <p:cNvPr id="43013" name="Text Box 31"/>
          <p:cNvSpPr txBox="1">
            <a:spLocks noChangeArrowheads="1"/>
          </p:cNvSpPr>
          <p:nvPr/>
        </p:nvSpPr>
        <p:spPr bwMode="auto">
          <a:xfrm>
            <a:off x="5888038" y="1593850"/>
            <a:ext cx="145415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485900" indent="-3397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176463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859088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162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7734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2306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6878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>
                <a:ea typeface="ＭＳ Ｐゴシック" pitchFamily="84" charset="-128"/>
              </a:rPr>
              <a:t>CYTOPLASM</a:t>
            </a:r>
          </a:p>
        </p:txBody>
      </p:sp>
      <p:sp>
        <p:nvSpPr>
          <p:cNvPr id="43014" name="Text Box 31"/>
          <p:cNvSpPr txBox="1">
            <a:spLocks noChangeArrowheads="1"/>
          </p:cNvSpPr>
          <p:nvPr/>
        </p:nvSpPr>
        <p:spPr bwMode="auto">
          <a:xfrm>
            <a:off x="3028950" y="1931988"/>
            <a:ext cx="2054225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485900" indent="-3397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176463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859088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162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7734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2306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6878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>
                <a:ea typeface="ＭＳ Ｐゴシック" pitchFamily="84" charset="-128"/>
              </a:rPr>
              <a:t>Plasma membrane</a:t>
            </a:r>
          </a:p>
        </p:txBody>
      </p:sp>
      <p:sp>
        <p:nvSpPr>
          <p:cNvPr id="43015" name="Text Box 31"/>
          <p:cNvSpPr txBox="1">
            <a:spLocks noChangeArrowheads="1"/>
          </p:cNvSpPr>
          <p:nvPr/>
        </p:nvSpPr>
        <p:spPr bwMode="auto">
          <a:xfrm>
            <a:off x="7399338" y="2338388"/>
            <a:ext cx="1101725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485900" indent="-3397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176463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859088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162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7734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2306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6878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>
                <a:ea typeface="ＭＳ Ｐゴシック" pitchFamily="84" charset="-128"/>
              </a:rPr>
              <a:t>Response</a:t>
            </a:r>
          </a:p>
        </p:txBody>
      </p:sp>
      <p:sp>
        <p:nvSpPr>
          <p:cNvPr id="43016" name="Text Box 31"/>
          <p:cNvSpPr txBox="1">
            <a:spLocks noChangeArrowheads="1"/>
          </p:cNvSpPr>
          <p:nvPr/>
        </p:nvSpPr>
        <p:spPr bwMode="auto">
          <a:xfrm>
            <a:off x="1395413" y="2319338"/>
            <a:ext cx="11557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485900" indent="-3397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176463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859088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162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7734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2306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6878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 dirty="0"/>
              <a:t>Reception</a:t>
            </a:r>
          </a:p>
        </p:txBody>
      </p:sp>
      <p:sp>
        <p:nvSpPr>
          <p:cNvPr id="43017" name="Text Box 31"/>
          <p:cNvSpPr txBox="1">
            <a:spLocks noChangeArrowheads="1"/>
          </p:cNvSpPr>
          <p:nvPr/>
        </p:nvSpPr>
        <p:spPr bwMode="auto">
          <a:xfrm>
            <a:off x="4044950" y="2319338"/>
            <a:ext cx="15001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485900" indent="-3397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176463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859088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162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7734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2306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6878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/>
              <a:t>Transduction</a:t>
            </a:r>
          </a:p>
        </p:txBody>
      </p:sp>
      <p:sp>
        <p:nvSpPr>
          <p:cNvPr id="43018" name="Text Box 31"/>
          <p:cNvSpPr txBox="1">
            <a:spLocks noChangeArrowheads="1"/>
          </p:cNvSpPr>
          <p:nvPr/>
        </p:nvSpPr>
        <p:spPr bwMode="auto">
          <a:xfrm>
            <a:off x="3854450" y="3725863"/>
            <a:ext cx="18176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485900" indent="-3397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176463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859088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162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7734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2306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6878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/>
              <a:t>Relay molecules</a:t>
            </a:r>
          </a:p>
        </p:txBody>
      </p:sp>
      <p:sp>
        <p:nvSpPr>
          <p:cNvPr id="43019" name="Text Box 31"/>
          <p:cNvSpPr txBox="1">
            <a:spLocks noChangeArrowheads="1"/>
          </p:cNvSpPr>
          <p:nvPr/>
        </p:nvSpPr>
        <p:spPr bwMode="auto">
          <a:xfrm>
            <a:off x="7408863" y="3263900"/>
            <a:ext cx="111125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485900" indent="-3397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176463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859088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162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7734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2306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6878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/>
              <a:t>Activation</a:t>
            </a:r>
          </a:p>
        </p:txBody>
      </p:sp>
      <p:sp>
        <p:nvSpPr>
          <p:cNvPr id="43020" name="Text Box 31"/>
          <p:cNvSpPr txBox="1">
            <a:spLocks noChangeArrowheads="1"/>
          </p:cNvSpPr>
          <p:nvPr/>
        </p:nvSpPr>
        <p:spPr bwMode="auto">
          <a:xfrm>
            <a:off x="550863" y="2711450"/>
            <a:ext cx="10382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485900" indent="-3397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176463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859088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162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7734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2306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6878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/>
              <a:t>Receptor</a:t>
            </a:r>
          </a:p>
        </p:txBody>
      </p:sp>
      <p:sp>
        <p:nvSpPr>
          <p:cNvPr id="43021" name="Text Box 31"/>
          <p:cNvSpPr txBox="1">
            <a:spLocks noChangeArrowheads="1"/>
          </p:cNvSpPr>
          <p:nvPr/>
        </p:nvSpPr>
        <p:spPr bwMode="auto">
          <a:xfrm>
            <a:off x="628650" y="4535488"/>
            <a:ext cx="10731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485900" indent="-3397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176463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859088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162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7734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2306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6878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>
                <a:ea typeface="ＭＳ Ｐゴシック" pitchFamily="84" charset="-128"/>
              </a:rPr>
              <a:t>Signaling</a:t>
            </a:r>
          </a:p>
          <a:p>
            <a:pPr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>
                <a:ea typeface="ＭＳ Ｐゴシック" pitchFamily="84" charset="-128"/>
              </a:rPr>
              <a:t>molecule</a:t>
            </a:r>
          </a:p>
        </p:txBody>
      </p:sp>
      <p:sp>
        <p:nvSpPr>
          <p:cNvPr id="43022" name="Line 14"/>
          <p:cNvSpPr>
            <a:spLocks noChangeShapeType="1"/>
          </p:cNvSpPr>
          <p:nvPr/>
        </p:nvSpPr>
        <p:spPr bwMode="auto">
          <a:xfrm>
            <a:off x="2449513" y="2041525"/>
            <a:ext cx="5254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3" name="Line 15"/>
          <p:cNvSpPr>
            <a:spLocks noChangeShapeType="1"/>
          </p:cNvSpPr>
          <p:nvPr/>
        </p:nvSpPr>
        <p:spPr bwMode="auto">
          <a:xfrm>
            <a:off x="1560513" y="2906713"/>
            <a:ext cx="233362" cy="1920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4" name="Rectangle 3"/>
          <p:cNvSpPr>
            <a:spLocks noChangeArrowheads="1"/>
          </p:cNvSpPr>
          <p:nvPr/>
        </p:nvSpPr>
        <p:spPr bwMode="auto">
          <a:xfrm>
            <a:off x="11113" y="6651625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900">
                <a:solidFill>
                  <a:srgbClr val="000000"/>
                </a:solidFill>
              </a:rPr>
              <a:t>© 2014 Pearson Education, Inc.</a:t>
            </a:r>
          </a:p>
        </p:txBody>
      </p:sp>
      <p:sp>
        <p:nvSpPr>
          <p:cNvPr id="2" name="Rectangle 1"/>
          <p:cNvSpPr/>
          <p:nvPr/>
        </p:nvSpPr>
        <p:spPr>
          <a:xfrm>
            <a:off x="335685" y="5457736"/>
            <a:ext cx="92852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dirty="0">
                <a:latin typeface="Times New Roman" pitchFamily="84" charset="0"/>
                <a:ea typeface="ＭＳ Ｐゴシック" pitchFamily="84" charset="-128"/>
              </a:rPr>
              <a:t>The response may be almost any imaginable cellular activity… </a:t>
            </a:r>
            <a:endParaRPr lang="en-US" sz="36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F7DA8F7-C50E-42C8-AB58-A73B0A23BAFB}"/>
              </a:ext>
            </a:extLst>
          </p:cNvPr>
          <p:cNvSpPr/>
          <p:nvPr/>
        </p:nvSpPr>
        <p:spPr>
          <a:xfrm>
            <a:off x="3049732" y="221159"/>
            <a:ext cx="28934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36600" lvl="1" indent="-266700">
              <a:spcBef>
                <a:spcPct val="18000"/>
              </a:spcBef>
            </a:pPr>
            <a:r>
              <a:rPr lang="en-US" altLang="en-US" sz="4400" b="1" dirty="0"/>
              <a:t>Response</a:t>
            </a:r>
          </a:p>
        </p:txBody>
      </p:sp>
    </p:spTree>
    <p:extLst>
      <p:ext uri="{BB962C8B-B14F-4D97-AF65-F5344CB8AC3E}">
        <p14:creationId xmlns:p14="http://schemas.microsoft.com/office/powerpoint/2010/main" val="440483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A0D258-42E0-4279-A120-7FCFD12B6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645525" y="-1154859"/>
            <a:ext cx="5830684" cy="88526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A5643EC-B14B-43D4-9BAB-0966EEEAE661}"/>
              </a:ext>
            </a:extLst>
          </p:cNvPr>
          <p:cNvSpPr/>
          <p:nvPr/>
        </p:nvSpPr>
        <p:spPr>
          <a:xfrm>
            <a:off x="-170180" y="-53859"/>
            <a:ext cx="28868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6600" lvl="1" indent="-266700">
              <a:spcBef>
                <a:spcPct val="18000"/>
              </a:spcBef>
            </a:pPr>
            <a:r>
              <a:rPr lang="en-US" altLang="en-US" sz="3600" b="1" dirty="0"/>
              <a:t>Reception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4A9B52-DE4C-4B47-B1D3-DBE0833631F1}"/>
              </a:ext>
            </a:extLst>
          </p:cNvPr>
          <p:cNvSpPr/>
          <p:nvPr/>
        </p:nvSpPr>
        <p:spPr>
          <a:xfrm>
            <a:off x="2726925" y="-53859"/>
            <a:ext cx="31404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36600" lvl="1" indent="-266700">
              <a:spcBef>
                <a:spcPct val="18000"/>
              </a:spcBef>
            </a:pPr>
            <a:r>
              <a:rPr lang="en-US" altLang="en-US" sz="3600" b="1" dirty="0"/>
              <a:t>Transduction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6212AC-386E-4136-AB85-5F605414EDC7}"/>
              </a:ext>
            </a:extLst>
          </p:cNvPr>
          <p:cNvSpPr/>
          <p:nvPr/>
        </p:nvSpPr>
        <p:spPr>
          <a:xfrm>
            <a:off x="6248400" y="0"/>
            <a:ext cx="24910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36600" lvl="1" indent="-266700">
              <a:spcBef>
                <a:spcPct val="18000"/>
              </a:spcBef>
            </a:pPr>
            <a:r>
              <a:rPr lang="en-US" altLang="en-US" sz="3600" b="1" dirty="0"/>
              <a:t>Response</a:t>
            </a:r>
          </a:p>
        </p:txBody>
      </p:sp>
    </p:spTree>
    <p:extLst>
      <p:ext uri="{BB962C8B-B14F-4D97-AF65-F5344CB8AC3E}">
        <p14:creationId xmlns:p14="http://schemas.microsoft.com/office/powerpoint/2010/main" val="2313860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52400"/>
            <a:ext cx="7772400" cy="685800"/>
          </a:xfrm>
        </p:spPr>
        <p:txBody>
          <a:bodyPr lIns="91440" tIns="45720" rIns="91440" bIns="45720" anchor="ctr"/>
          <a:lstStyle/>
          <a:p>
            <a:pPr eaLnBrk="1" hangingPunct="1"/>
            <a:r>
              <a:rPr lang="en-US" altLang="en-US" sz="3200" i="1" dirty="0"/>
              <a:t>Receptors in the Plasma Membrane</a:t>
            </a:r>
            <a:endParaRPr lang="en-US" altLang="en-US" sz="3200" b="0" i="1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263" y="762000"/>
            <a:ext cx="8534400" cy="4478337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altLang="en-US" dirty="0"/>
              <a:t>There are two main types of </a:t>
            </a:r>
            <a:r>
              <a:rPr lang="en-US" altLang="en-US" b="1" dirty="0"/>
              <a:t>membrane</a:t>
            </a:r>
            <a:r>
              <a:rPr lang="en-US" altLang="en-US" dirty="0"/>
              <a:t> receptors</a:t>
            </a:r>
          </a:p>
          <a:p>
            <a:pPr marL="736600" lvl="1" indent="-266700" eaLnBrk="1" hangingPunct="1">
              <a:spcBef>
                <a:spcPct val="18000"/>
              </a:spcBef>
            </a:pPr>
            <a:r>
              <a:rPr lang="en-US" altLang="en-US" dirty="0"/>
              <a:t>G protein-coupled receptors</a:t>
            </a:r>
          </a:p>
          <a:p>
            <a:pPr marL="736600" lvl="1" indent="-266700" eaLnBrk="1" hangingPunct="1">
              <a:spcBef>
                <a:spcPct val="18000"/>
              </a:spcBef>
            </a:pPr>
            <a:r>
              <a:rPr lang="en-US" altLang="en-US" dirty="0"/>
              <a:t>Ligand-gated ion channels</a:t>
            </a:r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0" y="762000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209800" y="4395454"/>
            <a:ext cx="6565822" cy="2508246"/>
            <a:chOff x="0" y="3346450"/>
            <a:chExt cx="8548687" cy="3756025"/>
          </a:xfrm>
        </p:grpSpPr>
        <p:pic>
          <p:nvPicPr>
            <p:cNvPr id="7" name="Picture 14" descr="05_20CellSigOverview_1-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72"/>
            <a:stretch>
              <a:fillRect/>
            </a:stretch>
          </p:blipFill>
          <p:spPr bwMode="auto">
            <a:xfrm>
              <a:off x="0" y="3346450"/>
              <a:ext cx="8548687" cy="3756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31"/>
            <p:cNvSpPr txBox="1">
              <a:spLocks noChangeArrowheads="1"/>
            </p:cNvSpPr>
            <p:nvPr/>
          </p:nvSpPr>
          <p:spPr bwMode="auto">
            <a:xfrm>
              <a:off x="2732087" y="3810000"/>
              <a:ext cx="2054225" cy="220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485900" indent="-3397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2176463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859088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33162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37734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42306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46878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800" b="1">
                  <a:ea typeface="ＭＳ Ｐゴシック" pitchFamily="84" charset="-128"/>
                </a:rPr>
                <a:t>Plasma membrane</a:t>
              </a:r>
            </a:p>
          </p:txBody>
        </p:sp>
        <p:sp>
          <p:nvSpPr>
            <p:cNvPr id="11" name="Text Box 31"/>
            <p:cNvSpPr txBox="1">
              <a:spLocks noChangeArrowheads="1"/>
            </p:cNvSpPr>
            <p:nvPr/>
          </p:nvSpPr>
          <p:spPr bwMode="auto">
            <a:xfrm>
              <a:off x="254000" y="4589462"/>
              <a:ext cx="1038225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485900" indent="-3397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2176463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859088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33162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37734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42306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46878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800" b="1" dirty="0"/>
                <a:t>Receptor</a:t>
              </a:r>
            </a:p>
          </p:txBody>
        </p:sp>
        <p:sp>
          <p:nvSpPr>
            <p:cNvPr id="13" name="Line 25"/>
            <p:cNvSpPr>
              <a:spLocks noChangeShapeType="1"/>
            </p:cNvSpPr>
            <p:nvPr/>
          </p:nvSpPr>
          <p:spPr bwMode="auto">
            <a:xfrm>
              <a:off x="2152650" y="3919537"/>
              <a:ext cx="5254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31"/>
            <p:cNvSpPr txBox="1">
              <a:spLocks noChangeArrowheads="1"/>
            </p:cNvSpPr>
            <p:nvPr/>
          </p:nvSpPr>
          <p:spPr bwMode="auto">
            <a:xfrm>
              <a:off x="5591175" y="3471862"/>
              <a:ext cx="1454150" cy="265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485900" indent="-3397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2176463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859088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33162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37734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42306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46878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800" b="1">
                  <a:ea typeface="ＭＳ Ｐゴシック" pitchFamily="84" charset="-128"/>
                </a:rPr>
                <a:t>CYTOPLASM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789650" y="5009822"/>
              <a:ext cx="42556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Plasma membrane protein</a:t>
              </a:r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1627188" y="5009822"/>
              <a:ext cx="531812" cy="4572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Line 25"/>
            <p:cNvSpPr>
              <a:spLocks noChangeShapeType="1"/>
            </p:cNvSpPr>
            <p:nvPr/>
          </p:nvSpPr>
          <p:spPr bwMode="auto">
            <a:xfrm>
              <a:off x="2254250" y="5271432"/>
              <a:ext cx="5254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45987" y="5519169"/>
            <a:ext cx="1378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hydro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66800" y="5519169"/>
            <a:ext cx="1378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philic</a:t>
            </a:r>
            <a:endParaRPr lang="en-US" sz="3200" dirty="0"/>
          </a:p>
        </p:txBody>
      </p:sp>
      <p:sp>
        <p:nvSpPr>
          <p:cNvPr id="36" name="TextBox 35"/>
          <p:cNvSpPr txBox="1"/>
          <p:nvPr/>
        </p:nvSpPr>
        <p:spPr>
          <a:xfrm>
            <a:off x="-4189" y="6129140"/>
            <a:ext cx="3206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signaling molecule</a:t>
            </a: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2959100" y="4924425"/>
            <a:ext cx="11557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485900" indent="-3397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176463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859088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162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7734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2306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6878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 dirty="0"/>
              <a:t>Reception</a:t>
            </a:r>
          </a:p>
        </p:txBody>
      </p:sp>
    </p:spTree>
    <p:extLst>
      <p:ext uri="{BB962C8B-B14F-4D97-AF65-F5344CB8AC3E}">
        <p14:creationId xmlns:p14="http://schemas.microsoft.com/office/powerpoint/2010/main" val="224819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/>
      <p:bldP spid="3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1540CBD1-D6A4-48A3-A865-7AA4CD3361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7" r="18333" b="59930"/>
          <a:stretch/>
        </p:blipFill>
        <p:spPr bwMode="auto">
          <a:xfrm>
            <a:off x="2914650" y="71437"/>
            <a:ext cx="6172200" cy="27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13301-7E45-4811-B8FA-BEB19610D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8600"/>
            <a:ext cx="3124199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Ligand attaches to receptor protein.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G-protein activated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G-protein activates an enzyme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Transduction and cell response</a:t>
            </a:r>
          </a:p>
        </p:txBody>
      </p:sp>
      <p:pic>
        <p:nvPicPr>
          <p:cNvPr id="4" name="Picture 2" descr="Related image">
            <a:extLst>
              <a:ext uri="{FF2B5EF4-FFF2-40B4-BE49-F238E27FC236}">
                <a16:creationId xmlns:a16="http://schemas.microsoft.com/office/drawing/2014/main" id="{FCE129D2-5C7B-403F-8D82-F12E8ECD7E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7" t="38958" r="18333" b="31714"/>
          <a:stretch/>
        </p:blipFill>
        <p:spPr bwMode="auto">
          <a:xfrm>
            <a:off x="2914650" y="2743200"/>
            <a:ext cx="6172200" cy="201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lated image">
            <a:extLst>
              <a:ext uri="{FF2B5EF4-FFF2-40B4-BE49-F238E27FC236}">
                <a16:creationId xmlns:a16="http://schemas.microsoft.com/office/drawing/2014/main" id="{174BA185-24E9-4929-A8C6-2729249FF9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7" t="68287" r="18333" b="5555"/>
          <a:stretch/>
        </p:blipFill>
        <p:spPr bwMode="auto">
          <a:xfrm>
            <a:off x="2914650" y="4754563"/>
            <a:ext cx="6172200" cy="179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69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3" descr="05_22IonChannelRecepts_1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7"/>
          <a:stretch>
            <a:fillRect/>
          </a:stretch>
        </p:blipFill>
        <p:spPr bwMode="auto">
          <a:xfrm>
            <a:off x="296863" y="763588"/>
            <a:ext cx="8548687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" y="66675"/>
            <a:ext cx="5410200" cy="304800"/>
          </a:xfrm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en-US" altLang="en-US" sz="2800" b="1" dirty="0"/>
              <a:t>ligand-gated ion channel</a:t>
            </a:r>
            <a:endParaRPr lang="en-US" altLang="en-US" sz="2800" b="0" dirty="0">
              <a:latin typeface="Arial" charset="0"/>
            </a:endParaRPr>
          </a:p>
        </p:txBody>
      </p:sp>
      <p:sp>
        <p:nvSpPr>
          <p:cNvPr id="9220" name="Text Box 31"/>
          <p:cNvSpPr txBox="1">
            <a:spLocks noChangeArrowheads="1"/>
          </p:cNvSpPr>
          <p:nvPr/>
        </p:nvSpPr>
        <p:spPr bwMode="auto">
          <a:xfrm>
            <a:off x="3248025" y="1123950"/>
            <a:ext cx="5603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485900" indent="-3397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176463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859088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162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7734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2306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6878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 dirty="0">
                <a:ea typeface="ＭＳ Ｐゴシック" pitchFamily="84" charset="-128"/>
              </a:rPr>
              <a:t>Ions</a:t>
            </a:r>
          </a:p>
        </p:txBody>
      </p:sp>
      <p:sp>
        <p:nvSpPr>
          <p:cNvPr id="9221" name="Text Box 31"/>
          <p:cNvSpPr txBox="1">
            <a:spLocks noChangeArrowheads="1"/>
          </p:cNvSpPr>
          <p:nvPr/>
        </p:nvSpPr>
        <p:spPr bwMode="auto">
          <a:xfrm>
            <a:off x="3213100" y="2663825"/>
            <a:ext cx="12271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485900" indent="-3397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176463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859088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162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7734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2306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6878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 dirty="0">
                <a:ea typeface="ＭＳ Ｐゴシック" pitchFamily="84" charset="-128"/>
              </a:rPr>
              <a:t>Plasma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 dirty="0">
                <a:ea typeface="ＭＳ Ｐゴシック" pitchFamily="84" charset="-128"/>
              </a:rPr>
              <a:t>membrane</a:t>
            </a:r>
          </a:p>
        </p:txBody>
      </p:sp>
      <p:sp>
        <p:nvSpPr>
          <p:cNvPr id="9222" name="Text Box 31"/>
          <p:cNvSpPr txBox="1">
            <a:spLocks noChangeArrowheads="1"/>
          </p:cNvSpPr>
          <p:nvPr/>
        </p:nvSpPr>
        <p:spPr bwMode="auto">
          <a:xfrm>
            <a:off x="742950" y="1385888"/>
            <a:ext cx="1054100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485900" indent="-3397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176463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859088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162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7734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2306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6878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 dirty="0">
                <a:ea typeface="ＭＳ Ｐゴシック" pitchFamily="84" charset="-128"/>
              </a:rPr>
              <a:t>Signaling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 dirty="0">
                <a:ea typeface="ＭＳ Ｐゴシック" pitchFamily="84" charset="-128"/>
              </a:rPr>
              <a:t>molecule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 dirty="0">
                <a:ea typeface="ＭＳ Ｐゴシック" pitchFamily="84" charset="-128"/>
              </a:rPr>
              <a:t>(ligand)</a:t>
            </a:r>
          </a:p>
        </p:txBody>
      </p:sp>
      <p:grpSp>
        <p:nvGrpSpPr>
          <p:cNvPr id="9223" name="Group 58"/>
          <p:cNvGrpSpPr>
            <a:grpSpLocks/>
          </p:cNvGrpSpPr>
          <p:nvPr/>
        </p:nvGrpSpPr>
        <p:grpSpPr bwMode="auto">
          <a:xfrm>
            <a:off x="354013" y="817563"/>
            <a:ext cx="257175" cy="263525"/>
            <a:chOff x="750" y="122"/>
            <a:chExt cx="162" cy="166"/>
          </a:xfrm>
        </p:grpSpPr>
        <p:sp>
          <p:nvSpPr>
            <p:cNvPr id="9231" name="Oval 59"/>
            <p:cNvSpPr>
              <a:spLocks noChangeArrowheads="1"/>
            </p:cNvSpPr>
            <p:nvPr/>
          </p:nvSpPr>
          <p:spPr bwMode="auto">
            <a:xfrm>
              <a:off x="750" y="122"/>
              <a:ext cx="162" cy="166"/>
            </a:xfrm>
            <a:prstGeom prst="ellipse">
              <a:avLst/>
            </a:prstGeom>
            <a:solidFill>
              <a:srgbClr val="0093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485900" indent="-3397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2176463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859088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33162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37734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42306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46878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 b="1">
                <a:latin typeface="Times" pitchFamily="84" charset="0"/>
              </a:endParaRPr>
            </a:p>
          </p:txBody>
        </p:sp>
        <p:sp>
          <p:nvSpPr>
            <p:cNvPr id="9232" name="Text Box 31"/>
            <p:cNvSpPr txBox="1">
              <a:spLocks noChangeArrowheads="1"/>
            </p:cNvSpPr>
            <p:nvPr/>
          </p:nvSpPr>
          <p:spPr bwMode="auto">
            <a:xfrm>
              <a:off x="791" y="132"/>
              <a:ext cx="105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485900" indent="-3397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2176463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859088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33162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37734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42306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46878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600" b="1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9224" name="Text Box 31"/>
          <p:cNvSpPr txBox="1">
            <a:spLocks noChangeArrowheads="1"/>
          </p:cNvSpPr>
          <p:nvPr/>
        </p:nvSpPr>
        <p:spPr bwMode="auto">
          <a:xfrm>
            <a:off x="2043113" y="989013"/>
            <a:ext cx="773112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485900" indent="-3397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176463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859088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162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7734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2306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6878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 dirty="0"/>
              <a:t>Gate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 dirty="0"/>
              <a:t>closed</a:t>
            </a:r>
          </a:p>
        </p:txBody>
      </p:sp>
      <p:sp>
        <p:nvSpPr>
          <p:cNvPr id="9225" name="Text Box 31"/>
          <p:cNvSpPr txBox="1">
            <a:spLocks noChangeArrowheads="1"/>
          </p:cNvSpPr>
          <p:nvPr/>
        </p:nvSpPr>
        <p:spPr bwMode="auto">
          <a:xfrm>
            <a:off x="760413" y="2863850"/>
            <a:ext cx="228917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485900" indent="-3397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176463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859088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162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7734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2306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6878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 dirty="0">
                <a:ea typeface="ＭＳ Ｐゴシック" pitchFamily="84" charset="-128"/>
              </a:rPr>
              <a:t>Ligand-gated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 dirty="0">
                <a:ea typeface="ＭＳ Ｐゴシック" pitchFamily="84" charset="-128"/>
              </a:rPr>
              <a:t>ion channel receptor</a:t>
            </a:r>
          </a:p>
        </p:txBody>
      </p:sp>
      <p:sp>
        <p:nvSpPr>
          <p:cNvPr id="9226" name="Line 68"/>
          <p:cNvSpPr>
            <a:spLocks noChangeShapeType="1"/>
          </p:cNvSpPr>
          <p:nvPr/>
        </p:nvSpPr>
        <p:spPr bwMode="auto">
          <a:xfrm flipH="1">
            <a:off x="1524000" y="1143000"/>
            <a:ext cx="215900" cy="2619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Line 69"/>
          <p:cNvSpPr>
            <a:spLocks noChangeShapeType="1"/>
          </p:cNvSpPr>
          <p:nvPr/>
        </p:nvSpPr>
        <p:spPr bwMode="auto">
          <a:xfrm>
            <a:off x="2422525" y="1455738"/>
            <a:ext cx="0" cy="40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Line 70"/>
          <p:cNvSpPr>
            <a:spLocks noChangeShapeType="1"/>
          </p:cNvSpPr>
          <p:nvPr/>
        </p:nvSpPr>
        <p:spPr bwMode="auto">
          <a:xfrm flipH="1">
            <a:off x="2027238" y="2578100"/>
            <a:ext cx="123825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Line 71"/>
          <p:cNvSpPr>
            <a:spLocks noChangeShapeType="1"/>
          </p:cNvSpPr>
          <p:nvPr/>
        </p:nvSpPr>
        <p:spPr bwMode="auto">
          <a:xfrm flipH="1">
            <a:off x="3860800" y="2430463"/>
            <a:ext cx="119063" cy="257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0" name="Rectangle 3"/>
          <p:cNvSpPr>
            <a:spLocks noChangeArrowheads="1"/>
          </p:cNvSpPr>
          <p:nvPr/>
        </p:nvSpPr>
        <p:spPr bwMode="auto">
          <a:xfrm>
            <a:off x="11113" y="6651625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900">
                <a:solidFill>
                  <a:srgbClr val="000000"/>
                </a:solidFill>
              </a:rPr>
              <a:t>© 2014 Pearson Education, Inc.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697413" y="763588"/>
            <a:ext cx="4148137" cy="5146675"/>
            <a:chOff x="4697413" y="763588"/>
            <a:chExt cx="4148137" cy="5146675"/>
          </a:xfrm>
        </p:grpSpPr>
        <p:pic>
          <p:nvPicPr>
            <p:cNvPr id="18" name="Picture 71" descr="05_22IonChannelRecepts_2-U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88" b="3426"/>
            <a:stretch/>
          </p:blipFill>
          <p:spPr bwMode="auto">
            <a:xfrm>
              <a:off x="4929189" y="763588"/>
              <a:ext cx="3916361" cy="514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 Box 31"/>
            <p:cNvSpPr txBox="1">
              <a:spLocks noChangeArrowheads="1"/>
            </p:cNvSpPr>
            <p:nvPr/>
          </p:nvSpPr>
          <p:spPr bwMode="auto">
            <a:xfrm>
              <a:off x="7694613" y="2944813"/>
              <a:ext cx="1055687" cy="574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485900" indent="-3397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2176463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859088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33162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37734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42306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46878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800" b="1" dirty="0"/>
                <a:t>Cellular 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800" b="1" dirty="0"/>
                <a:t>response</a:t>
              </a:r>
            </a:p>
          </p:txBody>
        </p:sp>
        <p:sp>
          <p:nvSpPr>
            <p:cNvPr id="20" name="Text Box 31"/>
            <p:cNvSpPr txBox="1">
              <a:spLocks noChangeArrowheads="1"/>
            </p:cNvSpPr>
            <p:nvPr/>
          </p:nvSpPr>
          <p:spPr bwMode="auto">
            <a:xfrm>
              <a:off x="5429250" y="919163"/>
              <a:ext cx="612775" cy="53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485900" indent="-3397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2176463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859088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33162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37734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42306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46878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800" b="1"/>
                <a:t>Gate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800" b="1"/>
                <a:t>open</a:t>
              </a:r>
            </a:p>
          </p:txBody>
        </p:sp>
        <p:grpSp>
          <p:nvGrpSpPr>
            <p:cNvPr id="21" name="Group 63"/>
            <p:cNvGrpSpPr>
              <a:grpSpLocks/>
            </p:cNvGrpSpPr>
            <p:nvPr/>
          </p:nvGrpSpPr>
          <p:grpSpPr bwMode="auto">
            <a:xfrm>
              <a:off x="4697413" y="825500"/>
              <a:ext cx="257175" cy="263525"/>
              <a:chOff x="750" y="122"/>
              <a:chExt cx="162" cy="166"/>
            </a:xfrm>
          </p:grpSpPr>
          <p:sp>
            <p:nvSpPr>
              <p:cNvPr id="22" name="Oval 64"/>
              <p:cNvSpPr>
                <a:spLocks noChangeArrowheads="1"/>
              </p:cNvSpPr>
              <p:nvPr/>
            </p:nvSpPr>
            <p:spPr bwMode="auto">
              <a:xfrm>
                <a:off x="750" y="122"/>
                <a:ext cx="162" cy="166"/>
              </a:xfrm>
              <a:prstGeom prst="ellipse">
                <a:avLst/>
              </a:prstGeom>
              <a:solidFill>
                <a:srgbClr val="0093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485900" indent="-339725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2176463" indent="-347663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859088" indent="-347663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3316288" indent="-347663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3773488" indent="-347663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4230688" indent="-347663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4687888" indent="-347663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n-US" altLang="en-US" sz="2400" b="1">
                  <a:latin typeface="Times" pitchFamily="84" charset="0"/>
                </a:endParaRPr>
              </a:p>
            </p:txBody>
          </p:sp>
          <p:sp>
            <p:nvSpPr>
              <p:cNvPr id="23" name="Text Box 31"/>
              <p:cNvSpPr txBox="1">
                <a:spLocks noChangeArrowheads="1"/>
              </p:cNvSpPr>
              <p:nvPr/>
            </p:nvSpPr>
            <p:spPr bwMode="auto">
              <a:xfrm>
                <a:off x="791" y="132"/>
                <a:ext cx="105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485900" indent="-339725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2176463" indent="-347663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859088" indent="-347663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3316288" indent="-347663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3773488" indent="-347663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4230688" indent="-347663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4687888" indent="-347663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n-US" sz="160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296863" y="3889094"/>
            <a:ext cx="8548687" cy="2049744"/>
            <a:chOff x="296863" y="3889094"/>
            <a:chExt cx="8548687" cy="2049744"/>
          </a:xfrm>
        </p:grpSpPr>
        <p:pic>
          <p:nvPicPr>
            <p:cNvPr id="25" name="Picture 44" descr="05_22IonChannelRecepts_3-U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648" b="2890"/>
            <a:stretch/>
          </p:blipFill>
          <p:spPr bwMode="auto">
            <a:xfrm>
              <a:off x="296863" y="3889094"/>
              <a:ext cx="8548687" cy="2049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 Box 31"/>
            <p:cNvSpPr txBox="1">
              <a:spLocks noChangeArrowheads="1"/>
            </p:cNvSpPr>
            <p:nvPr/>
          </p:nvSpPr>
          <p:spPr bwMode="auto">
            <a:xfrm>
              <a:off x="4313238" y="4149725"/>
              <a:ext cx="1374775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485900" indent="-3397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2176463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859088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33162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37734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42306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46878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800" b="1"/>
                <a:t>Gate closed</a:t>
              </a:r>
            </a:p>
          </p:txBody>
        </p:sp>
        <p:grpSp>
          <p:nvGrpSpPr>
            <p:cNvPr id="27" name="Group 35"/>
            <p:cNvGrpSpPr>
              <a:grpSpLocks/>
            </p:cNvGrpSpPr>
            <p:nvPr/>
          </p:nvGrpSpPr>
          <p:grpSpPr bwMode="auto">
            <a:xfrm>
              <a:off x="2535238" y="4062413"/>
              <a:ext cx="257175" cy="263525"/>
              <a:chOff x="750" y="122"/>
              <a:chExt cx="162" cy="166"/>
            </a:xfrm>
          </p:grpSpPr>
          <p:sp>
            <p:nvSpPr>
              <p:cNvPr id="29" name="Oval 36"/>
              <p:cNvSpPr>
                <a:spLocks noChangeArrowheads="1"/>
              </p:cNvSpPr>
              <p:nvPr/>
            </p:nvSpPr>
            <p:spPr bwMode="auto">
              <a:xfrm>
                <a:off x="750" y="122"/>
                <a:ext cx="162" cy="166"/>
              </a:xfrm>
              <a:prstGeom prst="ellipse">
                <a:avLst/>
              </a:prstGeom>
              <a:solidFill>
                <a:srgbClr val="0093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485900" indent="-339725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2176463" indent="-347663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859088" indent="-347663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3316288" indent="-347663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3773488" indent="-347663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4230688" indent="-347663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4687888" indent="-347663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n-US" altLang="en-US" sz="2400" b="1">
                  <a:latin typeface="Times" pitchFamily="84" charset="0"/>
                </a:endParaRPr>
              </a:p>
            </p:txBody>
          </p:sp>
          <p:sp>
            <p:nvSpPr>
              <p:cNvPr id="30" name="Text Box 31"/>
              <p:cNvSpPr txBox="1">
                <a:spLocks noChangeArrowheads="1"/>
              </p:cNvSpPr>
              <p:nvPr/>
            </p:nvSpPr>
            <p:spPr bwMode="auto">
              <a:xfrm>
                <a:off x="791" y="132"/>
                <a:ext cx="105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485900" indent="-339725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2176463" indent="-347663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859088" indent="-347663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3316288" indent="-347663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3773488" indent="-347663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4230688" indent="-347663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4687888" indent="-347663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n-US" sz="1600" b="1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  <p:sp>
          <p:nvSpPr>
            <p:cNvPr id="28" name="Line 43"/>
            <p:cNvSpPr>
              <a:spLocks noChangeShapeType="1"/>
            </p:cNvSpPr>
            <p:nvPr/>
          </p:nvSpPr>
          <p:spPr bwMode="auto">
            <a:xfrm flipH="1">
              <a:off x="4592638" y="4389438"/>
              <a:ext cx="368300" cy="495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4925769" y="228600"/>
            <a:ext cx="42435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chemeClr val="tx2"/>
                </a:solidFill>
              </a:rPr>
              <a:t>Ions diffuse through the open channel</a:t>
            </a:r>
            <a:endParaRPr lang="en-US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44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/>
      <p:bldP spid="9222" grpId="0"/>
      <p:bldP spid="9224" grpId="0"/>
      <p:bldP spid="9225" grpId="0"/>
      <p:bldP spid="9226" grpId="0" animBg="1"/>
      <p:bldP spid="9227" grpId="0" animBg="1"/>
      <p:bldP spid="9228" grpId="0" animBg="1"/>
      <p:bldP spid="9229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" y="1996324"/>
            <a:ext cx="2438400" cy="1419225"/>
          </a:xfrm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algn="l"/>
            <a:r>
              <a:rPr lang="en-US" altLang="en-US" sz="2400" dirty="0"/>
              <a:t>Only cells that contain receptors for the signal can respond to it.</a:t>
            </a:r>
            <a:br>
              <a:rPr lang="en-US" altLang="en-US" sz="2400" dirty="0"/>
            </a:br>
            <a:endParaRPr lang="en-US" altLang="en-US" sz="2400" b="0" dirty="0">
              <a:latin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962275" y="151785"/>
            <a:ext cx="3219450" cy="1611928"/>
            <a:chOff x="2962275" y="151785"/>
            <a:chExt cx="3219450" cy="1611928"/>
          </a:xfrm>
        </p:grpSpPr>
        <p:pic>
          <p:nvPicPr>
            <p:cNvPr id="14338" name="Picture 35" descr="05_23_SteroidHormone-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4553"/>
            <a:stretch/>
          </p:blipFill>
          <p:spPr bwMode="auto">
            <a:xfrm>
              <a:off x="2962275" y="151785"/>
              <a:ext cx="3219450" cy="1017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1" name="Text Box 31"/>
            <p:cNvSpPr txBox="1">
              <a:spLocks noChangeArrowheads="1"/>
            </p:cNvSpPr>
            <p:nvPr/>
          </p:nvSpPr>
          <p:spPr bwMode="auto">
            <a:xfrm>
              <a:off x="5095875" y="1365250"/>
              <a:ext cx="1030288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485900" indent="-3397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2176463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859088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33162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37734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42306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46878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500" b="1">
                  <a:ea typeface="ＭＳ Ｐゴシック" pitchFamily="84" charset="-128"/>
                </a:rPr>
                <a:t> Plasma 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500" b="1">
                  <a:ea typeface="ＭＳ Ｐゴシック" pitchFamily="84" charset="-128"/>
                </a:rPr>
                <a:t>membrane</a:t>
              </a:r>
            </a:p>
          </p:txBody>
        </p:sp>
        <p:sp>
          <p:nvSpPr>
            <p:cNvPr id="14345" name="Text Box 31"/>
            <p:cNvSpPr txBox="1">
              <a:spLocks noChangeArrowheads="1"/>
            </p:cNvSpPr>
            <p:nvPr/>
          </p:nvSpPr>
          <p:spPr bwMode="auto">
            <a:xfrm>
              <a:off x="3070225" y="254973"/>
              <a:ext cx="1292225" cy="425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485900" indent="-3397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2176463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859088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33162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37734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42306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46878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500" b="1">
                  <a:ea typeface="ＭＳ Ｐゴシック" pitchFamily="84" charset="-128"/>
                </a:rPr>
                <a:t>Hormone 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500" b="1">
                  <a:ea typeface="ＭＳ Ｐゴシック" pitchFamily="84" charset="-128"/>
                </a:rPr>
                <a:t>(testosterone)</a:t>
              </a:r>
            </a:p>
          </p:txBody>
        </p:sp>
        <p:sp>
          <p:nvSpPr>
            <p:cNvPr id="14347" name="Text Box 31"/>
            <p:cNvSpPr txBox="1">
              <a:spLocks noChangeArrowheads="1"/>
            </p:cNvSpPr>
            <p:nvPr/>
          </p:nvSpPr>
          <p:spPr bwMode="auto">
            <a:xfrm>
              <a:off x="4843463" y="236538"/>
              <a:ext cx="1054100" cy="668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485900" indent="-3397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2176463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859088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33162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37734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42306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46878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500" b="1">
                  <a:ea typeface="ＭＳ Ｐゴシック" pitchFamily="84" charset="-128"/>
                </a:rPr>
                <a:t>EXTRA-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500" b="1">
                  <a:ea typeface="ＭＳ Ｐゴシック" pitchFamily="84" charset="-128"/>
                </a:rPr>
                <a:t>CELLULAR</a:t>
              </a:r>
              <a:br>
                <a:rPr lang="en-US" altLang="en-US" sz="1500" b="1">
                  <a:ea typeface="ＭＳ Ｐゴシック" pitchFamily="84" charset="-128"/>
                </a:rPr>
              </a:br>
              <a:r>
                <a:rPr lang="en-US" altLang="en-US" sz="1500" b="1">
                  <a:ea typeface="ＭＳ Ｐゴシック" pitchFamily="84" charset="-128"/>
                </a:rPr>
                <a:t>FLUID</a:t>
              </a:r>
            </a:p>
          </p:txBody>
        </p:sp>
        <p:sp>
          <p:nvSpPr>
            <p:cNvPr id="14350" name="Line 30"/>
            <p:cNvSpPr>
              <a:spLocks noChangeShapeType="1"/>
            </p:cNvSpPr>
            <p:nvPr/>
          </p:nvSpPr>
          <p:spPr bwMode="auto">
            <a:xfrm>
              <a:off x="3944938" y="366098"/>
              <a:ext cx="3397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1" name="Line 31"/>
            <p:cNvSpPr>
              <a:spLocks noChangeShapeType="1"/>
            </p:cNvSpPr>
            <p:nvPr/>
          </p:nvSpPr>
          <p:spPr bwMode="auto">
            <a:xfrm>
              <a:off x="5516563" y="1092200"/>
              <a:ext cx="0" cy="2746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598158" y="543791"/>
            <a:ext cx="4469642" cy="1719214"/>
            <a:chOff x="4598158" y="543791"/>
            <a:chExt cx="4469642" cy="1719214"/>
          </a:xfrm>
        </p:grpSpPr>
        <p:cxnSp>
          <p:nvCxnSpPr>
            <p:cNvPr id="3" name="Straight Arrow Connector 2"/>
            <p:cNvCxnSpPr/>
            <p:nvPr/>
          </p:nvCxnSpPr>
          <p:spPr>
            <a:xfrm flipH="1" flipV="1">
              <a:off x="4598158" y="543791"/>
              <a:ext cx="2640842" cy="1219922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6553200" y="1678230"/>
              <a:ext cx="2514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2">
                      <a:lumMod val="75000"/>
                    </a:schemeClr>
                  </a:solidFill>
                </a:rPr>
                <a:t>Hydrophobic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962275" y="149225"/>
            <a:ext cx="6105525" cy="2746375"/>
            <a:chOff x="2962275" y="136525"/>
            <a:chExt cx="6105525" cy="2746375"/>
          </a:xfrm>
        </p:grpSpPr>
        <p:pic>
          <p:nvPicPr>
            <p:cNvPr id="24" name="Picture 35" descr="05_23_SteroidHormone-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68323"/>
            <a:stretch/>
          </p:blipFill>
          <p:spPr bwMode="auto">
            <a:xfrm>
              <a:off x="2962275" y="136525"/>
              <a:ext cx="3219450" cy="2085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5" name="Group 24"/>
            <p:cNvGrpSpPr/>
            <p:nvPr/>
          </p:nvGrpSpPr>
          <p:grpSpPr>
            <a:xfrm>
              <a:off x="3070225" y="236538"/>
              <a:ext cx="5997575" cy="2646362"/>
              <a:chOff x="3070225" y="236538"/>
              <a:chExt cx="5997575" cy="2646362"/>
            </a:xfrm>
          </p:grpSpPr>
          <p:sp>
            <p:nvSpPr>
              <p:cNvPr id="26" name="Text Box 31"/>
              <p:cNvSpPr txBox="1">
                <a:spLocks noChangeArrowheads="1"/>
              </p:cNvSpPr>
              <p:nvPr/>
            </p:nvSpPr>
            <p:spPr bwMode="auto">
              <a:xfrm>
                <a:off x="5095875" y="1365250"/>
                <a:ext cx="1030288" cy="398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485900" indent="-339725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2176463" indent="-347663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859088" indent="-347663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3316288" indent="-347663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3773488" indent="-347663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4230688" indent="-347663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4687888" indent="-347663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n-US" sz="1500" b="1">
                    <a:ea typeface="ＭＳ Ｐゴシック" pitchFamily="84" charset="-128"/>
                  </a:rPr>
                  <a:t> Plasma </a:t>
                </a:r>
              </a:p>
              <a:p>
                <a:pPr algn="ctr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n-US" sz="1500" b="1">
                    <a:ea typeface="ＭＳ Ｐゴシック" pitchFamily="84" charset="-128"/>
                  </a:rPr>
                  <a:t>membrane</a:t>
                </a:r>
              </a:p>
            </p:txBody>
          </p:sp>
          <p:sp>
            <p:nvSpPr>
              <p:cNvPr id="27" name="Text Box 31"/>
              <p:cNvSpPr txBox="1">
                <a:spLocks noChangeArrowheads="1"/>
              </p:cNvSpPr>
              <p:nvPr/>
            </p:nvSpPr>
            <p:spPr bwMode="auto">
              <a:xfrm>
                <a:off x="5186363" y="2222500"/>
                <a:ext cx="922337" cy="660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485900" indent="-339725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2176463" indent="-347663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859088" indent="-347663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3316288" indent="-347663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3773488" indent="-347663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4230688" indent="-347663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4687888" indent="-347663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n-US" sz="1500" b="1" dirty="0">
                    <a:ea typeface="ＭＳ Ｐゴシック" pitchFamily="84" charset="-128"/>
                  </a:rPr>
                  <a:t>Hormone- </a:t>
                </a:r>
              </a:p>
              <a:p>
                <a:pPr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n-US" sz="1500" b="1" dirty="0">
                    <a:ea typeface="ＭＳ Ｐゴシック" pitchFamily="84" charset="-128"/>
                  </a:rPr>
                  <a:t>receptor</a:t>
                </a:r>
              </a:p>
              <a:p>
                <a:pPr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n-US" sz="1500" b="1" dirty="0">
                    <a:ea typeface="ＭＳ Ｐゴシック" pitchFamily="84" charset="-128"/>
                  </a:rPr>
                  <a:t>complex</a:t>
                </a:r>
              </a:p>
            </p:txBody>
          </p:sp>
          <p:sp>
            <p:nvSpPr>
              <p:cNvPr id="28" name="Text Box 31"/>
              <p:cNvSpPr txBox="1">
                <a:spLocks noChangeArrowheads="1"/>
              </p:cNvSpPr>
              <p:nvPr/>
            </p:nvSpPr>
            <p:spPr bwMode="auto">
              <a:xfrm>
                <a:off x="3127375" y="1717675"/>
                <a:ext cx="838200" cy="398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485900" indent="-339725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2176463" indent="-347663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859088" indent="-347663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3316288" indent="-347663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3773488" indent="-347663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4230688" indent="-347663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4687888" indent="-347663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n-US" sz="1500" b="1"/>
                  <a:t>Receptor</a:t>
                </a:r>
              </a:p>
              <a:p>
                <a:pPr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n-US" sz="1500" b="1"/>
                  <a:t>protein</a:t>
                </a:r>
              </a:p>
            </p:txBody>
          </p:sp>
          <p:sp>
            <p:nvSpPr>
              <p:cNvPr id="29" name="Text Box 31"/>
              <p:cNvSpPr txBox="1">
                <a:spLocks noChangeArrowheads="1"/>
              </p:cNvSpPr>
              <p:nvPr/>
            </p:nvSpPr>
            <p:spPr bwMode="auto">
              <a:xfrm>
                <a:off x="3070225" y="239713"/>
                <a:ext cx="1292225" cy="425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485900" indent="-339725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2176463" indent="-347663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859088" indent="-347663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3316288" indent="-347663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3773488" indent="-347663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4230688" indent="-347663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4687888" indent="-347663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n-US" sz="1500" b="1">
                    <a:ea typeface="ＭＳ Ｐゴシック" pitchFamily="84" charset="-128"/>
                  </a:rPr>
                  <a:t>Hormone </a:t>
                </a:r>
              </a:p>
              <a:p>
                <a:pPr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n-US" sz="1500" b="1">
                    <a:ea typeface="ＭＳ Ｐゴシック" pitchFamily="84" charset="-128"/>
                  </a:rPr>
                  <a:t>(testosterone)</a:t>
                </a:r>
              </a:p>
            </p:txBody>
          </p:sp>
          <p:sp>
            <p:nvSpPr>
              <p:cNvPr id="30" name="Text Box 31"/>
              <p:cNvSpPr txBox="1">
                <a:spLocks noChangeArrowheads="1"/>
              </p:cNvSpPr>
              <p:nvPr/>
            </p:nvSpPr>
            <p:spPr bwMode="auto">
              <a:xfrm>
                <a:off x="4843463" y="236538"/>
                <a:ext cx="1054100" cy="668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485900" indent="-339725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2176463" indent="-347663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859088" indent="-347663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3316288" indent="-347663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3773488" indent="-347663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4230688" indent="-347663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4687888" indent="-347663"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chemeClr val="tx2"/>
                  </a:buClr>
                  <a:buFont typeface="Wingdings" pitchFamily="84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n-US" sz="1500" b="1">
                    <a:ea typeface="ＭＳ Ｐゴシック" pitchFamily="84" charset="-128"/>
                  </a:rPr>
                  <a:t>EXTRA-</a:t>
                </a:r>
              </a:p>
              <a:p>
                <a:pPr algn="ctr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n-US" sz="1500" b="1">
                    <a:ea typeface="ＭＳ Ｐゴシック" pitchFamily="84" charset="-128"/>
                  </a:rPr>
                  <a:t>CELLULAR</a:t>
                </a:r>
                <a:br>
                  <a:rPr lang="en-US" altLang="en-US" sz="1500" b="1">
                    <a:ea typeface="ＭＳ Ｐゴシック" pitchFamily="84" charset="-128"/>
                  </a:rPr>
                </a:br>
                <a:r>
                  <a:rPr lang="en-US" altLang="en-US" sz="1500" b="1">
                    <a:ea typeface="ＭＳ Ｐゴシック" pitchFamily="84" charset="-128"/>
                  </a:rPr>
                  <a:t>FLUID</a:t>
                </a:r>
              </a:p>
            </p:txBody>
          </p:sp>
          <p:sp>
            <p:nvSpPr>
              <p:cNvPr id="31" name="Line 33"/>
              <p:cNvSpPr>
                <a:spLocks noChangeShapeType="1"/>
              </p:cNvSpPr>
              <p:nvPr/>
            </p:nvSpPr>
            <p:spPr bwMode="auto">
              <a:xfrm flipH="1">
                <a:off x="3344863" y="1485900"/>
                <a:ext cx="74612" cy="2333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2" name="Group 31"/>
              <p:cNvGrpSpPr/>
              <p:nvPr/>
            </p:nvGrpSpPr>
            <p:grpSpPr>
              <a:xfrm>
                <a:off x="4598158" y="543791"/>
                <a:ext cx="4469642" cy="1719214"/>
                <a:chOff x="4598158" y="543791"/>
                <a:chExt cx="4469642" cy="1719214"/>
              </a:xfrm>
            </p:grpSpPr>
            <p:cxnSp>
              <p:nvCxnSpPr>
                <p:cNvPr id="33" name="Straight Arrow Connector 32"/>
                <p:cNvCxnSpPr/>
                <p:nvPr/>
              </p:nvCxnSpPr>
              <p:spPr>
                <a:xfrm flipH="1" flipV="1">
                  <a:off x="4598158" y="543791"/>
                  <a:ext cx="2640842" cy="1219922"/>
                </a:xfrm>
                <a:prstGeom prst="straightConnector1">
                  <a:avLst/>
                </a:prstGeom>
                <a:ln w="38100">
                  <a:solidFill>
                    <a:schemeClr val="accent2">
                      <a:lumMod val="7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TextBox 33"/>
                <p:cNvSpPr txBox="1"/>
                <p:nvPr/>
              </p:nvSpPr>
              <p:spPr>
                <a:xfrm>
                  <a:off x="6553200" y="1678230"/>
                  <a:ext cx="25146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>
                      <a:solidFill>
                        <a:schemeClr val="accent2">
                          <a:lumMod val="75000"/>
                        </a:schemeClr>
                      </a:solidFill>
                    </a:rPr>
                    <a:t>Hydrophobic</a:t>
                  </a:r>
                  <a:r>
                    <a:rPr lang="en-US" dirty="0">
                      <a:solidFill>
                        <a:schemeClr val="accent2">
                          <a:lumMod val="75000"/>
                        </a:schemeClr>
                      </a:solidFill>
                    </a:rPr>
                    <a:t> </a:t>
                  </a:r>
                </a:p>
              </p:txBody>
            </p:sp>
          </p:grpSp>
        </p:grpSp>
      </p:grpSp>
      <p:grpSp>
        <p:nvGrpSpPr>
          <p:cNvPr id="35" name="Group 34"/>
          <p:cNvGrpSpPr/>
          <p:nvPr/>
        </p:nvGrpSpPr>
        <p:grpSpPr>
          <a:xfrm>
            <a:off x="2962275" y="152400"/>
            <a:ext cx="6105525" cy="6438900"/>
            <a:chOff x="2962275" y="136525"/>
            <a:chExt cx="6105525" cy="6438900"/>
          </a:xfrm>
        </p:grpSpPr>
        <p:pic>
          <p:nvPicPr>
            <p:cNvPr id="36" name="Picture 35" descr="05_23_SteroidHormone-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19"/>
            <a:stretch>
              <a:fillRect/>
            </a:stretch>
          </p:blipFill>
          <p:spPr bwMode="auto">
            <a:xfrm>
              <a:off x="2962275" y="136525"/>
              <a:ext cx="3219450" cy="643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 Box 31"/>
            <p:cNvSpPr txBox="1">
              <a:spLocks noChangeArrowheads="1"/>
            </p:cNvSpPr>
            <p:nvPr/>
          </p:nvSpPr>
          <p:spPr bwMode="auto">
            <a:xfrm>
              <a:off x="4635500" y="4114800"/>
              <a:ext cx="493713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485900" indent="-3397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2176463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859088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33162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37734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42306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46878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500" b="1">
                  <a:ea typeface="ＭＳ Ｐゴシック" pitchFamily="84" charset="-128"/>
                </a:rPr>
                <a:t>DNA</a:t>
              </a:r>
            </a:p>
          </p:txBody>
        </p:sp>
        <p:sp>
          <p:nvSpPr>
            <p:cNvPr id="38" name="Text Box 31"/>
            <p:cNvSpPr txBox="1">
              <a:spLocks noChangeArrowheads="1"/>
            </p:cNvSpPr>
            <p:nvPr/>
          </p:nvSpPr>
          <p:spPr bwMode="auto">
            <a:xfrm>
              <a:off x="5095875" y="1365250"/>
              <a:ext cx="1030288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485900" indent="-3397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2176463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859088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33162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37734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42306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46878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500" b="1">
                  <a:ea typeface="ＭＳ Ｐゴシック" pitchFamily="84" charset="-128"/>
                </a:rPr>
                <a:t> Plasma 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500" b="1">
                  <a:ea typeface="ＭＳ Ｐゴシック" pitchFamily="84" charset="-128"/>
                </a:rPr>
                <a:t>membrane</a:t>
              </a:r>
            </a:p>
          </p:txBody>
        </p:sp>
        <p:sp>
          <p:nvSpPr>
            <p:cNvPr id="39" name="Text Box 31"/>
            <p:cNvSpPr txBox="1">
              <a:spLocks noChangeArrowheads="1"/>
            </p:cNvSpPr>
            <p:nvPr/>
          </p:nvSpPr>
          <p:spPr bwMode="auto">
            <a:xfrm>
              <a:off x="5186363" y="2222500"/>
              <a:ext cx="922337" cy="66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485900" indent="-3397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2176463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859088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33162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37734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42306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46878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500" b="1">
                  <a:ea typeface="ＭＳ Ｐゴシック" pitchFamily="84" charset="-128"/>
                </a:rPr>
                <a:t>Hormone- 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500" b="1">
                  <a:ea typeface="ＭＳ Ｐゴシック" pitchFamily="84" charset="-128"/>
                </a:rPr>
                <a:t>receptor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500" b="1">
                  <a:ea typeface="ＭＳ Ｐゴシック" pitchFamily="84" charset="-128"/>
                </a:rPr>
                <a:t>complex</a:t>
              </a:r>
            </a:p>
          </p:txBody>
        </p:sp>
        <p:sp>
          <p:nvSpPr>
            <p:cNvPr id="40" name="Text Box 31"/>
            <p:cNvSpPr txBox="1">
              <a:spLocks noChangeArrowheads="1"/>
            </p:cNvSpPr>
            <p:nvPr/>
          </p:nvSpPr>
          <p:spPr bwMode="auto">
            <a:xfrm>
              <a:off x="3127375" y="1717675"/>
              <a:ext cx="8382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485900" indent="-3397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2176463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859088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33162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37734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42306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46878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500" b="1"/>
                <a:t>Receptor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500" b="1"/>
                <a:t>protein</a:t>
              </a:r>
            </a:p>
          </p:txBody>
        </p:sp>
        <p:sp>
          <p:nvSpPr>
            <p:cNvPr id="41" name="Text Box 31"/>
            <p:cNvSpPr txBox="1">
              <a:spLocks noChangeArrowheads="1"/>
            </p:cNvSpPr>
            <p:nvPr/>
          </p:nvSpPr>
          <p:spPr bwMode="auto">
            <a:xfrm>
              <a:off x="5253038" y="5118100"/>
              <a:ext cx="679450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485900" indent="-3397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2176463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859088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33162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37734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42306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46878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500" b="1"/>
                <a:t>New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500" b="1"/>
                <a:t>protein</a:t>
              </a:r>
            </a:p>
          </p:txBody>
        </p:sp>
        <p:sp>
          <p:nvSpPr>
            <p:cNvPr id="42" name="Text Box 31"/>
            <p:cNvSpPr txBox="1">
              <a:spLocks noChangeArrowheads="1"/>
            </p:cNvSpPr>
            <p:nvPr/>
          </p:nvSpPr>
          <p:spPr bwMode="auto">
            <a:xfrm>
              <a:off x="3070225" y="239713"/>
              <a:ext cx="1292225" cy="425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485900" indent="-3397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2176463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859088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33162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37734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42306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46878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500" b="1" dirty="0">
                  <a:ea typeface="ＭＳ Ｐゴシック" pitchFamily="84" charset="-128"/>
                </a:rPr>
                <a:t>Hormone 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500" b="1" dirty="0">
                  <a:ea typeface="ＭＳ Ｐゴシック" pitchFamily="84" charset="-128"/>
                </a:rPr>
                <a:t>(testosterone)</a:t>
              </a:r>
            </a:p>
          </p:txBody>
        </p:sp>
        <p:sp>
          <p:nvSpPr>
            <p:cNvPr id="43" name="Text Box 31"/>
            <p:cNvSpPr txBox="1">
              <a:spLocks noChangeArrowheads="1"/>
            </p:cNvSpPr>
            <p:nvPr/>
          </p:nvSpPr>
          <p:spPr bwMode="auto">
            <a:xfrm>
              <a:off x="3103563" y="4511675"/>
              <a:ext cx="6540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485900" indent="-3397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2176463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859088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33162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37734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42306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46878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500" b="1">
                  <a:ea typeface="ＭＳ Ｐゴシック" pitchFamily="84" charset="-128"/>
                </a:rPr>
                <a:t>mRNA</a:t>
              </a:r>
            </a:p>
          </p:txBody>
        </p:sp>
        <p:sp>
          <p:nvSpPr>
            <p:cNvPr id="44" name="Text Box 31"/>
            <p:cNvSpPr txBox="1">
              <a:spLocks noChangeArrowheads="1"/>
            </p:cNvSpPr>
            <p:nvPr/>
          </p:nvSpPr>
          <p:spPr bwMode="auto">
            <a:xfrm>
              <a:off x="4843463" y="236538"/>
              <a:ext cx="1054100" cy="668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485900" indent="-3397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2176463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859088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33162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37734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42306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46878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500" b="1">
                  <a:ea typeface="ＭＳ Ｐゴシック" pitchFamily="84" charset="-128"/>
                </a:rPr>
                <a:t>EXTRA-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500" b="1">
                  <a:ea typeface="ＭＳ Ｐゴシック" pitchFamily="84" charset="-128"/>
                </a:rPr>
                <a:t>CELLULAR</a:t>
              </a:r>
              <a:br>
                <a:rPr lang="en-US" altLang="en-US" sz="1500" b="1">
                  <a:ea typeface="ＭＳ Ｐゴシック" pitchFamily="84" charset="-128"/>
                </a:rPr>
              </a:br>
              <a:r>
                <a:rPr lang="en-US" altLang="en-US" sz="1500" b="1">
                  <a:ea typeface="ＭＳ Ｐゴシック" pitchFamily="84" charset="-128"/>
                </a:rPr>
                <a:t>FLUID</a:t>
              </a:r>
            </a:p>
          </p:txBody>
        </p:sp>
        <p:sp>
          <p:nvSpPr>
            <p:cNvPr id="45" name="Text Box 31"/>
            <p:cNvSpPr txBox="1">
              <a:spLocks noChangeArrowheads="1"/>
            </p:cNvSpPr>
            <p:nvPr/>
          </p:nvSpPr>
          <p:spPr bwMode="auto">
            <a:xfrm>
              <a:off x="3067050" y="6249988"/>
              <a:ext cx="12573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485900" indent="-3397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2176463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859088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33162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37734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42306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46878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500" b="1">
                  <a:ea typeface="ＭＳ Ｐゴシック" pitchFamily="84" charset="-128"/>
                </a:rPr>
                <a:t>CYTOPLASM</a:t>
              </a:r>
            </a:p>
          </p:txBody>
        </p:sp>
        <p:sp>
          <p:nvSpPr>
            <p:cNvPr id="46" name="Text Box 31"/>
            <p:cNvSpPr txBox="1">
              <a:spLocks noChangeArrowheads="1"/>
            </p:cNvSpPr>
            <p:nvPr/>
          </p:nvSpPr>
          <p:spPr bwMode="auto">
            <a:xfrm>
              <a:off x="3078163" y="5302250"/>
              <a:ext cx="1022350" cy="219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485900" indent="-3397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2176463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859088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33162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37734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42306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46878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500" b="1">
                  <a:ea typeface="ＭＳ Ｐゴシック" pitchFamily="84" charset="-128"/>
                </a:rPr>
                <a:t>NUCLEUS</a:t>
              </a:r>
            </a:p>
          </p:txBody>
        </p:sp>
        <p:sp>
          <p:nvSpPr>
            <p:cNvPr id="47" name="Line 30"/>
            <p:cNvSpPr>
              <a:spLocks noChangeShapeType="1"/>
            </p:cNvSpPr>
            <p:nvPr/>
          </p:nvSpPr>
          <p:spPr bwMode="auto">
            <a:xfrm>
              <a:off x="3944938" y="350838"/>
              <a:ext cx="3397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31"/>
            <p:cNvSpPr>
              <a:spLocks noChangeShapeType="1"/>
            </p:cNvSpPr>
            <p:nvPr/>
          </p:nvSpPr>
          <p:spPr bwMode="auto">
            <a:xfrm>
              <a:off x="5516563" y="1092200"/>
              <a:ext cx="0" cy="2746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32"/>
            <p:cNvSpPr>
              <a:spLocks noChangeShapeType="1"/>
            </p:cNvSpPr>
            <p:nvPr/>
          </p:nvSpPr>
          <p:spPr bwMode="auto">
            <a:xfrm>
              <a:off x="4838700" y="2179638"/>
              <a:ext cx="309563" cy="127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33"/>
            <p:cNvSpPr>
              <a:spLocks noChangeShapeType="1"/>
            </p:cNvSpPr>
            <p:nvPr/>
          </p:nvSpPr>
          <p:spPr bwMode="auto">
            <a:xfrm flipH="1">
              <a:off x="3344863" y="1485900"/>
              <a:ext cx="74612" cy="2333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34"/>
            <p:cNvSpPr>
              <a:spLocks noChangeShapeType="1"/>
            </p:cNvSpPr>
            <p:nvPr/>
          </p:nvSpPr>
          <p:spPr bwMode="auto">
            <a:xfrm flipV="1">
              <a:off x="5389563" y="5516563"/>
              <a:ext cx="58737" cy="177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4598158" y="543791"/>
              <a:ext cx="4469642" cy="1719214"/>
              <a:chOff x="4598158" y="543791"/>
              <a:chExt cx="4469642" cy="1719214"/>
            </a:xfrm>
          </p:grpSpPr>
          <p:cxnSp>
            <p:nvCxnSpPr>
              <p:cNvPr id="53" name="Straight Arrow Connector 52"/>
              <p:cNvCxnSpPr/>
              <p:nvPr/>
            </p:nvCxnSpPr>
            <p:spPr>
              <a:xfrm flipH="1" flipV="1">
                <a:off x="4598158" y="543791"/>
                <a:ext cx="2640842" cy="1219922"/>
              </a:xfrm>
              <a:prstGeom prst="straightConnector1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/>
              <p:cNvSpPr txBox="1"/>
              <p:nvPr/>
            </p:nvSpPr>
            <p:spPr>
              <a:xfrm>
                <a:off x="6553200" y="1678230"/>
                <a:ext cx="2514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2">
                        <a:lumMod val="75000"/>
                      </a:schemeClr>
                    </a:solidFill>
                  </a:rPr>
                  <a:t>Hydrophobic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-44895" y="325658"/>
            <a:ext cx="30071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/>
              <a:t>Intra</a:t>
            </a:r>
            <a:r>
              <a:rPr lang="en-US" sz="2400" dirty="0"/>
              <a:t>cellular receptors </a:t>
            </a:r>
          </a:p>
        </p:txBody>
      </p:sp>
      <p:sp>
        <p:nvSpPr>
          <p:cNvPr id="5" name="Rectangle 4"/>
          <p:cNvSpPr/>
          <p:nvPr/>
        </p:nvSpPr>
        <p:spPr>
          <a:xfrm>
            <a:off x="1533525" y="6488668"/>
            <a:ext cx="5657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Times New Roman" pitchFamily="84" charset="0"/>
                <a:ea typeface="ＭＳ Ｐゴシック" pitchFamily="84" charset="-128"/>
              </a:rPr>
              <a:t>Steroid hormone interacting with an intracellular receptor.</a:t>
            </a:r>
            <a:r>
              <a:rPr lang="en-US" altLang="en-U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17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Must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Bulk Transport</a:t>
            </a:r>
          </a:p>
          <a:p>
            <a:endParaRPr lang="en-US" dirty="0"/>
          </a:p>
          <a:p>
            <a:r>
              <a:rPr lang="en-US" dirty="0"/>
              <a:t>How cells communicate with each other.</a:t>
            </a:r>
          </a:p>
          <a:p>
            <a:endParaRPr lang="en-US" dirty="0"/>
          </a:p>
          <a:p>
            <a:r>
              <a:rPr lang="en-US" dirty="0"/>
              <a:t>The three stages of cell signaling.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27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01600"/>
            <a:ext cx="8991600" cy="1054100"/>
          </a:xfrm>
        </p:spPr>
        <p:txBody>
          <a:bodyPr lIns="91440" tIns="45720" rIns="91440" bIns="45720" anchor="ctr">
            <a:normAutofit fontScale="90000"/>
          </a:bodyPr>
          <a:lstStyle/>
          <a:p>
            <a:pPr marL="0" indent="0" eaLnBrk="1" hangingPunct="1"/>
            <a:r>
              <a:rPr lang="en-US" altLang="en-US" sz="3200"/>
              <a:t>CONCEPT 5.5: Bulk transport across the plasma membrane occurs by exocytosis and endocytosis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1" y="1905000"/>
            <a:ext cx="1981200" cy="869950"/>
          </a:xfrm>
        </p:spPr>
        <p:txBody>
          <a:bodyPr lIns="91440" tIns="45720" rIns="91440" bIns="45720"/>
          <a:lstStyle/>
          <a:p>
            <a:pPr marL="0" indent="0" eaLnBrk="1" hangingPunct="1">
              <a:buNone/>
            </a:pPr>
            <a:r>
              <a:rPr lang="en-US" altLang="en-US" dirty="0"/>
              <a:t>Exocytosis</a:t>
            </a:r>
          </a:p>
        </p:txBody>
      </p:sp>
      <p:sp>
        <p:nvSpPr>
          <p:cNvPr id="19460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Text Box 8"/>
          <p:cNvSpPr txBox="1">
            <a:spLocks noChangeArrowheads="1"/>
          </p:cNvSpPr>
          <p:nvPr/>
        </p:nvSpPr>
        <p:spPr bwMode="auto">
          <a:xfrm>
            <a:off x="182563" y="6626225"/>
            <a:ext cx="87757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900"/>
              <a:t>© 2014 Pearson Education, Inc.</a:t>
            </a:r>
            <a:endParaRPr lang="en-US" altLang="en-US" sz="2400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182563" y="11842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6626" name="Picture 2" descr="enter image description he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35742"/>
            <a:ext cx="5715000" cy="37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http://sophialearning.s3.amazonaws.com/packet_logos/20990/grid/endocytosis.png?13252129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861" y="2935742"/>
            <a:ext cx="3167063" cy="316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236492" y="1909762"/>
            <a:ext cx="2209800" cy="869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/>
              <a:t>Endocytosis</a:t>
            </a:r>
          </a:p>
        </p:txBody>
      </p:sp>
    </p:spTree>
    <p:extLst>
      <p:ext uri="{BB962C8B-B14F-4D97-AF65-F5344CB8AC3E}">
        <p14:creationId xmlns:p14="http://schemas.microsoft.com/office/powerpoint/2010/main" val="12165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77800"/>
            <a:ext cx="8839200" cy="914400"/>
          </a:xfrm>
        </p:spPr>
        <p:txBody>
          <a:bodyPr lIns="91440" tIns="45720" rIns="91440" bIns="45720" anchor="ctr">
            <a:normAutofit fontScale="90000"/>
          </a:bodyPr>
          <a:lstStyle/>
          <a:p>
            <a:pPr marL="0" indent="0" eaLnBrk="1" hangingPunct="1"/>
            <a:r>
              <a:rPr lang="en-US" altLang="en-US" sz="3200"/>
              <a:t>CONCEPT 5.6: The plasma membrane plays a key role in most cell signaling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2724" y="1436687"/>
            <a:ext cx="5336222" cy="5189538"/>
          </a:xfrm>
        </p:spPr>
        <p:txBody>
          <a:bodyPr lIns="91440" tIns="45720" rIns="91440" bIns="45720">
            <a:normAutofit/>
          </a:bodyPr>
          <a:lstStyle/>
          <a:p>
            <a:pPr marL="279400" indent="-279400" eaLnBrk="1" hangingPunct="1"/>
            <a:r>
              <a:rPr lang="en-US" altLang="en-US" dirty="0"/>
              <a:t>In multicellular organisms, cell-to-cell communication allows the cells of the body to coordinate their activities.</a:t>
            </a:r>
          </a:p>
          <a:p>
            <a:pPr marL="279400" indent="-279400" eaLnBrk="1" hangingPunct="1"/>
            <a:endParaRPr lang="en-US" altLang="en-US" dirty="0"/>
          </a:p>
        </p:txBody>
      </p:sp>
      <p:sp>
        <p:nvSpPr>
          <p:cNvPr id="30725" name="Text Box 8"/>
          <p:cNvSpPr txBox="1">
            <a:spLocks noChangeArrowheads="1"/>
          </p:cNvSpPr>
          <p:nvPr/>
        </p:nvSpPr>
        <p:spPr bwMode="auto">
          <a:xfrm>
            <a:off x="182563" y="6626225"/>
            <a:ext cx="87757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900"/>
              <a:t>© 2014 Pearson Education, Inc.</a:t>
            </a:r>
            <a:endParaRPr lang="en-US" altLang="en-US" sz="2400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182563" y="11842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6" name="Picture 2" descr="http://www.mulleescience.com/_/rsrc/1261520657931/neuroncartoon-custom-size-374-251.jpg?height=251&amp;width=3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1447800"/>
            <a:ext cx="356235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86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Text Box 8"/>
          <p:cNvSpPr txBox="1">
            <a:spLocks noChangeArrowheads="1"/>
          </p:cNvSpPr>
          <p:nvPr/>
        </p:nvSpPr>
        <p:spPr bwMode="auto">
          <a:xfrm>
            <a:off x="182563" y="6626225"/>
            <a:ext cx="87757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900"/>
              <a:t>© 2014 Pearson Education, Inc.</a:t>
            </a:r>
            <a:endParaRPr lang="en-US" altLang="en-US" sz="2400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2770" name="Picture 2" descr="http://kalvi.gateforit.com/wp-content/uploads/2012/12/gap-junctio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1295400"/>
            <a:ext cx="7467600" cy="480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ttp://upload.wikimedia.org/wikipedia/commons/2/29/Apoplast_and_symplast_pathways.svg"/>
          <p:cNvSpPr>
            <a:spLocks noChangeAspect="1" noChangeArrowheads="1"/>
          </p:cNvSpPr>
          <p:nvPr/>
        </p:nvSpPr>
        <p:spPr bwMode="auto">
          <a:xfrm>
            <a:off x="155575" y="-1790700"/>
            <a:ext cx="52959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http://upload.wikimedia.org/wikipedia/commons/2/29/Apoplast_and_symplast_pathways.svg"/>
          <p:cNvSpPr>
            <a:spLocks noChangeAspect="1" noChangeArrowheads="1"/>
          </p:cNvSpPr>
          <p:nvPr/>
        </p:nvSpPr>
        <p:spPr bwMode="auto">
          <a:xfrm>
            <a:off x="307975" y="-1638300"/>
            <a:ext cx="52959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9050" y="209549"/>
            <a:ext cx="8534400" cy="503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Local Signaling By Direct Contact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65373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828800"/>
            <a:ext cx="2057400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Plant Cells</a:t>
            </a:r>
          </a:p>
        </p:txBody>
      </p:sp>
      <p:pic>
        <p:nvPicPr>
          <p:cNvPr id="4" name="Picture 8" descr="http://www.labspaces.net/images/news/800px-Apoplast_and_symplast_pathway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88"/>
          <a:stretch/>
        </p:blipFill>
        <p:spPr bwMode="auto">
          <a:xfrm>
            <a:off x="1600200" y="2634040"/>
            <a:ext cx="5943600" cy="299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440" tIns="45720" rIns="91440" bIns="45720" anchor="ctr">
            <a:normAutofit/>
          </a:bodyPr>
          <a:lstStyle/>
          <a:p>
            <a:pPr eaLnBrk="1" hangingPunct="1"/>
            <a:r>
              <a:rPr lang="en-US" altLang="en-US" sz="3200" dirty="0"/>
              <a:t>Local Signaling By Direct Contact</a:t>
            </a:r>
            <a:endParaRPr lang="en-US" altLang="en-US" sz="3200" b="0" dirty="0"/>
          </a:p>
        </p:txBody>
      </p:sp>
    </p:spTree>
    <p:extLst>
      <p:ext uri="{BB962C8B-B14F-4D97-AF65-F5344CB8AC3E}">
        <p14:creationId xmlns:p14="http://schemas.microsoft.com/office/powerpoint/2010/main" val="38253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1" descr="05_19aLocalParacrine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3"/>
          <a:stretch>
            <a:fillRect/>
          </a:stretch>
        </p:blipFill>
        <p:spPr bwMode="auto">
          <a:xfrm>
            <a:off x="4271963" y="146050"/>
            <a:ext cx="4554537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 Box 31"/>
          <p:cNvSpPr txBox="1">
            <a:spLocks noChangeArrowheads="1"/>
          </p:cNvSpPr>
          <p:nvPr/>
        </p:nvSpPr>
        <p:spPr bwMode="auto">
          <a:xfrm>
            <a:off x="4467225" y="4133849"/>
            <a:ext cx="23876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485900" indent="-3397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176463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859088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162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7734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2306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6878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dirty="0">
                <a:ea typeface="ＭＳ Ｐゴシック" pitchFamily="84" charset="-128"/>
              </a:rPr>
              <a:t>Local</a:t>
            </a:r>
            <a:r>
              <a:rPr lang="en-US" altLang="en-US" sz="1800" b="1" dirty="0">
                <a:ea typeface="ＭＳ Ｐゴシック" pitchFamily="84" charset="-128"/>
              </a:rPr>
              <a:t> regulator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 dirty="0">
                <a:ea typeface="ＭＳ Ｐゴシック" pitchFamily="84" charset="-128"/>
              </a:rPr>
              <a:t>diffuses through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 dirty="0">
                <a:ea typeface="ＭＳ Ｐゴシック" pitchFamily="84" charset="-128"/>
              </a:rPr>
              <a:t>extracellular fluid.</a:t>
            </a:r>
          </a:p>
        </p:txBody>
      </p:sp>
      <p:sp>
        <p:nvSpPr>
          <p:cNvPr id="34821" name="Text Box 31"/>
          <p:cNvSpPr txBox="1">
            <a:spLocks noChangeArrowheads="1"/>
          </p:cNvSpPr>
          <p:nvPr/>
        </p:nvSpPr>
        <p:spPr bwMode="auto">
          <a:xfrm>
            <a:off x="4364038" y="2198687"/>
            <a:ext cx="1058862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485900" indent="-3397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176463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859088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162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7734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2306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6878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 dirty="0">
                <a:ea typeface="ＭＳ Ｐゴシック" pitchFamily="84" charset="-128"/>
              </a:rPr>
              <a:t>Secreting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 dirty="0">
                <a:ea typeface="ＭＳ Ｐゴシック" pitchFamily="84" charset="-128"/>
              </a:rPr>
              <a:t>cell</a:t>
            </a:r>
          </a:p>
        </p:txBody>
      </p:sp>
      <p:sp>
        <p:nvSpPr>
          <p:cNvPr id="34822" name="Text Box 31"/>
          <p:cNvSpPr txBox="1">
            <a:spLocks noChangeArrowheads="1"/>
          </p:cNvSpPr>
          <p:nvPr/>
        </p:nvSpPr>
        <p:spPr bwMode="auto">
          <a:xfrm>
            <a:off x="7591425" y="2424112"/>
            <a:ext cx="108902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485900" indent="-3397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176463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859088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162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7734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2306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6878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 dirty="0">
                <a:ea typeface="ＭＳ Ｐゴシック" pitchFamily="84" charset="-128"/>
              </a:rPr>
              <a:t>Secretory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 dirty="0">
                <a:ea typeface="ＭＳ Ｐゴシック" pitchFamily="84" charset="-128"/>
              </a:rPr>
              <a:t>vesicle</a:t>
            </a:r>
          </a:p>
        </p:txBody>
      </p:sp>
      <p:sp>
        <p:nvSpPr>
          <p:cNvPr id="34823" name="Text Box 31"/>
          <p:cNvSpPr txBox="1">
            <a:spLocks noChangeArrowheads="1"/>
          </p:cNvSpPr>
          <p:nvPr/>
        </p:nvSpPr>
        <p:spPr bwMode="auto">
          <a:xfrm>
            <a:off x="7345363" y="569912"/>
            <a:ext cx="1214437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485900" indent="-3397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176463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859088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162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7734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2306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6878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>
                <a:ea typeface="ＭＳ Ｐゴシック" pitchFamily="84" charset="-128"/>
              </a:rPr>
              <a:t>Target cell</a:t>
            </a:r>
          </a:p>
        </p:txBody>
      </p:sp>
      <p:sp>
        <p:nvSpPr>
          <p:cNvPr id="34824" name="Text Box 31"/>
          <p:cNvSpPr txBox="1">
            <a:spLocks noChangeArrowheads="1"/>
          </p:cNvSpPr>
          <p:nvPr/>
        </p:nvSpPr>
        <p:spPr bwMode="auto">
          <a:xfrm>
            <a:off x="4327525" y="109537"/>
            <a:ext cx="194786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485900" indent="-3397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176463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859088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162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7734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2306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6878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dirty="0">
                <a:solidFill>
                  <a:srgbClr val="C00000"/>
                </a:solidFill>
                <a:ea typeface="ＭＳ Ｐゴシック" pitchFamily="84" charset="-128"/>
              </a:rPr>
              <a:t>Local</a:t>
            </a:r>
            <a:r>
              <a:rPr lang="en-US" altLang="en-US" sz="2000" b="1" dirty="0">
                <a:ea typeface="ＭＳ Ｐゴシック" pitchFamily="84" charset="-128"/>
              </a:rPr>
              <a:t> signaling</a:t>
            </a:r>
          </a:p>
        </p:txBody>
      </p:sp>
      <p:sp>
        <p:nvSpPr>
          <p:cNvPr id="34825" name="Line 16"/>
          <p:cNvSpPr>
            <a:spLocks noChangeShapeType="1"/>
          </p:cNvSpPr>
          <p:nvPr/>
        </p:nvSpPr>
        <p:spPr bwMode="auto">
          <a:xfrm>
            <a:off x="7915275" y="841374"/>
            <a:ext cx="1588" cy="273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6" name="Line 17"/>
          <p:cNvSpPr>
            <a:spLocks noChangeShapeType="1"/>
          </p:cNvSpPr>
          <p:nvPr/>
        </p:nvSpPr>
        <p:spPr bwMode="auto">
          <a:xfrm>
            <a:off x="5465763" y="2376487"/>
            <a:ext cx="279400" cy="138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7" name="Line 18"/>
          <p:cNvSpPr>
            <a:spLocks noChangeShapeType="1"/>
          </p:cNvSpPr>
          <p:nvPr/>
        </p:nvSpPr>
        <p:spPr bwMode="auto">
          <a:xfrm>
            <a:off x="7175500" y="2528887"/>
            <a:ext cx="357188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8" name="Line 19"/>
          <p:cNvSpPr>
            <a:spLocks noChangeShapeType="1"/>
          </p:cNvSpPr>
          <p:nvPr/>
        </p:nvSpPr>
        <p:spPr bwMode="auto">
          <a:xfrm>
            <a:off x="5070475" y="3806824"/>
            <a:ext cx="138113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9" name="Text Box 31"/>
          <p:cNvSpPr txBox="1">
            <a:spLocks noChangeArrowheads="1"/>
          </p:cNvSpPr>
          <p:nvPr/>
        </p:nvSpPr>
        <p:spPr bwMode="auto">
          <a:xfrm>
            <a:off x="0" y="28575"/>
            <a:ext cx="27813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485900" indent="-3397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176463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859088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162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7734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2306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6878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 dirty="0">
                <a:ea typeface="ＭＳ Ｐゴシック" pitchFamily="84" charset="-128"/>
              </a:rPr>
              <a:t>Paracrine signaling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36286" y="1371600"/>
            <a:ext cx="4265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Ex. Growth Factors</a:t>
            </a:r>
          </a:p>
        </p:txBody>
      </p:sp>
      <p:pic>
        <p:nvPicPr>
          <p:cNvPr id="1026" name="Picture 2" descr="Image result for zik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6" y="4572000"/>
            <a:ext cx="4166521" cy="211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zik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908" y="4992886"/>
            <a:ext cx="2486819" cy="186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6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  <p:bldP spid="34821" grpId="0"/>
      <p:bldP spid="34822" grpId="0"/>
      <p:bldP spid="34823" grpId="0"/>
      <p:bldP spid="34824" grpId="0"/>
      <p:bldP spid="34825" grpId="0" animBg="1"/>
      <p:bldP spid="34826" grpId="0" animBg="1"/>
      <p:bldP spid="34827" grpId="0" animBg="1"/>
      <p:bldP spid="34828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9" descr="05_19bLocalSynaptic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0"/>
          <a:stretch>
            <a:fillRect/>
          </a:stretch>
        </p:blipFill>
        <p:spPr bwMode="auto">
          <a:xfrm>
            <a:off x="2282825" y="730250"/>
            <a:ext cx="4578350" cy="525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 Box 31"/>
          <p:cNvSpPr txBox="1">
            <a:spLocks noChangeArrowheads="1"/>
          </p:cNvSpPr>
          <p:nvPr/>
        </p:nvSpPr>
        <p:spPr bwMode="auto">
          <a:xfrm>
            <a:off x="3697288" y="5068888"/>
            <a:ext cx="1516062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485900" indent="-3397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176463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859088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162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7734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2306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6878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 dirty="0">
                <a:ea typeface="ＭＳ Ｐゴシック" pitchFamily="84" charset="-128"/>
              </a:rPr>
              <a:t>Target cell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 dirty="0">
                <a:ea typeface="ＭＳ Ｐゴシック" pitchFamily="84" charset="-128"/>
              </a:rPr>
              <a:t>is stimulated.</a:t>
            </a:r>
          </a:p>
        </p:txBody>
      </p:sp>
      <p:sp>
        <p:nvSpPr>
          <p:cNvPr id="36869" name="Text Box 31"/>
          <p:cNvSpPr txBox="1">
            <a:spLocks noChangeArrowheads="1"/>
          </p:cNvSpPr>
          <p:nvPr/>
        </p:nvSpPr>
        <p:spPr bwMode="auto">
          <a:xfrm>
            <a:off x="4824413" y="1123950"/>
            <a:ext cx="1909762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485900" indent="-3397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176463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859088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162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7734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2306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6878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 dirty="0">
                <a:ea typeface="ＭＳ Ｐゴシック" pitchFamily="84" charset="-128"/>
              </a:rPr>
              <a:t>Electrical signal</a:t>
            </a:r>
          </a:p>
          <a:p>
            <a:pPr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 dirty="0">
                <a:ea typeface="ＭＳ Ｐゴシック" pitchFamily="84" charset="-128"/>
              </a:rPr>
              <a:t>along nerve cell</a:t>
            </a:r>
          </a:p>
          <a:p>
            <a:pPr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 dirty="0">
                <a:ea typeface="ＭＳ Ｐゴシック" pitchFamily="84" charset="-128"/>
              </a:rPr>
              <a:t>triggers release</a:t>
            </a:r>
          </a:p>
          <a:p>
            <a:pPr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 dirty="0">
                <a:ea typeface="ＭＳ Ｐゴシック" pitchFamily="84" charset="-128"/>
              </a:rPr>
              <a:t>  of neuro-</a:t>
            </a:r>
          </a:p>
          <a:p>
            <a:pPr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 dirty="0">
                <a:ea typeface="ＭＳ Ｐゴシック" pitchFamily="84" charset="-128"/>
              </a:rPr>
              <a:t>        transmitter.</a:t>
            </a:r>
          </a:p>
        </p:txBody>
      </p:sp>
      <p:sp>
        <p:nvSpPr>
          <p:cNvPr id="36870" name="Text Box 31"/>
          <p:cNvSpPr txBox="1">
            <a:spLocks noChangeArrowheads="1"/>
          </p:cNvSpPr>
          <p:nvPr/>
        </p:nvSpPr>
        <p:spPr bwMode="auto">
          <a:xfrm>
            <a:off x="4924425" y="2844800"/>
            <a:ext cx="188753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485900" indent="-3397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176463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859088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162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7734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2306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6878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 dirty="0">
                <a:ea typeface="ＭＳ Ｐゴシック" pitchFamily="84" charset="-128"/>
              </a:rPr>
              <a:t>Neurotransmitter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 dirty="0">
                <a:ea typeface="ＭＳ Ｐゴシック" pitchFamily="84" charset="-128"/>
              </a:rPr>
              <a:t>  diffuses across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 dirty="0">
                <a:ea typeface="ＭＳ Ｐゴシック" pitchFamily="84" charset="-128"/>
              </a:rPr>
              <a:t>      synapse.</a:t>
            </a:r>
          </a:p>
        </p:txBody>
      </p:sp>
      <p:sp>
        <p:nvSpPr>
          <p:cNvPr id="36871" name="Line 14"/>
          <p:cNvSpPr>
            <a:spLocks noChangeShapeType="1"/>
          </p:cNvSpPr>
          <p:nvPr/>
        </p:nvSpPr>
        <p:spPr bwMode="auto">
          <a:xfrm flipH="1">
            <a:off x="4451350" y="1317625"/>
            <a:ext cx="322263" cy="1155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2" name="Line 15"/>
          <p:cNvSpPr>
            <a:spLocks noChangeShapeType="1"/>
          </p:cNvSpPr>
          <p:nvPr/>
        </p:nvSpPr>
        <p:spPr bwMode="auto">
          <a:xfrm>
            <a:off x="4656138" y="2933700"/>
            <a:ext cx="220662" cy="39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Text Box 31"/>
          <p:cNvSpPr txBox="1">
            <a:spLocks noChangeArrowheads="1"/>
          </p:cNvSpPr>
          <p:nvPr/>
        </p:nvSpPr>
        <p:spPr bwMode="auto">
          <a:xfrm>
            <a:off x="110332" y="203200"/>
            <a:ext cx="269716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485900" indent="-3397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176463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859088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162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7734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2306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6878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 dirty="0">
                <a:ea typeface="ＭＳ Ｐゴシック" pitchFamily="84" charset="-128"/>
              </a:rPr>
              <a:t>Synaptic signaling</a:t>
            </a:r>
          </a:p>
        </p:txBody>
      </p:sp>
      <p:sp>
        <p:nvSpPr>
          <p:cNvPr id="36874" name="Line 17"/>
          <p:cNvSpPr>
            <a:spLocks noChangeShapeType="1"/>
          </p:cNvSpPr>
          <p:nvPr/>
        </p:nvSpPr>
        <p:spPr bwMode="auto">
          <a:xfrm flipH="1">
            <a:off x="4249738" y="4765675"/>
            <a:ext cx="0" cy="266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5" name="Text Box 31"/>
          <p:cNvSpPr txBox="1">
            <a:spLocks noChangeArrowheads="1"/>
          </p:cNvSpPr>
          <p:nvPr/>
        </p:nvSpPr>
        <p:spPr bwMode="auto">
          <a:xfrm>
            <a:off x="2349500" y="750888"/>
            <a:ext cx="194786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485900" indent="-3397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176463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859088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162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7734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2306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6878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b="1" dirty="0">
                <a:ea typeface="ＭＳ Ｐゴシック" pitchFamily="84" charset="-128"/>
              </a:rPr>
              <a:t>Local signaling</a:t>
            </a:r>
          </a:p>
        </p:txBody>
      </p:sp>
      <p:sp>
        <p:nvSpPr>
          <p:cNvPr id="36876" name="Rectangle 3"/>
          <p:cNvSpPr>
            <a:spLocks noChangeArrowheads="1"/>
          </p:cNvSpPr>
          <p:nvPr/>
        </p:nvSpPr>
        <p:spPr bwMode="auto">
          <a:xfrm>
            <a:off x="11113" y="6651625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900">
                <a:solidFill>
                  <a:srgbClr val="000000"/>
                </a:solidFill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59342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36869" grpId="0"/>
      <p:bldP spid="36870" grpId="0"/>
      <p:bldP spid="36871" grpId="0" animBg="1"/>
      <p:bldP spid="36872" grpId="0" animBg="1"/>
      <p:bldP spid="36874" grpId="0" animBg="1"/>
      <p:bldP spid="368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E99B8E4-195C-4FFA-8022-E2E727EBF289}"/>
              </a:ext>
            </a:extLst>
          </p:cNvPr>
          <p:cNvGrpSpPr/>
          <p:nvPr/>
        </p:nvGrpSpPr>
        <p:grpSpPr>
          <a:xfrm>
            <a:off x="2254250" y="136525"/>
            <a:ext cx="4633913" cy="3095625"/>
            <a:chOff x="2254250" y="136525"/>
            <a:chExt cx="4633913" cy="3095625"/>
          </a:xfrm>
        </p:grpSpPr>
        <p:pic>
          <p:nvPicPr>
            <p:cNvPr id="38914" name="Picture 13" descr="05_19cLongDistEndocrine-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989"/>
            <a:stretch/>
          </p:blipFill>
          <p:spPr bwMode="auto">
            <a:xfrm>
              <a:off x="2254250" y="136525"/>
              <a:ext cx="4633913" cy="3095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17" name="Text Box 31"/>
            <p:cNvSpPr txBox="1">
              <a:spLocks noChangeArrowheads="1"/>
            </p:cNvSpPr>
            <p:nvPr/>
          </p:nvSpPr>
          <p:spPr bwMode="auto">
            <a:xfrm>
              <a:off x="2519363" y="690563"/>
              <a:ext cx="1604962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485900" indent="-3397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2176463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859088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33162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37734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42306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46878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800" b="1" dirty="0">
                  <a:ea typeface="ＭＳ Ｐゴシック" pitchFamily="84" charset="-128"/>
                </a:rPr>
                <a:t>Endocrine cell</a:t>
              </a:r>
            </a:p>
          </p:txBody>
        </p:sp>
        <p:sp>
          <p:nvSpPr>
            <p:cNvPr id="38922" name="Text Box 31"/>
            <p:cNvSpPr txBox="1">
              <a:spLocks noChangeArrowheads="1"/>
            </p:cNvSpPr>
            <p:nvPr/>
          </p:nvSpPr>
          <p:spPr bwMode="auto">
            <a:xfrm>
              <a:off x="5094288" y="598488"/>
              <a:ext cx="757237" cy="500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485900" indent="-3397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2176463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859088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33162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37734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42306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46878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800" b="1">
                  <a:ea typeface="ＭＳ Ｐゴシック" pitchFamily="84" charset="-128"/>
                </a:rPr>
                <a:t>Blood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800" b="1">
                  <a:ea typeface="ＭＳ Ｐゴシック" pitchFamily="84" charset="-128"/>
                </a:rPr>
                <a:t>vessel</a:t>
              </a:r>
            </a:p>
          </p:txBody>
        </p:sp>
        <p:sp>
          <p:nvSpPr>
            <p:cNvPr id="38923" name="Line 11"/>
            <p:cNvSpPr>
              <a:spLocks noChangeShapeType="1"/>
            </p:cNvSpPr>
            <p:nvPr/>
          </p:nvSpPr>
          <p:spPr bwMode="auto">
            <a:xfrm>
              <a:off x="3235325" y="952500"/>
              <a:ext cx="173038" cy="2809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4" name="Line 12"/>
            <p:cNvSpPr>
              <a:spLocks noChangeShapeType="1"/>
            </p:cNvSpPr>
            <p:nvPr/>
          </p:nvSpPr>
          <p:spPr bwMode="auto">
            <a:xfrm flipH="1">
              <a:off x="4960938" y="1101725"/>
              <a:ext cx="260350" cy="1428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916" name="Text Box 31"/>
          <p:cNvSpPr txBox="1">
            <a:spLocks noChangeArrowheads="1"/>
          </p:cNvSpPr>
          <p:nvPr/>
        </p:nvSpPr>
        <p:spPr bwMode="auto">
          <a:xfrm>
            <a:off x="5884863" y="117475"/>
            <a:ext cx="304165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485900" indent="-3397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176463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859088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162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7734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2306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6878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b="1" dirty="0">
                <a:ea typeface="ＭＳ Ｐゴシック" pitchFamily="84" charset="-128"/>
              </a:rPr>
              <a:t>Long-distance signaling</a:t>
            </a:r>
          </a:p>
        </p:txBody>
      </p:sp>
      <p:sp>
        <p:nvSpPr>
          <p:cNvPr id="38919" name="Text Box 31"/>
          <p:cNvSpPr txBox="1">
            <a:spLocks noChangeArrowheads="1"/>
          </p:cNvSpPr>
          <p:nvPr/>
        </p:nvSpPr>
        <p:spPr bwMode="auto">
          <a:xfrm>
            <a:off x="49212" y="112712"/>
            <a:ext cx="4338638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1463" indent="-2714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485900" indent="-3397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176463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859088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162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7734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2306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6878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b="1" dirty="0">
                <a:ea typeface="ＭＳ Ｐゴシック" pitchFamily="84" charset="-128"/>
              </a:rPr>
              <a:t> Endocrine (hormonal) signaling</a:t>
            </a:r>
          </a:p>
        </p:txBody>
      </p:sp>
      <p:sp>
        <p:nvSpPr>
          <p:cNvPr id="38925" name="Rectangle 3"/>
          <p:cNvSpPr>
            <a:spLocks noChangeArrowheads="1"/>
          </p:cNvSpPr>
          <p:nvPr/>
        </p:nvSpPr>
        <p:spPr bwMode="auto">
          <a:xfrm>
            <a:off x="11113" y="6651625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900">
                <a:solidFill>
                  <a:srgbClr val="000000"/>
                </a:solidFill>
              </a:rPr>
              <a:t>© 2014 Pearson Education, Inc.</a:t>
            </a:r>
          </a:p>
        </p:txBody>
      </p:sp>
      <p:pic>
        <p:nvPicPr>
          <p:cNvPr id="13" name="Picture 13" descr="05_19cLongDistEndocrine-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11" b="2483"/>
          <a:stretch/>
        </p:blipFill>
        <p:spPr bwMode="auto">
          <a:xfrm>
            <a:off x="2254250" y="3232149"/>
            <a:ext cx="4633913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1" name="Text Box 31"/>
          <p:cNvSpPr txBox="1">
            <a:spLocks noChangeArrowheads="1"/>
          </p:cNvSpPr>
          <p:nvPr/>
        </p:nvSpPr>
        <p:spPr bwMode="auto">
          <a:xfrm>
            <a:off x="4591050" y="2841625"/>
            <a:ext cx="1503363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485900" indent="-3397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176463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859088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162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7734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2306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6878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 dirty="0">
                <a:ea typeface="ＭＳ Ｐゴシック" pitchFamily="84" charset="-128"/>
              </a:rPr>
              <a:t>Hormone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 dirty="0">
                <a:ea typeface="ＭＳ Ｐゴシック" pitchFamily="84" charset="-128"/>
              </a:rPr>
              <a:t>travels in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 dirty="0">
                <a:ea typeface="ＭＳ Ｐゴシック" pitchFamily="84" charset="-128"/>
              </a:rPr>
              <a:t>bloodstream.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138488" y="3767138"/>
            <a:ext cx="1389062" cy="960437"/>
            <a:chOff x="3138488" y="3767138"/>
            <a:chExt cx="1389062" cy="960437"/>
          </a:xfrm>
        </p:grpSpPr>
        <p:sp>
          <p:nvSpPr>
            <p:cNvPr id="15" name="Text Box 31"/>
            <p:cNvSpPr txBox="1">
              <a:spLocks noChangeArrowheads="1"/>
            </p:cNvSpPr>
            <p:nvPr/>
          </p:nvSpPr>
          <p:spPr bwMode="auto">
            <a:xfrm>
              <a:off x="3138488" y="3767138"/>
              <a:ext cx="1249362" cy="960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485900" indent="-3397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2176463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859088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33162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37734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42306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46878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800" b="1" dirty="0">
                  <a:ea typeface="ＭＳ Ｐゴシック" pitchFamily="84" charset="-128"/>
                </a:rPr>
                <a:t>Target cell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800" b="1" dirty="0">
                  <a:ea typeface="ＭＳ Ｐゴシック" pitchFamily="84" charset="-128"/>
                </a:rPr>
                <a:t>specifically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800" b="1" dirty="0">
                  <a:ea typeface="ＭＳ Ｐゴシック" pitchFamily="84" charset="-128"/>
                </a:rPr>
                <a:t>binds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800" b="1" dirty="0">
                  <a:ea typeface="ＭＳ Ｐゴシック" pitchFamily="84" charset="-128"/>
                </a:rPr>
                <a:t>hormone.</a:t>
              </a:r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>
              <a:off x="4178300" y="4270375"/>
              <a:ext cx="349250" cy="3016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5314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9" grpId="0"/>
      <p:bldP spid="389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1126</Words>
  <Application>Microsoft Office PowerPoint</Application>
  <PresentationFormat>On-screen Show (4:3)</PresentationFormat>
  <Paragraphs>235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Tahoma</vt:lpstr>
      <vt:lpstr>Times</vt:lpstr>
      <vt:lpstr>Times New Roman</vt:lpstr>
      <vt:lpstr>Office Theme</vt:lpstr>
      <vt:lpstr>PowerPoint Presentation</vt:lpstr>
      <vt:lpstr>You Must Know</vt:lpstr>
      <vt:lpstr>CONCEPT 5.5: Bulk transport across the plasma membrane occurs by exocytosis and endocytosis</vt:lpstr>
      <vt:lpstr>CONCEPT 5.6: The plasma membrane plays a key role in most cell signaling</vt:lpstr>
      <vt:lpstr>PowerPoint Presentation</vt:lpstr>
      <vt:lpstr>Local Signaling By Direct Contact</vt:lpstr>
      <vt:lpstr>PowerPoint Presentation</vt:lpstr>
      <vt:lpstr>PowerPoint Presentation</vt:lpstr>
      <vt:lpstr>PowerPoint Presentation</vt:lpstr>
      <vt:lpstr>The Three Stages of Cell Signaling</vt:lpstr>
      <vt:lpstr>PowerPoint Presentation</vt:lpstr>
      <vt:lpstr>Figure 5.20-2</vt:lpstr>
      <vt:lpstr>PowerPoint Presentation</vt:lpstr>
      <vt:lpstr>PowerPoint Presentation</vt:lpstr>
      <vt:lpstr>Receptors in the Plasma Membrane</vt:lpstr>
      <vt:lpstr>PowerPoint Presentation</vt:lpstr>
      <vt:lpstr>ligand-gated ion channel</vt:lpstr>
      <vt:lpstr>Only cells that contain receptors for the signal can respond to it.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lauren.wingard</dc:creator>
  <cp:lastModifiedBy>Lauren Wingard</cp:lastModifiedBy>
  <cp:revision>55</cp:revision>
  <cp:lastPrinted>2014-10-08T12:52:09Z</cp:lastPrinted>
  <dcterms:created xsi:type="dcterms:W3CDTF">2014-10-08T10:58:44Z</dcterms:created>
  <dcterms:modified xsi:type="dcterms:W3CDTF">2019-10-03T20:46:07Z</dcterms:modified>
</cp:coreProperties>
</file>