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1" r:id="rId2"/>
    <p:sldId id="292" r:id="rId3"/>
    <p:sldId id="293" r:id="rId4"/>
    <p:sldId id="294" r:id="rId5"/>
    <p:sldId id="301" r:id="rId6"/>
    <p:sldId id="303" r:id="rId7"/>
    <p:sldId id="296" r:id="rId8"/>
    <p:sldId id="308" r:id="rId9"/>
    <p:sldId id="288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96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136" autoAdjust="0"/>
  </p:normalViewPr>
  <p:slideViewPr>
    <p:cSldViewPr>
      <p:cViewPr varScale="1">
        <p:scale>
          <a:sx n="62" d="100"/>
          <a:sy n="62" d="100"/>
        </p:scale>
        <p:origin x="2050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26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884D3-9270-4870-8347-6C8E721CF907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30551"/>
            <a:ext cx="3037840" cy="46426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23EE8-1E09-455B-BD24-948F49D84D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46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C91A0-6AED-488B-BCF3-63CC99520B3A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7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83839-32B4-4ABE-B48D-3CF574433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62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83839-32B4-4ABE-B48D-3CF5744337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72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83839-32B4-4ABE-B48D-3CF5744337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44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468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43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192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000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769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83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650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40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5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42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57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F82C-5D82-499D-976B-7A438F254AFD}" type="datetimeFigureOut">
              <a:rPr lang="en-US" smtClean="0"/>
              <a:t>9/26/2019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BE97A-CAF0-4DE3-9FB4-8EA701AAA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8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Gaucher Disease (this is a hereditary disease)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4419600" cy="4572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Symptoms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Distended abdomen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Bone pain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Anemia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Cognitive impairment  </a:t>
            </a:r>
          </a:p>
        </p:txBody>
      </p:sp>
      <p:pic>
        <p:nvPicPr>
          <p:cNvPr id="1028" name="Picture 4" descr="http://www.salescopywriting.org/wp-content/uploads/2009/05/pictures-0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522172"/>
            <a:ext cx="3295650" cy="247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986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392" y="152400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Trace the digestion of glucocerebroside by glucocerebrosidease</a:t>
            </a:r>
            <a:r>
              <a:rPr lang="en-US" sz="3200" dirty="0">
                <a:solidFill>
                  <a:srgbClr val="0070C0"/>
                </a:solidFill>
              </a:rPr>
              <a:t>.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343400"/>
            <a:ext cx="8714741" cy="2362200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A macrophage engulfs a worn out cell that has glucocerebroside in its cell membrane (phagocytosis).</a:t>
            </a:r>
          </a:p>
          <a:p>
            <a:pPr marL="514350" indent="-514350">
              <a:buAutoNum type="arabicPeriod"/>
            </a:pPr>
            <a:r>
              <a:rPr lang="en-US" sz="2800" dirty="0"/>
              <a:t>Vesicles transport the old cell to the lysosome.</a:t>
            </a:r>
          </a:p>
          <a:p>
            <a:pPr marL="514350" indent="-514350">
              <a:buAutoNum type="arabicPeriod"/>
            </a:pPr>
            <a:r>
              <a:rPr lang="en-US" sz="2800" dirty="0"/>
              <a:t>Enzymes in the lysosome, including glucocerebrosidease, digest the old cell.  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371600" y="990600"/>
            <a:ext cx="5562600" cy="3183043"/>
            <a:chOff x="1066800" y="3048000"/>
            <a:chExt cx="5562600" cy="3183043"/>
          </a:xfrm>
        </p:grpSpPr>
        <p:pic>
          <p:nvPicPr>
            <p:cNvPr id="25" name="Picture 4" descr="http://askabiologist.asu.edu/sites/default/files/resources/activities/body_depot/viral_attack/phagocytosi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048000"/>
              <a:ext cx="5562600" cy="3183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6" name="Group 25"/>
            <p:cNvGrpSpPr/>
            <p:nvPr/>
          </p:nvGrpSpPr>
          <p:grpSpPr>
            <a:xfrm>
              <a:off x="1066800" y="3048000"/>
              <a:ext cx="1996440" cy="1737360"/>
              <a:chOff x="0" y="0"/>
              <a:chExt cx="1996440" cy="1737360"/>
            </a:xfrm>
          </p:grpSpPr>
          <p:pic>
            <p:nvPicPr>
              <p:cNvPr id="27" name="Picture 26" descr="http://askabiologist.asu.edu/sites/default/files/resources/activities/body_depot/viral_attack/phagocytosis.gif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466" b="45418"/>
              <a:stretch/>
            </p:blipFill>
            <p:spPr bwMode="auto">
              <a:xfrm>
                <a:off x="0" y="0"/>
                <a:ext cx="1531620" cy="173736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28" name="Text Box 2"/>
              <p:cNvSpPr txBox="1">
                <a:spLocks noChangeArrowheads="1"/>
              </p:cNvSpPr>
              <p:nvPr/>
            </p:nvSpPr>
            <p:spPr bwMode="auto">
              <a:xfrm>
                <a:off x="716280" y="1272540"/>
                <a:ext cx="1280160" cy="2514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Calibri"/>
                    <a:ea typeface="Calibri"/>
                    <a:cs typeface="Times New Roman"/>
                  </a:rPr>
                  <a:t>White blood cells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09611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81000"/>
            <a:ext cx="8382000" cy="563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White blood cells have a type of lipid called glucocerebroside in their cell membranes. (Glucocerebroside is involved in cell to cell signaling.)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Judging by the name, what type of molecule is attached to the lipid?</a:t>
            </a:r>
          </a:p>
          <a:p>
            <a:endParaRPr lang="en-US" dirty="0"/>
          </a:p>
        </p:txBody>
      </p:sp>
      <p:pic>
        <p:nvPicPr>
          <p:cNvPr id="2050" name="Picture 2" descr="http://1.bp.blogspot.com/_EJCviHJaPjI/TQ1RxebwXUI/AAAAAAAADZ4/I3LvuLd287w/s1600/white-blood-cell-amungst-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2133600"/>
            <a:ext cx="2862275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521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" y="457200"/>
            <a:ext cx="8382000" cy="23622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When the white blood cells are worn out, they get “eaten” by macrophages (another type of cell) and digested by the enzyme glucocerebroside</a:t>
            </a:r>
            <a:r>
              <a:rPr lang="en-US" b="1" u="sng" dirty="0">
                <a:solidFill>
                  <a:srgbClr val="0070C0"/>
                </a:solidFill>
              </a:rPr>
              <a:t>ase</a:t>
            </a:r>
            <a:r>
              <a:rPr lang="en-US" dirty="0">
                <a:solidFill>
                  <a:srgbClr val="0070C0"/>
                </a:solidFill>
              </a:rPr>
              <a:t> in the lysosome. 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304800"/>
            <a:ext cx="77724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066800" y="3048000"/>
            <a:ext cx="5562600" cy="3183043"/>
            <a:chOff x="1066800" y="3048000"/>
            <a:chExt cx="5562600" cy="3183043"/>
          </a:xfrm>
        </p:grpSpPr>
        <p:pic>
          <p:nvPicPr>
            <p:cNvPr id="9" name="Picture 4" descr="http://askabiologist.asu.edu/sites/default/files/resources/activities/body_depot/viral_attack/phagocytosis.gif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6800" y="3048000"/>
              <a:ext cx="5562600" cy="3183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1066800" y="3048000"/>
              <a:ext cx="1996440" cy="1737360"/>
              <a:chOff x="0" y="0"/>
              <a:chExt cx="1996440" cy="1737360"/>
            </a:xfrm>
          </p:grpSpPr>
          <p:pic>
            <p:nvPicPr>
              <p:cNvPr id="7" name="Picture 6" descr="http://askabiologist.asu.edu/sites/default/files/resources/activities/body_depot/viral_attack/phagocytosis.gif"/>
              <p:cNvPicPr>
                <a:picLocks noChangeAspect="1"/>
              </p:cNvPicPr>
              <p:nvPr/>
            </p:nvPicPr>
            <p:blipFill rotWithShape="1"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466" b="45418"/>
              <a:stretch/>
            </p:blipFill>
            <p:spPr bwMode="auto">
              <a:xfrm>
                <a:off x="0" y="0"/>
                <a:ext cx="1531620" cy="173736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716280" y="1272540"/>
                <a:ext cx="1280160" cy="2514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Calibri"/>
                    <a:ea typeface="Calibri"/>
                    <a:cs typeface="Times New Roman"/>
                  </a:rPr>
                  <a:t>White blood cells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837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Gaucher Disease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838200"/>
            <a:ext cx="8382000" cy="236220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The macrophages have a defective glucocerebrosidease enzyme so the glucocerebroside just builds up in the lysosome.  The build-up causes the symptoms of the disease.</a:t>
            </a:r>
          </a:p>
        </p:txBody>
      </p:sp>
      <p:pic>
        <p:nvPicPr>
          <p:cNvPr id="3074" name="Picture 2" descr="http://www.healthvalue.net/files/gauch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789737" y="4068766"/>
            <a:ext cx="2695575" cy="179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838200" y="3375769"/>
            <a:ext cx="5562600" cy="3183043"/>
            <a:chOff x="838200" y="3375769"/>
            <a:chExt cx="5562600" cy="3183043"/>
          </a:xfrm>
        </p:grpSpPr>
        <p:pic>
          <p:nvPicPr>
            <p:cNvPr id="2052" name="Picture 4" descr="http://askabiologist.asu.edu/sites/default/files/resources/activities/body_depot/viral_attack/phagocytosis.gi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8200" y="3375769"/>
              <a:ext cx="5562600" cy="3183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6" name="Group 5"/>
            <p:cNvGrpSpPr/>
            <p:nvPr/>
          </p:nvGrpSpPr>
          <p:grpSpPr>
            <a:xfrm>
              <a:off x="849086" y="3375769"/>
              <a:ext cx="1996440" cy="1737360"/>
              <a:chOff x="0" y="0"/>
              <a:chExt cx="1996440" cy="1737360"/>
            </a:xfrm>
          </p:grpSpPr>
          <p:pic>
            <p:nvPicPr>
              <p:cNvPr id="7" name="Picture 6" descr="http://askabiologist.asu.edu/sites/default/files/resources/activities/body_depot/viral_attack/phagocytosis.gif"/>
              <p:cNvPicPr>
                <a:picLocks noChangeAspect="1"/>
              </p:cNvPicPr>
              <p:nvPr/>
            </p:nvPicPr>
            <p:blipFill rotWithShape="1"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r="72466" b="45418"/>
              <a:stretch/>
            </p:blipFill>
            <p:spPr bwMode="auto">
              <a:xfrm>
                <a:off x="0" y="0"/>
                <a:ext cx="1531620" cy="1737360"/>
              </a:xfrm>
              <a:prstGeom prst="rect">
                <a:avLst/>
              </a:prstGeom>
              <a:noFill/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" name="Text Box 2"/>
              <p:cNvSpPr txBox="1">
                <a:spLocks noChangeArrowheads="1"/>
              </p:cNvSpPr>
              <p:nvPr/>
            </p:nvSpPr>
            <p:spPr bwMode="auto">
              <a:xfrm>
                <a:off x="716280" y="1272540"/>
                <a:ext cx="1280160" cy="25146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100" b="1">
                    <a:effectLst/>
                    <a:latin typeface="Calibri"/>
                    <a:ea typeface="Calibri"/>
                    <a:cs typeface="Times New Roman"/>
                  </a:rPr>
                  <a:t>White blood cells</a:t>
                </a:r>
                <a:endParaRPr lang="en-US" sz="110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</p:grpSp>
      <p:grpSp>
        <p:nvGrpSpPr>
          <p:cNvPr id="11" name="Group 10"/>
          <p:cNvGrpSpPr/>
          <p:nvPr/>
        </p:nvGrpSpPr>
        <p:grpSpPr>
          <a:xfrm>
            <a:off x="735059" y="5312906"/>
            <a:ext cx="1607820" cy="1219200"/>
            <a:chOff x="979170" y="4998098"/>
            <a:chExt cx="1607820" cy="1219200"/>
          </a:xfrm>
        </p:grpSpPr>
        <p:cxnSp>
          <p:nvCxnSpPr>
            <p:cNvPr id="12" name="Straight Connector 11"/>
            <p:cNvCxnSpPr/>
            <p:nvPr/>
          </p:nvCxnSpPr>
          <p:spPr>
            <a:xfrm>
              <a:off x="979170" y="5029200"/>
              <a:ext cx="1607820" cy="10668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1132659" y="4998098"/>
              <a:ext cx="1268730" cy="1219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2810732" y="5267808"/>
            <a:ext cx="1607820" cy="1219200"/>
            <a:chOff x="979170" y="4998098"/>
            <a:chExt cx="1607820" cy="1219200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979170" y="5029200"/>
              <a:ext cx="1607820" cy="10668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132659" y="4998098"/>
              <a:ext cx="1268730" cy="1219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4792980" y="5267808"/>
            <a:ext cx="1607820" cy="1219200"/>
            <a:chOff x="979170" y="4998098"/>
            <a:chExt cx="1607820" cy="1219200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979170" y="5029200"/>
              <a:ext cx="1607820" cy="10668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1132659" y="4998098"/>
              <a:ext cx="1268730" cy="121920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6957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98342" y="600364"/>
            <a:ext cx="9972719" cy="6379696"/>
            <a:chOff x="-298342" y="600364"/>
            <a:chExt cx="9972719" cy="6379696"/>
          </a:xfrm>
        </p:grpSpPr>
        <p:pic>
          <p:nvPicPr>
            <p:cNvPr id="1026" name="Picture 2" descr="http://www.scq.ubc.ca/wp-content/uploads/2011/01/ddm0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8342" y="600364"/>
              <a:ext cx="9972719" cy="541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219200" y="5867400"/>
              <a:ext cx="32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Macrophage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5041068"/>
              <a:ext cx="3429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Old white </a:t>
              </a:r>
            </a:p>
            <a:p>
              <a:pPr algn="ctr"/>
              <a:r>
                <a:rPr lang="en-US" sz="4000" dirty="0"/>
                <a:t>blood </a:t>
              </a:r>
            </a:p>
            <a:p>
              <a:pPr algn="ctr"/>
              <a:r>
                <a:rPr lang="en-US" sz="4000" dirty="0"/>
                <a:t>cell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2057400"/>
              <a:ext cx="1752600" cy="1600200"/>
            </a:xfrm>
            <a:prstGeom prst="ellipse">
              <a:avLst/>
            </a:prstGeom>
            <a:noFill/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2400" y="184865"/>
            <a:ext cx="3200400" cy="2672635"/>
            <a:chOff x="152400" y="184865"/>
            <a:chExt cx="3200400" cy="2672635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184865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Lysosome containing</a:t>
              </a:r>
            </a:p>
            <a:p>
              <a:r>
                <a:rPr lang="en-US" sz="2400" dirty="0">
                  <a:solidFill>
                    <a:srgbClr val="0070C0"/>
                  </a:solidFill>
                </a:rPr>
                <a:t>glucocerebroside</a:t>
              </a:r>
              <a:r>
                <a:rPr lang="en-US" sz="2400" b="1" u="sng" dirty="0">
                  <a:solidFill>
                    <a:srgbClr val="0070C0"/>
                  </a:solidFill>
                </a:rPr>
                <a:t>ase</a:t>
              </a:r>
              <a:endParaRPr lang="en-US" sz="2400" b="1" u="sng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371600" y="1015862"/>
              <a:ext cx="228600" cy="18416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679483" y="779004"/>
            <a:ext cx="3200400" cy="2672635"/>
            <a:chOff x="152400" y="184865"/>
            <a:chExt cx="3200400" cy="2672635"/>
          </a:xfrm>
        </p:grpSpPr>
        <p:sp>
          <p:nvSpPr>
            <p:cNvPr id="15" name="TextBox 14"/>
            <p:cNvSpPr txBox="1"/>
            <p:nvPr/>
          </p:nvSpPr>
          <p:spPr>
            <a:xfrm>
              <a:off x="152400" y="184865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The cell membrane has glucocerebroside </a:t>
              </a:r>
              <a:endParaRPr lang="en-US" sz="2400" b="1" u="sng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371600" y="1015862"/>
              <a:ext cx="228600" cy="18416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60508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298342" y="600364"/>
            <a:ext cx="9972719" cy="6379696"/>
            <a:chOff x="-298342" y="600364"/>
            <a:chExt cx="9972719" cy="6379696"/>
          </a:xfrm>
        </p:grpSpPr>
        <p:pic>
          <p:nvPicPr>
            <p:cNvPr id="1026" name="Picture 2" descr="http://www.scq.ubc.ca/wp-content/uploads/2011/01/ddm03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98342" y="600364"/>
              <a:ext cx="9972719" cy="541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TextBox 4"/>
            <p:cNvSpPr txBox="1"/>
            <p:nvPr/>
          </p:nvSpPr>
          <p:spPr>
            <a:xfrm>
              <a:off x="1219200" y="5867400"/>
              <a:ext cx="32004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Macrophage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867400" y="5041068"/>
              <a:ext cx="34290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dirty="0"/>
                <a:t>Old white </a:t>
              </a:r>
            </a:p>
            <a:p>
              <a:pPr algn="ctr"/>
              <a:r>
                <a:rPr lang="en-US" sz="4000" dirty="0"/>
                <a:t>blood </a:t>
              </a:r>
            </a:p>
            <a:p>
              <a:pPr algn="ctr"/>
              <a:r>
                <a:rPr lang="en-US" sz="4000" dirty="0"/>
                <a:t>cell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914400" y="2057400"/>
              <a:ext cx="1752600" cy="1600200"/>
            </a:xfrm>
            <a:prstGeom prst="ellipse">
              <a:avLst/>
            </a:prstGeom>
            <a:noFill/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52400" y="184865"/>
            <a:ext cx="3200400" cy="2672635"/>
            <a:chOff x="152400" y="184865"/>
            <a:chExt cx="3200400" cy="2672635"/>
          </a:xfrm>
        </p:grpSpPr>
        <p:sp>
          <p:nvSpPr>
            <p:cNvPr id="9" name="TextBox 8"/>
            <p:cNvSpPr txBox="1"/>
            <p:nvPr/>
          </p:nvSpPr>
          <p:spPr>
            <a:xfrm>
              <a:off x="152400" y="184865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Lysosome containing</a:t>
              </a:r>
            </a:p>
            <a:p>
              <a:r>
                <a:rPr lang="en-US" sz="2400" dirty="0">
                  <a:solidFill>
                    <a:srgbClr val="0070C0"/>
                  </a:solidFill>
                </a:rPr>
                <a:t>glucocerebroside</a:t>
              </a:r>
              <a:r>
                <a:rPr lang="en-US" sz="2400" b="1" u="sng" dirty="0">
                  <a:solidFill>
                    <a:srgbClr val="0070C0"/>
                  </a:solidFill>
                </a:rPr>
                <a:t>ase</a:t>
              </a:r>
              <a:endParaRPr lang="en-US" sz="2400" b="1" u="sng" dirty="0"/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1371600" y="1015862"/>
              <a:ext cx="228600" cy="18416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5679483" y="779004"/>
            <a:ext cx="3200400" cy="2672635"/>
            <a:chOff x="152400" y="184865"/>
            <a:chExt cx="3200400" cy="2672635"/>
          </a:xfrm>
        </p:grpSpPr>
        <p:sp>
          <p:nvSpPr>
            <p:cNvPr id="15" name="TextBox 14"/>
            <p:cNvSpPr txBox="1"/>
            <p:nvPr/>
          </p:nvSpPr>
          <p:spPr>
            <a:xfrm>
              <a:off x="152400" y="184865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0070C0"/>
                  </a:solidFill>
                </a:rPr>
                <a:t>The cell membrane has glucocerebroside </a:t>
              </a:r>
              <a:endParaRPr lang="en-US" sz="2400" b="1" u="sng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1371600" y="1015862"/>
              <a:ext cx="228600" cy="184163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" name="Picture 2" descr="https://c2.staticflickr.com/4/3091/2562782987_64cb93b69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051" y="2560128"/>
            <a:ext cx="1129097" cy="84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3352800" y="0"/>
            <a:ext cx="400429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rgbClr val="0070C0"/>
                </a:solidFill>
              </a:rPr>
              <a:t>Gaucher</a:t>
            </a:r>
            <a:r>
              <a:rPr lang="en-US" sz="4000" dirty="0">
                <a:solidFill>
                  <a:srgbClr val="0070C0"/>
                </a:solidFill>
              </a:rPr>
              <a:t> Disease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184749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533400"/>
            <a:ext cx="7772400" cy="5715000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Trace the path for synthesizing the protein glucocerebrosidease. (Start with DNA)</a:t>
            </a:r>
          </a:p>
          <a:p>
            <a:pPr marL="0" indent="0">
              <a:buNone/>
            </a:pPr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Trace the path for synthesizing the lipid glucocerebroside. (Synthesis of the lipid part starts in the smooth ER)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Explain the digestion of glucocerebroside by glucocerebrosidease.</a:t>
            </a:r>
          </a:p>
          <a:p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  <a:p>
            <a:r>
              <a:rPr lang="en-US" dirty="0">
                <a:solidFill>
                  <a:srgbClr val="0070C0"/>
                </a:solidFill>
              </a:rPr>
              <a:t>Note:  You will not be expected to remember the specifics of </a:t>
            </a:r>
            <a:r>
              <a:rPr lang="en-US" dirty="0" err="1">
                <a:solidFill>
                  <a:srgbClr val="0070C0"/>
                </a:solidFill>
              </a:rPr>
              <a:t>Gaucher</a:t>
            </a:r>
            <a:r>
              <a:rPr lang="en-US" dirty="0">
                <a:solidFill>
                  <a:srgbClr val="0070C0"/>
                </a:solidFill>
              </a:rPr>
              <a:t> disease on a test, but you may be asked about other lysosomal storage disorders.  </a:t>
            </a:r>
          </a:p>
        </p:txBody>
      </p:sp>
    </p:spTree>
    <p:extLst>
      <p:ext uri="{BB962C8B-B14F-4D97-AF65-F5344CB8AC3E}">
        <p14:creationId xmlns:p14="http://schemas.microsoft.com/office/powerpoint/2010/main" val="6703128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1001291"/>
            <a:ext cx="4876800" cy="6341288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DNA codes for the enzyme glucocerebrosidease.</a:t>
            </a:r>
          </a:p>
          <a:p>
            <a:pPr marL="514350" indent="-514350">
              <a:buAutoNum type="arabicPeriod"/>
            </a:pPr>
            <a:r>
              <a:rPr lang="en-US" sz="2800" dirty="0"/>
              <a:t>RNA is made from the DNA</a:t>
            </a:r>
          </a:p>
          <a:p>
            <a:pPr marL="514350" indent="-514350">
              <a:buAutoNum type="arabicPeriod"/>
            </a:pPr>
            <a:r>
              <a:rPr lang="en-US" sz="2800" dirty="0"/>
              <a:t>The RNA travels from the nucleus to the cytoplasm.</a:t>
            </a:r>
          </a:p>
          <a:p>
            <a:pPr marL="514350" indent="-514350">
              <a:buAutoNum type="arabicPeriod"/>
            </a:pPr>
            <a:r>
              <a:rPr lang="en-US" sz="2800" dirty="0"/>
              <a:t>RNA binds to a free ribosome and protein synthesis begins.</a:t>
            </a:r>
          </a:p>
          <a:p>
            <a:pPr marL="514350" indent="-514350">
              <a:buAutoNum type="arabicPeriod"/>
            </a:pPr>
            <a:r>
              <a:rPr lang="en-US" sz="2800" dirty="0"/>
              <a:t>The ribosome moves to the rough ER were synthesis is completed.</a:t>
            </a:r>
          </a:p>
          <a:p>
            <a:pPr marL="514350" indent="-514350">
              <a:buAutoNum type="arabicPeriod"/>
            </a:pPr>
            <a:r>
              <a:rPr lang="en-US" sz="2800" dirty="0"/>
              <a:t>The protein is transported by a vesicle to the Golgi apparatus.</a:t>
            </a:r>
          </a:p>
          <a:p>
            <a:pPr marL="514350" indent="-514350">
              <a:buAutoNum type="arabicPeriod"/>
            </a:pPr>
            <a:r>
              <a:rPr lang="en-US" sz="2800" dirty="0"/>
              <a:t>In the Golgi, the protein is modified and labeled for transport to the lysosome.</a:t>
            </a:r>
          </a:p>
          <a:p>
            <a:pPr marL="514350" indent="-514350">
              <a:buAutoNum type="arabicPeriod"/>
            </a:pPr>
            <a:r>
              <a:rPr lang="en-US" sz="2800" dirty="0"/>
              <a:t>A vesicle transports the finished glucocerebrosidease to a lysosome.  </a:t>
            </a:r>
          </a:p>
          <a:p>
            <a:pPr marL="514350" indent="-514350">
              <a:buAutoNum type="alphaUcPeriod"/>
            </a:pPr>
            <a:endParaRPr lang="en-US" sz="28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25580" y="689743"/>
            <a:ext cx="1658437" cy="2402955"/>
            <a:chOff x="-298342" y="600364"/>
            <a:chExt cx="6689490" cy="6223600"/>
          </a:xfrm>
        </p:grpSpPr>
        <p:pic>
          <p:nvPicPr>
            <p:cNvPr id="16" name="Picture 2" descr="http://www.scq.ubc.ca/wp-content/uploads/2011/01/ddm03.jp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2922"/>
            <a:stretch/>
          </p:blipFill>
          <p:spPr bwMode="auto">
            <a:xfrm>
              <a:off x="-298342" y="600364"/>
              <a:ext cx="6689490" cy="5410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" name="TextBox 16"/>
            <p:cNvSpPr txBox="1"/>
            <p:nvPr/>
          </p:nvSpPr>
          <p:spPr>
            <a:xfrm>
              <a:off x="548930" y="5867402"/>
              <a:ext cx="5842214" cy="9565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Macrophage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914400" y="2057400"/>
              <a:ext cx="1752600" cy="1600200"/>
            </a:xfrm>
            <a:prstGeom prst="ellipse">
              <a:avLst/>
            </a:prstGeom>
            <a:noFill/>
            <a:ln w="762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30884" y="109310"/>
            <a:ext cx="9829800" cy="1143000"/>
          </a:xfrm>
        </p:spPr>
        <p:txBody>
          <a:bodyPr>
            <a:normAutofit fontScale="90000"/>
          </a:bodyPr>
          <a:lstStyle/>
          <a:p>
            <a:r>
              <a:rPr lang="en-US" sz="3100" dirty="0">
                <a:solidFill>
                  <a:srgbClr val="0070C0"/>
                </a:solidFill>
              </a:rPr>
              <a:t>Trace the path for synthesizing the protein glucocerebrosidease</a:t>
            </a:r>
            <a:r>
              <a:rPr lang="en-US" sz="3600" dirty="0">
                <a:solidFill>
                  <a:srgbClr val="0070C0"/>
                </a:solidFill>
              </a:rPr>
              <a:t>.</a:t>
            </a:r>
            <a:br>
              <a:rPr lang="en-US" dirty="0">
                <a:solidFill>
                  <a:srgbClr val="0070C0"/>
                </a:solidFill>
              </a:rPr>
            </a:b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124723" y="1654282"/>
            <a:ext cx="320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Lysosome containing</a:t>
            </a:r>
          </a:p>
          <a:p>
            <a:r>
              <a:rPr lang="en-US" sz="2400" dirty="0">
                <a:solidFill>
                  <a:srgbClr val="0070C0"/>
                </a:solidFill>
              </a:rPr>
              <a:t>glucocerebroside</a:t>
            </a:r>
            <a:r>
              <a:rPr lang="en-US" sz="2400" b="1" u="sng" dirty="0">
                <a:solidFill>
                  <a:srgbClr val="0070C0"/>
                </a:solidFill>
              </a:rPr>
              <a:t>ase</a:t>
            </a:r>
            <a:endParaRPr lang="en-US" sz="2400" b="1" u="sng" dirty="0"/>
          </a:p>
        </p:txBody>
      </p:sp>
      <p:cxnSp>
        <p:nvCxnSpPr>
          <p:cNvPr id="33" name="Straight Arrow Connector 32"/>
          <p:cNvCxnSpPr/>
          <p:nvPr/>
        </p:nvCxnSpPr>
        <p:spPr>
          <a:xfrm flipV="1">
            <a:off x="2827778" y="1654282"/>
            <a:ext cx="615710" cy="21066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48FF1904-5B88-4A11-B61E-8C8363A721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3" y="3377261"/>
            <a:ext cx="4221117" cy="2811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00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" descr="http://www.scq.ubc.ca/wp-content/uploads/2011/01/ddm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75" t="50000" r="14076" b="13977"/>
          <a:stretch/>
        </p:blipFill>
        <p:spPr bwMode="auto">
          <a:xfrm>
            <a:off x="2013635" y="1107989"/>
            <a:ext cx="1869743" cy="194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36426" y="0"/>
            <a:ext cx="7020953" cy="1143000"/>
          </a:xfrm>
        </p:spPr>
        <p:txBody>
          <a:bodyPr>
            <a:normAutofit fontScale="90000"/>
          </a:bodyPr>
          <a:lstStyle/>
          <a:p>
            <a:r>
              <a:rPr lang="en-US" sz="2700" dirty="0">
                <a:solidFill>
                  <a:srgbClr val="0070C0"/>
                </a:solidFill>
              </a:rPr>
              <a:t>Trace the path for the production of glucocerebroside.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 </a:t>
            </a:r>
            <a:br>
              <a:rPr lang="en-US" dirty="0">
                <a:solidFill>
                  <a:srgbClr val="0070C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0" y="641975"/>
            <a:ext cx="4354351" cy="646707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2800" dirty="0"/>
              <a:t>Production of the lipid portion occurs in the smooth ER.</a:t>
            </a:r>
          </a:p>
          <a:p>
            <a:pPr marL="514350" indent="-514350">
              <a:buAutoNum type="arabicPeriod"/>
            </a:pPr>
            <a:r>
              <a:rPr lang="en-US" sz="2800" dirty="0"/>
              <a:t>A vesicle pinches off of the smooth ER and travels to the Golgi.</a:t>
            </a:r>
          </a:p>
          <a:p>
            <a:pPr marL="514350" indent="-514350">
              <a:buAutoNum type="arabicPeriod"/>
            </a:pPr>
            <a:r>
              <a:rPr lang="en-US" sz="2800" dirty="0"/>
              <a:t>In the Golgi, a sugar is attached to the lipid and it is labeled for transport to the cell membrane.</a:t>
            </a:r>
          </a:p>
          <a:p>
            <a:pPr marL="514350" indent="-514350">
              <a:buAutoNum type="arabicPeriod"/>
            </a:pPr>
            <a:r>
              <a:rPr lang="en-US" sz="2800" dirty="0"/>
              <a:t>A vesicle containing the glucocerebroside pinches off of the Golgi and is transported to the plasma membrane. </a:t>
            </a:r>
          </a:p>
          <a:p>
            <a:pPr marL="514350" indent="-514350">
              <a:buAutoNum type="arabicPeriod"/>
            </a:pPr>
            <a:endParaRPr lang="en-US" sz="2800" dirty="0"/>
          </a:p>
        </p:txBody>
      </p:sp>
      <p:grpSp>
        <p:nvGrpSpPr>
          <p:cNvPr id="24" name="Group 23"/>
          <p:cNvGrpSpPr/>
          <p:nvPr/>
        </p:nvGrpSpPr>
        <p:grpSpPr>
          <a:xfrm>
            <a:off x="306310" y="710820"/>
            <a:ext cx="3200400" cy="1246081"/>
            <a:chOff x="5412783" y="2164209"/>
            <a:chExt cx="3200400" cy="1246081"/>
          </a:xfrm>
        </p:grpSpPr>
        <p:sp>
          <p:nvSpPr>
            <p:cNvPr id="25" name="TextBox 24"/>
            <p:cNvSpPr txBox="1"/>
            <p:nvPr/>
          </p:nvSpPr>
          <p:spPr>
            <a:xfrm>
              <a:off x="5412783" y="2164209"/>
              <a:ext cx="3200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dirty="0">
                  <a:solidFill>
                    <a:srgbClr val="FF0000"/>
                  </a:solidFill>
                </a:rPr>
                <a:t>The cell membrane has glucocerebroside </a:t>
              </a:r>
              <a:endParaRPr lang="en-US" sz="2400" b="1" u="sng" dirty="0">
                <a:solidFill>
                  <a:srgbClr val="FF0000"/>
                </a:solidFill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>
              <a:off x="6832588" y="2985750"/>
              <a:ext cx="360789" cy="424540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/>
          <p:cNvSpPr txBox="1"/>
          <p:nvPr/>
        </p:nvSpPr>
        <p:spPr>
          <a:xfrm>
            <a:off x="1295401" y="2775921"/>
            <a:ext cx="32003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White blood cell</a:t>
            </a: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A16CA61D-D481-4A15-9DAE-4828ABCA86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05" y="3620415"/>
            <a:ext cx="4541722" cy="3025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35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454</Words>
  <Application>Microsoft Office PowerPoint</Application>
  <PresentationFormat>On-screen Show (4:3)</PresentationFormat>
  <Paragraphs>69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Gaucher Disease (this is a hereditary disease)</vt:lpstr>
      <vt:lpstr>PowerPoint Presentation</vt:lpstr>
      <vt:lpstr>PowerPoint Presentation</vt:lpstr>
      <vt:lpstr>Gaucher Disease</vt:lpstr>
      <vt:lpstr>PowerPoint Presentation</vt:lpstr>
      <vt:lpstr>PowerPoint Presentation</vt:lpstr>
      <vt:lpstr>PowerPoint Presentation</vt:lpstr>
      <vt:lpstr>Trace the path for synthesizing the protein glucocerebrosidease. </vt:lpstr>
      <vt:lpstr>Trace the path for the production of glucocerebroside.   </vt:lpstr>
      <vt:lpstr>Trace the digestion of glucocerebroside by glucocerebrosidease.  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lauren.wingard</dc:creator>
  <cp:lastModifiedBy>Lauren Wingard</cp:lastModifiedBy>
  <cp:revision>92</cp:revision>
  <cp:lastPrinted>2019-09-25T18:40:26Z</cp:lastPrinted>
  <dcterms:created xsi:type="dcterms:W3CDTF">2014-09-21T13:11:17Z</dcterms:created>
  <dcterms:modified xsi:type="dcterms:W3CDTF">2019-09-26T18:32:07Z</dcterms:modified>
</cp:coreProperties>
</file>