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7" r:id="rId2"/>
    <p:sldId id="257" r:id="rId3"/>
    <p:sldId id="256" r:id="rId4"/>
    <p:sldId id="279" r:id="rId5"/>
    <p:sldId id="268" r:id="rId6"/>
    <p:sldId id="278" r:id="rId7"/>
    <p:sldId id="280" r:id="rId8"/>
    <p:sldId id="291" r:id="rId9"/>
    <p:sldId id="261" r:id="rId10"/>
    <p:sldId id="272" r:id="rId11"/>
    <p:sldId id="292" r:id="rId12"/>
    <p:sldId id="296" r:id="rId13"/>
    <p:sldId id="294" r:id="rId1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388" autoAdjust="0"/>
  </p:normalViewPr>
  <p:slideViewPr>
    <p:cSldViewPr>
      <p:cViewPr varScale="1">
        <p:scale>
          <a:sx n="47" d="100"/>
          <a:sy n="47" d="100"/>
        </p:scale>
        <p:origin x="248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7104E5-0B09-4BA1-B7DA-0A6CB0ED71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5EEDB-6FD3-41E4-90A8-85A6BA31FC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88810-EF18-4529-8716-08D7735A7A9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583E3-5F09-4B14-83FF-C2840F77B1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CE847-4DAE-493C-9FC9-54FE37892D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BEA78-6658-4A75-B802-D0FCE829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2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E179D-D1C7-4577-9622-44506542F02A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7BD60-4C5E-4126-BFA0-58E7F2F32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8352FE6-A6EC-40DB-8C23-8E5201479940}" type="slidenum">
              <a:rPr lang="en-US" altLang="en-US" sz="1200" smtClean="0">
                <a:latin typeface="Times New Roman" pitchFamily="84" charset="0"/>
              </a:rPr>
              <a:pPr/>
              <a:t>2</a:t>
            </a:fld>
            <a:endParaRPr lang="en-US" altLang="en-US" sz="1200">
              <a:latin typeface="Times New Roman" pitchFamily="8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2AC88E9-4308-4503-8D77-FCDDF9E90758}" type="slidenum">
              <a:rPr lang="en-US" altLang="en-US" sz="1200">
                <a:ea typeface="ヒラギノ角ゴ Pro W3" pitchFamily="84" charset="-128"/>
              </a:rPr>
              <a:pPr/>
              <a:t>13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00" indent="-279400" eaLnBrk="1" hangingPunct="1"/>
            <a:r>
              <a:rPr lang="en-US" altLang="en-US" dirty="0"/>
              <a:t>The plasma membrane separates the living cell from its surroundings.</a:t>
            </a:r>
          </a:p>
          <a:p>
            <a:pPr marL="292100" indent="-279400" eaLnBrk="1" hangingPunct="1"/>
            <a:endParaRPr lang="en-US" altLang="en-US" dirty="0"/>
          </a:p>
          <a:p>
            <a:pPr marL="292100" indent="-279400" eaLnBrk="1" hangingPunct="1"/>
            <a:r>
              <a:rPr lang="en-US" altLang="en-US" dirty="0"/>
              <a:t>The plasma membrane exhibits </a:t>
            </a:r>
            <a:r>
              <a:rPr lang="en-US" altLang="en-US" b="1" dirty="0"/>
              <a:t>selective permeability</a:t>
            </a:r>
            <a:r>
              <a:rPr lang="en-US" altLang="en-US" dirty="0"/>
              <a:t>, allowing some substances to cross it more easily than others.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BD60-4C5E-4126-BFA0-58E7F2F321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 txBox="1">
            <a:spLocks noGrp="1" noChangeArrowheads="1"/>
          </p:cNvSpPr>
          <p:nvPr/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08B5464-261D-4E96-A031-B561E2012EFC}" type="slidenum">
              <a:rPr lang="en-US" altLang="en-US" sz="1200">
                <a:latin typeface="Times" pitchFamily="84" charset="0"/>
              </a:rPr>
              <a:pPr/>
              <a:t>5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Most of the lipids and some proteins in a membrane can shift about laterally.</a:t>
            </a:r>
          </a:p>
          <a:p>
            <a:pPr marL="292100" indent="-292100" eaLnBrk="1" hangingPunct="1"/>
            <a:r>
              <a:rPr lang="en-US" altLang="en-US" dirty="0"/>
              <a:t>The lateral movement of phospholipids is rapid; proteins move more slowly.</a:t>
            </a:r>
          </a:p>
          <a:p>
            <a:pPr marL="292100" indent="-292100" eaLnBrk="1" hangingPunct="1"/>
            <a:r>
              <a:rPr lang="en-US" altLang="en-US" dirty="0"/>
              <a:t>Some proteins move in a directed manner; others seem to be anchored in place.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00" indent="-292100" eaLnBrk="1" hangingPunct="1"/>
            <a:r>
              <a:rPr lang="en-US" altLang="en-US" dirty="0"/>
              <a:t>Phospholipids are the most abundant lipid in most membranes.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Phospholipids are </a:t>
            </a:r>
            <a:r>
              <a:rPr lang="en-US" altLang="en-US" b="1" dirty="0"/>
              <a:t>amphipathic</a:t>
            </a:r>
            <a:r>
              <a:rPr lang="en-US" altLang="en-US" dirty="0"/>
              <a:t> </a:t>
            </a:r>
            <a:r>
              <a:rPr lang="en-US" altLang="en-US" b="1" dirty="0"/>
              <a:t>molecules</a:t>
            </a:r>
            <a:r>
              <a:rPr lang="en-US" altLang="en-US" dirty="0"/>
              <a:t>, containing hydrophobic and hydrophilic regions.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CA" altLang="en-US" dirty="0"/>
              <a:t>A phospholipid bilayer can exist as a stable boundary between two aqueous compartments.</a:t>
            </a:r>
          </a:p>
          <a:p>
            <a:pPr marL="292100" indent="-292100" eaLnBrk="1" hangingPunct="1"/>
            <a:endParaRPr lang="en-CA" altLang="en-US" dirty="0"/>
          </a:p>
          <a:p>
            <a:pPr marL="2921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Most membrane proteins are also amphipathic and reside in the bilayer with their hydrophilic portions protruding.</a:t>
            </a:r>
          </a:p>
          <a:p>
            <a:pPr marL="2921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marL="2921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marL="292100" indent="-292100" eaLnBrk="1" hangingPunct="1"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b="1" dirty="0"/>
              <a:t>fluid mosaic model </a:t>
            </a:r>
            <a:r>
              <a:rPr lang="en-US" altLang="en-US" dirty="0"/>
              <a:t>states that the membrane is a mosaic of protein molecules bobbing in a fluid bilayer of phospholipids.</a:t>
            </a:r>
          </a:p>
          <a:p>
            <a:pPr marL="292100" indent="-292100" eaLnBrk="1" hangingPunct="1">
              <a:lnSpc>
                <a:spcPct val="90000"/>
              </a:lnSpc>
            </a:pPr>
            <a:endParaRPr lang="en-US" altLang="en-US" dirty="0"/>
          </a:p>
          <a:p>
            <a:pPr marL="292100" indent="-292100" eaLnBrk="1" hangingPunct="1">
              <a:lnSpc>
                <a:spcPct val="90000"/>
              </a:lnSpc>
            </a:pPr>
            <a:r>
              <a:rPr lang="en-US" altLang="en-US" dirty="0"/>
              <a:t>Groups of certain proteins or certain lipids may associate in long-lasting, specialized patches.</a:t>
            </a:r>
          </a:p>
          <a:p>
            <a:pPr marL="292100" indent="-292100" eaLnBrk="1" hangingPunct="1"/>
            <a:endParaRPr lang="en-CA" altLang="en-US" dirty="0"/>
          </a:p>
          <a:p>
            <a:pPr marL="292100" indent="-292100" eaLnBrk="1" hangingPunct="1"/>
            <a:endParaRPr lang="en-CA" altLang="en-US" dirty="0"/>
          </a:p>
          <a:p>
            <a:pPr marL="292100" indent="-292100"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BD60-4C5E-4126-BFA0-58E7F2F321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BD60-4C5E-4126-BFA0-58E7F2F321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8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 txBox="1">
            <a:spLocks noGrp="1" noChangeArrowheads="1"/>
          </p:cNvSpPr>
          <p:nvPr/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8050970-B0F2-465B-85FA-695498A6996B}" type="slidenum">
              <a:rPr lang="en-US" altLang="en-US" sz="1200">
                <a:latin typeface="Times" pitchFamily="84" charset="0"/>
              </a:rPr>
              <a:pPr/>
              <a:t>9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A membrane is a collage of different proteins, often grouped together, embedded in the fluid matrix of the lipid bilayer.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Proteins determine most of the membrane’s</a:t>
            </a:r>
            <a:r>
              <a:rPr lang="en-US" altLang="ja-JP" dirty="0">
                <a:ea typeface="ＭＳ Ｐゴシック" pitchFamily="84" charset="-128"/>
              </a:rPr>
              <a:t> specific functions.</a:t>
            </a:r>
          </a:p>
          <a:p>
            <a:pPr marL="292100" indent="-292100" eaLnBrk="1" hangingPunct="1"/>
            <a:endParaRPr lang="en-US" altLang="en-US" dirty="0">
              <a:ea typeface="ＭＳ Ｐゴシック" pitchFamily="84" charset="-128"/>
            </a:endParaRPr>
          </a:p>
          <a:p>
            <a:pPr marL="292100" indent="-292100" eaLnBrk="1" hangingPunct="1"/>
            <a:r>
              <a:rPr lang="en-US" altLang="en-US" b="1" dirty="0"/>
              <a:t>Integral proteins </a:t>
            </a:r>
            <a:r>
              <a:rPr lang="en-US" altLang="en-US" dirty="0"/>
              <a:t>penetrate the hydrophobic interior of the lipid bilayer.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Integral proteins that span the membrane are called transmembrane proteins.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The hydrophobic regions of an integral protein consist of one or more stretches of nonpolar amino acids, often coiled into </a:t>
            </a:r>
            <a:r>
              <a:rPr lang="en-US" altLang="en-US" dirty="0">
                <a:sym typeface="Symbol" pitchFamily="84" charset="2"/>
              </a:rPr>
              <a:t></a:t>
            </a:r>
            <a:r>
              <a:rPr lang="en-US" altLang="en-US" dirty="0"/>
              <a:t> helices.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b="1" dirty="0"/>
              <a:t>Peripheral proteins </a:t>
            </a:r>
            <a:r>
              <a:rPr lang="en-US" altLang="en-US" dirty="0"/>
              <a:t>are loosely bound to the surface of the membrane</a:t>
            </a:r>
          </a:p>
          <a:p>
            <a:pPr marL="292100" indent="-292100" eaLnBrk="1" hangingPunct="1"/>
            <a:endParaRPr lang="en-US" altLang="en-US" dirty="0"/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7"/>
          <p:cNvSpPr txBox="1">
            <a:spLocks noGrp="1" noChangeArrowheads="1"/>
          </p:cNvSpPr>
          <p:nvPr/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7C8A5AC-9578-4876-806C-0B874788F838}" type="slidenum">
              <a:rPr lang="en-US" altLang="en-US" sz="1200">
                <a:latin typeface="Times" pitchFamily="84" charset="0"/>
              </a:rPr>
              <a:pPr/>
              <a:t>10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41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4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As temperatures cool, membranes switch from a fluid state to a solid state.</a:t>
            </a:r>
          </a:p>
          <a:p>
            <a:pPr marL="292100" indent="-292100" eaLnBrk="1" hangingPunct="1"/>
            <a:r>
              <a:rPr lang="en-US" altLang="en-US" dirty="0"/>
              <a:t>The temperature at which a membrane solidifies depends on the types of lipids.</a:t>
            </a:r>
          </a:p>
          <a:p>
            <a:pPr marL="292100" indent="-292100" eaLnBrk="1" hangingPunct="1"/>
            <a:r>
              <a:rPr lang="en-US" altLang="en-US" dirty="0"/>
              <a:t>A membrane remains fluid to a lower temperature if it is rich in phospholipids with unsaturated hydrocarbon tails.</a:t>
            </a:r>
          </a:p>
          <a:p>
            <a:pPr marL="292100" indent="-292100" eaLnBrk="1" hangingPunct="1"/>
            <a:r>
              <a:rPr lang="en-US" altLang="en-US" dirty="0"/>
              <a:t>The steroid cholesterol has different effects on membrane fluidity at different temperatures.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At warm temperatures (such as 37</a:t>
            </a:r>
            <a:r>
              <a:rPr lang="en-US" altLang="en-US" baseline="30000" dirty="0"/>
              <a:t>o</a:t>
            </a:r>
            <a:r>
              <a:rPr lang="en-US" altLang="en-US" dirty="0"/>
              <a:t>C), cholesterol restrains movement of phospholipids.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At cool temperatures, it maintains fluidity by preventing tight packing.</a:t>
            </a:r>
          </a:p>
          <a:p>
            <a:pPr marL="292100" indent="-29210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2AC88E9-4308-4503-8D77-FCDDF9E90758}" type="slidenum">
              <a:rPr lang="en-US" altLang="en-US" sz="1200">
                <a:ea typeface="ヒラギノ角ゴ Pro W3" pitchFamily="84" charset="-128"/>
              </a:rPr>
              <a:pPr/>
              <a:t>11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Variations in lipid composition of cell membranes of many species appear to be adaptations to specific environmental conditions.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2AC88E9-4308-4503-8D77-FCDDF9E90758}" type="slidenum">
              <a:rPr lang="en-US" altLang="en-US" sz="1200">
                <a:ea typeface="ヒラギノ角ゴ Pro W3" pitchFamily="84" charset="-128"/>
              </a:rPr>
              <a:pPr/>
              <a:t>12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Variations in lipid composition of cell membranes of many species appear to be adaptations to specific environmental conditions.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12-A5D2-4A64-AC4D-AD16E9C1CA8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84F-CA34-481A-93F1-BD592506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9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12-A5D2-4A64-AC4D-AD16E9C1CA8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84F-CA34-481A-93F1-BD592506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12-A5D2-4A64-AC4D-AD16E9C1CA8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84F-CA34-481A-93F1-BD592506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6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12-A5D2-4A64-AC4D-AD16E9C1CA8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84F-CA34-481A-93F1-BD592506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7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12-A5D2-4A64-AC4D-AD16E9C1CA8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84F-CA34-481A-93F1-BD592506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5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12-A5D2-4A64-AC4D-AD16E9C1CA8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84F-CA34-481A-93F1-BD592506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0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12-A5D2-4A64-AC4D-AD16E9C1CA8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84F-CA34-481A-93F1-BD592506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12-A5D2-4A64-AC4D-AD16E9C1CA8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84F-CA34-481A-93F1-BD592506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1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12-A5D2-4A64-AC4D-AD16E9C1CA8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84F-CA34-481A-93F1-BD592506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5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12-A5D2-4A64-AC4D-AD16E9C1CA8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84F-CA34-481A-93F1-BD592506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0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12-A5D2-4A64-AC4D-AD16E9C1CA8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684F-CA34-481A-93F1-BD592506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7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4C312-A5D2-4A64-AC4D-AD16E9C1CA8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684F-CA34-481A-93F1-BD592506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1774-97F3-40A7-ACCC-4F29B660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26B61-1CED-4CFC-B52E-A166D75B6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Reminder: The Chapter 4 Homework is due tonight</a:t>
            </a:r>
          </a:p>
          <a:p>
            <a:endParaRPr lang="en-US" dirty="0"/>
          </a:p>
          <a:p>
            <a:r>
              <a:rPr lang="en-US" dirty="0"/>
              <a:t>There will be a test on Chapters 4 and 5 on Monday, </a:t>
            </a:r>
            <a:r>
              <a:rPr lang="en-US"/>
              <a:t>October 7</a:t>
            </a:r>
          </a:p>
          <a:p>
            <a:endParaRPr lang="en-US" dirty="0"/>
          </a:p>
          <a:p>
            <a:r>
              <a:rPr lang="en-US" dirty="0"/>
              <a:t>The Chapter 5 Homework is due on Sunday, October 6 at 11:59 pm.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5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87" descr="05_05MembraneFluidity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19"/>
          <a:stretch/>
        </p:blipFill>
        <p:spPr bwMode="auto">
          <a:xfrm>
            <a:off x="925513" y="200025"/>
            <a:ext cx="7292975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6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66675"/>
            <a:ext cx="1981200" cy="304800"/>
          </a:xfrm>
          <a:ln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en-US" altLang="en-US" sz="1200" b="0">
                <a:latin typeface="Arial" charset="0"/>
              </a:rPr>
              <a:t>Figure 5.5</a:t>
            </a:r>
          </a:p>
        </p:txBody>
      </p:sp>
      <p:sp>
        <p:nvSpPr>
          <p:cNvPr id="413700" name="Text Box 31"/>
          <p:cNvSpPr txBox="1">
            <a:spLocks noChangeArrowheads="1"/>
          </p:cNvSpPr>
          <p:nvPr/>
        </p:nvSpPr>
        <p:spPr bwMode="auto">
          <a:xfrm>
            <a:off x="2322513" y="317500"/>
            <a:ext cx="8270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en-US" sz="2000" b="1"/>
              <a:t>Fluid</a:t>
            </a:r>
          </a:p>
        </p:txBody>
      </p:sp>
      <p:sp>
        <p:nvSpPr>
          <p:cNvPr id="413701" name="Text Box 31"/>
          <p:cNvSpPr txBox="1">
            <a:spLocks noChangeArrowheads="1"/>
          </p:cNvSpPr>
          <p:nvPr/>
        </p:nvSpPr>
        <p:spPr bwMode="auto">
          <a:xfrm>
            <a:off x="1090613" y="2584450"/>
            <a:ext cx="30527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en-US" sz="2000" b="1" dirty="0"/>
              <a:t>Unsaturated tails prevent</a:t>
            </a:r>
          </a:p>
          <a:p>
            <a:pPr algn="l">
              <a:lnSpc>
                <a:spcPct val="95000"/>
              </a:lnSpc>
            </a:pPr>
            <a:r>
              <a:rPr lang="en-US" altLang="en-US" sz="2000" b="1" dirty="0"/>
              <a:t>packing.</a:t>
            </a:r>
          </a:p>
        </p:txBody>
      </p:sp>
      <p:sp>
        <p:nvSpPr>
          <p:cNvPr id="413703" name="Text Box 31"/>
          <p:cNvSpPr txBox="1">
            <a:spLocks noChangeArrowheads="1"/>
          </p:cNvSpPr>
          <p:nvPr/>
        </p:nvSpPr>
        <p:spPr bwMode="auto">
          <a:xfrm>
            <a:off x="6022975" y="320675"/>
            <a:ext cx="10175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en-US" sz="2000" b="1" dirty="0"/>
              <a:t>Viscous</a:t>
            </a:r>
          </a:p>
        </p:txBody>
      </p:sp>
      <p:sp>
        <p:nvSpPr>
          <p:cNvPr id="413704" name="Text Box 31"/>
          <p:cNvSpPr txBox="1">
            <a:spLocks noChangeArrowheads="1"/>
          </p:cNvSpPr>
          <p:nvPr/>
        </p:nvSpPr>
        <p:spPr bwMode="auto">
          <a:xfrm>
            <a:off x="4854575" y="2584450"/>
            <a:ext cx="25415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en-US" sz="2000" b="1" dirty="0"/>
              <a:t>Saturated tails pack</a:t>
            </a:r>
          </a:p>
          <a:p>
            <a:pPr algn="l">
              <a:lnSpc>
                <a:spcPct val="95000"/>
              </a:lnSpc>
            </a:pPr>
            <a:r>
              <a:rPr lang="en-US" altLang="en-US" sz="2000" b="1" dirty="0"/>
              <a:t>together.</a:t>
            </a:r>
          </a:p>
        </p:txBody>
      </p:sp>
      <p:sp>
        <p:nvSpPr>
          <p:cNvPr id="413706" name="Text Box 31"/>
          <p:cNvSpPr txBox="1">
            <a:spLocks noChangeArrowheads="1"/>
          </p:cNvSpPr>
          <p:nvPr/>
        </p:nvSpPr>
        <p:spPr bwMode="auto">
          <a:xfrm>
            <a:off x="405606" y="4139577"/>
            <a:ext cx="364966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98463" indent="-398463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3200" b="1" dirty="0"/>
              <a:t>Cholesterol reduces</a:t>
            </a:r>
          </a:p>
          <a:p>
            <a:pPr algn="l">
              <a:lnSpc>
                <a:spcPct val="90000"/>
              </a:lnSpc>
            </a:pPr>
            <a:r>
              <a:rPr lang="en-US" altLang="en-US" sz="3200" b="1" dirty="0"/>
              <a:t>	membrane fluidity at</a:t>
            </a:r>
          </a:p>
          <a:p>
            <a:pPr algn="l">
              <a:lnSpc>
                <a:spcPct val="90000"/>
              </a:lnSpc>
            </a:pPr>
            <a:r>
              <a:rPr lang="en-US" altLang="en-US" sz="3200" b="1" dirty="0"/>
              <a:t>	moderate temperatures,</a:t>
            </a:r>
          </a:p>
          <a:p>
            <a:pPr algn="l">
              <a:lnSpc>
                <a:spcPct val="90000"/>
              </a:lnSpc>
            </a:pPr>
            <a:r>
              <a:rPr lang="en-US" altLang="en-US" sz="3200" b="1" dirty="0"/>
              <a:t>	but at low temperatures</a:t>
            </a:r>
          </a:p>
          <a:p>
            <a:pPr algn="l">
              <a:lnSpc>
                <a:spcPct val="90000"/>
              </a:lnSpc>
            </a:pPr>
            <a:r>
              <a:rPr lang="en-US" altLang="en-US" sz="3200" b="1" dirty="0"/>
              <a:t>	hinders solidification.</a:t>
            </a:r>
          </a:p>
        </p:txBody>
      </p:sp>
      <p:sp>
        <p:nvSpPr>
          <p:cNvPr id="413707" name="Line 82"/>
          <p:cNvSpPr>
            <a:spLocks noChangeShapeType="1"/>
          </p:cNvSpPr>
          <p:nvPr/>
        </p:nvSpPr>
        <p:spPr bwMode="auto">
          <a:xfrm flipH="1">
            <a:off x="1668463" y="1314450"/>
            <a:ext cx="398462" cy="1243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8" name="Line 83"/>
          <p:cNvSpPr>
            <a:spLocks noChangeShapeType="1"/>
          </p:cNvSpPr>
          <p:nvPr/>
        </p:nvSpPr>
        <p:spPr bwMode="auto">
          <a:xfrm flipH="1">
            <a:off x="1668463" y="1760538"/>
            <a:ext cx="561975" cy="804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9" name="Line 84"/>
          <p:cNvSpPr>
            <a:spLocks noChangeShapeType="1"/>
          </p:cNvSpPr>
          <p:nvPr/>
        </p:nvSpPr>
        <p:spPr bwMode="auto">
          <a:xfrm>
            <a:off x="5613400" y="1744663"/>
            <a:ext cx="309563" cy="820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10" name="Line 85"/>
          <p:cNvSpPr>
            <a:spLocks noChangeShapeType="1"/>
          </p:cNvSpPr>
          <p:nvPr/>
        </p:nvSpPr>
        <p:spPr bwMode="auto">
          <a:xfrm flipH="1">
            <a:off x="5922963" y="1760538"/>
            <a:ext cx="350837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11113" y="6651625"/>
            <a:ext cx="2895600" cy="1698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900">
                <a:solidFill>
                  <a:srgbClr val="000000"/>
                </a:solidFill>
              </a:rPr>
              <a:t>© 2014 Pearson Education, Inc.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591969" y="3909389"/>
            <a:ext cx="3646488" cy="2721597"/>
            <a:chOff x="4572000" y="3909391"/>
            <a:chExt cx="3646488" cy="2721597"/>
          </a:xfrm>
        </p:grpSpPr>
        <p:pic>
          <p:nvPicPr>
            <p:cNvPr id="19" name="Picture 87" descr="05_05MembraneFluidity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6330" b="2340"/>
            <a:stretch/>
          </p:blipFill>
          <p:spPr bwMode="auto">
            <a:xfrm>
              <a:off x="4572000" y="3909391"/>
              <a:ext cx="3646488" cy="272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>
              <a:off x="5972175" y="5583238"/>
              <a:ext cx="1443038" cy="898525"/>
              <a:chOff x="5972175" y="5583238"/>
              <a:chExt cx="1443038" cy="898525"/>
            </a:xfrm>
          </p:grpSpPr>
          <p:sp>
            <p:nvSpPr>
              <p:cNvPr id="21" name="Text Box 31"/>
              <p:cNvSpPr txBox="1">
                <a:spLocks noChangeArrowheads="1"/>
              </p:cNvSpPr>
              <p:nvPr/>
            </p:nvSpPr>
            <p:spPr bwMode="auto">
              <a:xfrm>
                <a:off x="5972175" y="6184900"/>
                <a:ext cx="1443038" cy="296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algn="r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algn="r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>
                  <a:lnSpc>
                    <a:spcPct val="95000"/>
                  </a:lnSpc>
                </a:pPr>
                <a:r>
                  <a:rPr lang="en-US" altLang="en-US" sz="2000" b="1" dirty="0"/>
                  <a:t>Cholesterol</a:t>
                </a:r>
              </a:p>
            </p:txBody>
          </p:sp>
          <p:sp>
            <p:nvSpPr>
              <p:cNvPr id="22" name="Line 86"/>
              <p:cNvSpPr>
                <a:spLocks noChangeShapeType="1"/>
              </p:cNvSpPr>
              <p:nvPr/>
            </p:nvSpPr>
            <p:spPr bwMode="auto">
              <a:xfrm>
                <a:off x="6532563" y="5583238"/>
                <a:ext cx="127000" cy="6016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64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3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3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/>
      <p:bldP spid="413701" grpId="0"/>
      <p:bldP spid="413703" grpId="0"/>
      <p:bldP spid="413704" grpId="0"/>
      <p:bldP spid="413706" grpId="0"/>
      <p:bldP spid="413709" grpId="0" animBg="1"/>
      <p:bldP spid="4137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9700" y="-304800"/>
            <a:ext cx="9004300" cy="935037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eaLnBrk="1" hangingPunct="1"/>
            <a:r>
              <a:rPr lang="en-US" altLang="en-US" sz="3200" dirty="0"/>
              <a:t>Evolution of Differences in Membrane Lipid Composition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771" y="4388983"/>
            <a:ext cx="4694237" cy="1981200"/>
          </a:xfrm>
        </p:spPr>
        <p:txBody>
          <a:bodyPr lIns="91440" tIns="45720" rIns="91440" bIns="45720"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altLang="en-US" dirty="0"/>
              <a:t>Would bacteria adapted to living in very hot conditions have more </a:t>
            </a:r>
            <a:r>
              <a:rPr lang="en-US" altLang="en-US" b="1" dirty="0"/>
              <a:t>saturated</a:t>
            </a:r>
            <a:r>
              <a:rPr lang="en-US" altLang="en-US" dirty="0"/>
              <a:t> or </a:t>
            </a:r>
            <a:r>
              <a:rPr lang="en-US" altLang="en-US" b="1" dirty="0"/>
              <a:t>unsaturated</a:t>
            </a:r>
            <a:r>
              <a:rPr lang="en-US" altLang="en-US" dirty="0"/>
              <a:t> fatty acids in their membranes?</a:t>
            </a:r>
          </a:p>
        </p:txBody>
      </p:sp>
      <p:sp>
        <p:nvSpPr>
          <p:cNvPr id="239624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5" name="Text Box 8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900"/>
              <a:t>© 2014 Pearson Education, Inc.</a:t>
            </a:r>
            <a:endParaRPr lang="en-US" altLang="en-US"/>
          </a:p>
        </p:txBody>
      </p:sp>
      <p:sp>
        <p:nvSpPr>
          <p:cNvPr id="239626" name="Line 6"/>
          <p:cNvSpPr>
            <a:spLocks noChangeShapeType="1"/>
          </p:cNvSpPr>
          <p:nvPr/>
        </p:nvSpPr>
        <p:spPr bwMode="auto">
          <a:xfrm>
            <a:off x="182563" y="6096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4" name="Picture 2" descr="http://www.geologyclass.org/image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89" y="4003674"/>
            <a:ext cx="42100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016000" y="537367"/>
            <a:ext cx="7292975" cy="3370263"/>
            <a:chOff x="925513" y="200025"/>
            <a:chExt cx="7292975" cy="3370263"/>
          </a:xfrm>
        </p:grpSpPr>
        <p:pic>
          <p:nvPicPr>
            <p:cNvPr id="11" name="Picture 87" descr="05_05MembraneFluidity-U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19"/>
            <a:stretch/>
          </p:blipFill>
          <p:spPr bwMode="auto">
            <a:xfrm>
              <a:off x="925513" y="200025"/>
              <a:ext cx="7292975" cy="337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1090613" y="2584450"/>
              <a:ext cx="3052762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95000"/>
                </a:lnSpc>
              </a:pPr>
              <a:r>
                <a:rPr lang="en-US" altLang="en-US" sz="2000" b="1" dirty="0"/>
                <a:t>Unsaturated tails</a:t>
              </a: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4854575" y="2584450"/>
              <a:ext cx="2541588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95000"/>
                </a:lnSpc>
              </a:pPr>
              <a:r>
                <a:rPr lang="en-US" altLang="en-US" sz="2000" b="1" dirty="0"/>
                <a:t>Saturated tails</a:t>
              </a:r>
            </a:p>
          </p:txBody>
        </p:sp>
        <p:sp>
          <p:nvSpPr>
            <p:cNvPr id="14" name="Line 82"/>
            <p:cNvSpPr>
              <a:spLocks noChangeShapeType="1"/>
            </p:cNvSpPr>
            <p:nvPr/>
          </p:nvSpPr>
          <p:spPr bwMode="auto">
            <a:xfrm flipH="1">
              <a:off x="1668463" y="1314450"/>
              <a:ext cx="398462" cy="12430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3"/>
            <p:cNvSpPr>
              <a:spLocks noChangeShapeType="1"/>
            </p:cNvSpPr>
            <p:nvPr/>
          </p:nvSpPr>
          <p:spPr bwMode="auto">
            <a:xfrm flipH="1">
              <a:off x="1668463" y="1760538"/>
              <a:ext cx="561975" cy="804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84"/>
            <p:cNvSpPr>
              <a:spLocks noChangeShapeType="1"/>
            </p:cNvSpPr>
            <p:nvPr/>
          </p:nvSpPr>
          <p:spPr bwMode="auto">
            <a:xfrm>
              <a:off x="5613400" y="1744663"/>
              <a:ext cx="309563" cy="8207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85"/>
            <p:cNvSpPr>
              <a:spLocks noChangeShapeType="1"/>
            </p:cNvSpPr>
            <p:nvPr/>
          </p:nvSpPr>
          <p:spPr bwMode="auto">
            <a:xfrm flipH="1">
              <a:off x="5922963" y="1760538"/>
              <a:ext cx="350837" cy="812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4570413" y="128079"/>
            <a:ext cx="3738562" cy="37795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4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9700" y="-304800"/>
            <a:ext cx="9004300" cy="935037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eaLnBrk="1" hangingPunct="1"/>
            <a:r>
              <a:rPr lang="en-US" altLang="en-US" sz="3200" dirty="0"/>
              <a:t>Evolution of Differences in Membrane Lipid Composition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771" y="4388983"/>
            <a:ext cx="4694237" cy="1981200"/>
          </a:xfrm>
        </p:spPr>
        <p:txBody>
          <a:bodyPr lIns="91440" tIns="45720" rIns="91440" bIns="45720">
            <a:normAutofit fontScale="85000" lnSpcReduction="10000"/>
          </a:bodyPr>
          <a:lstStyle/>
          <a:p>
            <a:pPr marL="292100" indent="-292100"/>
            <a:r>
              <a:rPr lang="en-US" altLang="en-US" dirty="0"/>
              <a:t>Would bacteria adapted to living in very cold conditions have more </a:t>
            </a:r>
            <a:r>
              <a:rPr lang="en-US" altLang="en-US" b="1" dirty="0"/>
              <a:t>saturated</a:t>
            </a:r>
            <a:r>
              <a:rPr lang="en-US" altLang="en-US" dirty="0"/>
              <a:t> or </a:t>
            </a:r>
            <a:r>
              <a:rPr lang="en-US" altLang="en-US" b="1" dirty="0"/>
              <a:t>unsaturated</a:t>
            </a:r>
            <a:r>
              <a:rPr lang="en-US" altLang="en-US" dirty="0"/>
              <a:t> fatty acids in their membranes?</a:t>
            </a:r>
          </a:p>
        </p:txBody>
      </p:sp>
      <p:sp>
        <p:nvSpPr>
          <p:cNvPr id="239624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5" name="Text Box 8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900"/>
              <a:t>© 2014 Pearson Education, Inc.</a:t>
            </a:r>
            <a:endParaRPr lang="en-US" altLang="en-US"/>
          </a:p>
        </p:txBody>
      </p:sp>
      <p:sp>
        <p:nvSpPr>
          <p:cNvPr id="239626" name="Line 6"/>
          <p:cNvSpPr>
            <a:spLocks noChangeShapeType="1"/>
          </p:cNvSpPr>
          <p:nvPr/>
        </p:nvSpPr>
        <p:spPr bwMode="auto">
          <a:xfrm>
            <a:off x="182563" y="6096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16000" y="537367"/>
            <a:ext cx="7292975" cy="3370263"/>
            <a:chOff x="925513" y="200025"/>
            <a:chExt cx="7292975" cy="3370263"/>
          </a:xfrm>
        </p:grpSpPr>
        <p:pic>
          <p:nvPicPr>
            <p:cNvPr id="11" name="Picture 87" descr="05_05MembraneFluidity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19"/>
            <a:stretch/>
          </p:blipFill>
          <p:spPr bwMode="auto">
            <a:xfrm>
              <a:off x="925513" y="200025"/>
              <a:ext cx="7292975" cy="337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1090613" y="2584450"/>
              <a:ext cx="3052762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95000"/>
                </a:lnSpc>
              </a:pPr>
              <a:r>
                <a:rPr lang="en-US" altLang="en-US" sz="2000" b="1" dirty="0"/>
                <a:t>Unsaturated tails</a:t>
              </a: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4854575" y="2584450"/>
              <a:ext cx="2541588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95000"/>
                </a:lnSpc>
              </a:pPr>
              <a:r>
                <a:rPr lang="en-US" altLang="en-US" sz="2000" b="1" dirty="0"/>
                <a:t>Saturated tails</a:t>
              </a:r>
            </a:p>
          </p:txBody>
        </p:sp>
        <p:sp>
          <p:nvSpPr>
            <p:cNvPr id="14" name="Line 82"/>
            <p:cNvSpPr>
              <a:spLocks noChangeShapeType="1"/>
            </p:cNvSpPr>
            <p:nvPr/>
          </p:nvSpPr>
          <p:spPr bwMode="auto">
            <a:xfrm flipH="1">
              <a:off x="1668463" y="1314450"/>
              <a:ext cx="398462" cy="12430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3"/>
            <p:cNvSpPr>
              <a:spLocks noChangeShapeType="1"/>
            </p:cNvSpPr>
            <p:nvPr/>
          </p:nvSpPr>
          <p:spPr bwMode="auto">
            <a:xfrm flipH="1">
              <a:off x="1668463" y="1760538"/>
              <a:ext cx="561975" cy="804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84"/>
            <p:cNvSpPr>
              <a:spLocks noChangeShapeType="1"/>
            </p:cNvSpPr>
            <p:nvPr/>
          </p:nvSpPr>
          <p:spPr bwMode="auto">
            <a:xfrm>
              <a:off x="5613400" y="1744663"/>
              <a:ext cx="309563" cy="8207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85"/>
            <p:cNvSpPr>
              <a:spLocks noChangeShapeType="1"/>
            </p:cNvSpPr>
            <p:nvPr/>
          </p:nvSpPr>
          <p:spPr bwMode="auto">
            <a:xfrm flipH="1">
              <a:off x="5922963" y="1760538"/>
              <a:ext cx="350837" cy="812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685800" y="128078"/>
            <a:ext cx="3738562" cy="37795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http://www.adirondackalmanack.com/wp-content/uploads/2014/01/psychrophi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58" y="3907630"/>
            <a:ext cx="3852863" cy="29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31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7163"/>
            <a:ext cx="9004300" cy="935037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eaLnBrk="1" hangingPunct="1"/>
            <a:r>
              <a:rPr lang="en-US" altLang="en-US" sz="3200"/>
              <a:t>Evolution of Differences in Membrane Lipid Composition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563" y="4419600"/>
            <a:ext cx="8580437" cy="1936750"/>
          </a:xfrm>
        </p:spPr>
        <p:txBody>
          <a:bodyPr lIns="91440" tIns="45720" rIns="91440" bIns="45720">
            <a:normAutofit/>
          </a:bodyPr>
          <a:lstStyle/>
          <a:p>
            <a:pPr marL="0" indent="0">
              <a:buNone/>
            </a:pPr>
            <a:r>
              <a:rPr lang="en-US" altLang="en-US" dirty="0"/>
              <a:t>The ability to change the lipid compositions in response to temperature changes has evolved in organisms that live where temperatures vary.</a:t>
            </a:r>
          </a:p>
        </p:txBody>
      </p:sp>
      <p:sp>
        <p:nvSpPr>
          <p:cNvPr id="239624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5" name="Text Box 8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900"/>
              <a:t>© 2014 Pearson Education, Inc.</a:t>
            </a:r>
            <a:endParaRPr lang="en-US" altLang="en-US"/>
          </a:p>
        </p:txBody>
      </p:sp>
      <p:sp>
        <p:nvSpPr>
          <p:cNvPr id="239626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2" name="Picture 2" descr="http://thumbs.dreamstime.com/z/agricultural-field-winter-wheat-under-snow-221264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0"/>
          <a:stretch/>
        </p:blipFill>
        <p:spPr bwMode="auto">
          <a:xfrm>
            <a:off x="182563" y="1876310"/>
            <a:ext cx="4005263" cy="25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t.depositphotos.com/1010463/2625/i/950/depositphotos_26251351-Spring-fie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66" y="1412534"/>
            <a:ext cx="4465905" cy="297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4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66800" y="609600"/>
            <a:ext cx="66341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0" dirty="0">
                <a:solidFill>
                  <a:srgbClr val="9D0016"/>
                </a:solidFill>
              </a:rPr>
              <a:t> Chapter 5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7800" y="2743200"/>
            <a:ext cx="6400800" cy="1752600"/>
          </a:xfrm>
        </p:spPr>
        <p:txBody>
          <a:bodyPr/>
          <a:lstStyle/>
          <a:p>
            <a:r>
              <a:rPr lang="en-US" dirty="0"/>
              <a:t>Membrane composition </a:t>
            </a:r>
            <a:r>
              <a:rPr lang="en-US"/>
              <a:t>and fluidity.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45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Know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membranes are selectively permeable.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structure and function of membrane proteins.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3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cafepress.com/product_zoom/468048050v4_350x350_Front_Color-Wh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0"/>
          <a:stretch/>
        </p:blipFill>
        <p:spPr bwMode="auto">
          <a:xfrm>
            <a:off x="1752600" y="762000"/>
            <a:ext cx="5740854" cy="54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66675"/>
            <a:ext cx="1981200" cy="304800"/>
          </a:xfrm>
          <a:ln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en-US" altLang="en-US" sz="1200" b="0">
                <a:latin typeface="Arial" charset="0"/>
              </a:rPr>
              <a:t>Figure 5.4-1</a:t>
            </a:r>
          </a:p>
        </p:txBody>
      </p:sp>
      <p:pic>
        <p:nvPicPr>
          <p:cNvPr id="11" name="Picture 11" descr="05_04MemProtMovement_2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0" r="32015" b="5602"/>
          <a:stretch/>
        </p:blipFill>
        <p:spPr bwMode="auto">
          <a:xfrm>
            <a:off x="3727450" y="1968500"/>
            <a:ext cx="23812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05_04MemProtMovement_3-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5" b="5275"/>
          <a:stretch/>
        </p:blipFill>
        <p:spPr bwMode="auto">
          <a:xfrm>
            <a:off x="5914663" y="1968500"/>
            <a:ext cx="29308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27163" y="2058494"/>
            <a:ext cx="3994150" cy="2747963"/>
            <a:chOff x="296863" y="1968500"/>
            <a:chExt cx="3994150" cy="2747963"/>
          </a:xfrm>
        </p:grpSpPr>
        <p:pic>
          <p:nvPicPr>
            <p:cNvPr id="407554" name="Picture 35" descr="05_04MemProtMovement_1-U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082" b="5873"/>
            <a:stretch/>
          </p:blipFill>
          <p:spPr bwMode="auto">
            <a:xfrm>
              <a:off x="296863" y="1968500"/>
              <a:ext cx="3241467" cy="274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557" name="Text Box 31"/>
            <p:cNvSpPr txBox="1">
              <a:spLocks noChangeArrowheads="1"/>
            </p:cNvSpPr>
            <p:nvPr/>
          </p:nvSpPr>
          <p:spPr bwMode="auto">
            <a:xfrm>
              <a:off x="323850" y="3979863"/>
              <a:ext cx="152876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95000"/>
                </a:lnSpc>
              </a:pPr>
              <a:r>
                <a:rPr lang="en-US" altLang="en-US" sz="2300" b="1"/>
                <a:t>Mouse cell</a:t>
              </a:r>
            </a:p>
          </p:txBody>
        </p:sp>
        <p:sp>
          <p:nvSpPr>
            <p:cNvPr id="407558" name="Text Box 31"/>
            <p:cNvSpPr txBox="1">
              <a:spLocks noChangeArrowheads="1"/>
            </p:cNvSpPr>
            <p:nvPr/>
          </p:nvSpPr>
          <p:spPr bwMode="auto">
            <a:xfrm>
              <a:off x="2124075" y="4189413"/>
              <a:ext cx="16033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95000"/>
                </a:lnSpc>
              </a:pPr>
              <a:r>
                <a:rPr lang="en-US" altLang="en-US" sz="2300" b="1" dirty="0"/>
                <a:t>Human cell</a:t>
              </a:r>
            </a:p>
          </p:txBody>
        </p:sp>
        <p:sp>
          <p:nvSpPr>
            <p:cNvPr id="407559" name="Text Box 31"/>
            <p:cNvSpPr txBox="1">
              <a:spLocks noChangeArrowheads="1"/>
            </p:cNvSpPr>
            <p:nvPr/>
          </p:nvSpPr>
          <p:spPr bwMode="auto">
            <a:xfrm>
              <a:off x="1595438" y="2465388"/>
              <a:ext cx="2695575" cy="4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95000"/>
                </a:lnSpc>
              </a:pPr>
              <a:r>
                <a:rPr lang="en-US" altLang="en-US" sz="2300" b="1" dirty="0"/>
                <a:t>Membrane proteins</a:t>
              </a: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6200" y="157163"/>
            <a:ext cx="8534400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Fluidity of Membranes</a:t>
            </a:r>
            <a:endParaRPr lang="en-US" alt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27163" y="4962939"/>
            <a:ext cx="7677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sz="3200" dirty="0"/>
              <a:t>Membranes must be fluid to work properly; they are usually about as fluid as salad oil.</a:t>
            </a:r>
          </a:p>
        </p:txBody>
      </p:sp>
      <p:pic>
        <p:nvPicPr>
          <p:cNvPr id="2050" name="Picture 2" descr="http://pompa-restaurant.nl/wp-content/uploads/2013/05/background-salad-oil-pomp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473" y="4733925"/>
            <a:ext cx="1001077" cy="149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/>
              <a:t>Amphipathic</a:t>
            </a:r>
            <a:r>
              <a:rPr lang="en-US" altLang="en-US" dirty="0"/>
              <a:t> </a:t>
            </a:r>
            <a:r>
              <a:rPr lang="en-US" altLang="en-US" b="1" dirty="0"/>
              <a:t>molecules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Fluid Mosaic Model</a:t>
            </a:r>
            <a:endParaRPr lang="en-US" dirty="0"/>
          </a:p>
        </p:txBody>
      </p:sp>
      <p:pic>
        <p:nvPicPr>
          <p:cNvPr id="1026" name="Picture 2" descr="http://4e7221.medialib.glogster.com/media/77483241710e83957bc7ab27e6157eef67b32101efb20098763d3564a352fbf1/cell-membran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9" r="19466"/>
          <a:stretch/>
        </p:blipFill>
        <p:spPr bwMode="auto">
          <a:xfrm>
            <a:off x="2186609" y="344055"/>
            <a:ext cx="4664766" cy="384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4e7221.medialib.glogster.com/media/77483241710e83957bc7ab27e6157eef67b32101efb20098763d3564a352fbf1/cell-membran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3" t="59530" r="78791"/>
          <a:stretch/>
        </p:blipFill>
        <p:spPr bwMode="auto">
          <a:xfrm>
            <a:off x="1890486" y="2568423"/>
            <a:ext cx="296123" cy="155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e7221.medialib.glogster.com/media/77483241710e83957bc7ab27e6157eef67b32101efb20098763d3564a352fbf1/cell-membran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9" b="32534"/>
          <a:stretch/>
        </p:blipFill>
        <p:spPr bwMode="auto">
          <a:xfrm>
            <a:off x="7170982" y="-125488"/>
            <a:ext cx="146894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7692232-D492-4095-AC88-37EA29139BF4}"/>
              </a:ext>
            </a:extLst>
          </p:cNvPr>
          <p:cNvCxnSpPr>
            <a:cxnSpLocks/>
          </p:cNvCxnSpPr>
          <p:nvPr/>
        </p:nvCxnSpPr>
        <p:spPr>
          <a:xfrm>
            <a:off x="1447800" y="1676400"/>
            <a:ext cx="738809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ABA955F-F05B-4ECA-AE3F-838427FB465E}"/>
              </a:ext>
            </a:extLst>
          </p:cNvPr>
          <p:cNvSpPr txBox="1"/>
          <p:nvPr/>
        </p:nvSpPr>
        <p:spPr>
          <a:xfrm>
            <a:off x="565269" y="128089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Hydrophilic heads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5745DC-3670-4B25-B4FE-CE6A2569A851}"/>
              </a:ext>
            </a:extLst>
          </p:cNvPr>
          <p:cNvSpPr txBox="1"/>
          <p:nvPr/>
        </p:nvSpPr>
        <p:spPr>
          <a:xfrm>
            <a:off x="366486" y="276029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Hydrophobic tails</a:t>
            </a:r>
          </a:p>
        </p:txBody>
      </p:sp>
      <p:pic>
        <p:nvPicPr>
          <p:cNvPr id="11" name="Picture 2" descr="http://4e7221.medialib.glogster.com/media/77483241710e83957bc7ab27e6157eef67b32101efb20098763d3564a352fbf1/cell-membrane.png">
            <a:extLst>
              <a:ext uri="{FF2B5EF4-FFF2-40B4-BE49-F238E27FC236}">
                <a16:creationId xmlns:a16="http://schemas.microsoft.com/office/drawing/2014/main" id="{6DFA785C-57CE-4899-B23D-2F3900D1D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9" t="69122"/>
          <a:stretch/>
        </p:blipFill>
        <p:spPr bwMode="auto">
          <a:xfrm>
            <a:off x="7299338" y="2849587"/>
            <a:ext cx="1468940" cy="1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34E813-67C6-4DD9-9C96-8171E849052A}"/>
              </a:ext>
            </a:extLst>
          </p:cNvPr>
          <p:cNvCxnSpPr>
            <a:cxnSpLocks/>
          </p:cNvCxnSpPr>
          <p:nvPr/>
        </p:nvCxnSpPr>
        <p:spPr>
          <a:xfrm flipH="1">
            <a:off x="5638802" y="2068945"/>
            <a:ext cx="1436253" cy="826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4CD6F7-53BA-4190-AA12-B817DB4DABB5}"/>
              </a:ext>
            </a:extLst>
          </p:cNvPr>
          <p:cNvCxnSpPr>
            <a:cxnSpLocks/>
          </p:cNvCxnSpPr>
          <p:nvPr/>
        </p:nvCxnSpPr>
        <p:spPr>
          <a:xfrm flipH="1" flipV="1">
            <a:off x="5574927" y="3279876"/>
            <a:ext cx="1724411" cy="655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5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684" y="533400"/>
            <a:ext cx="7143374" cy="1695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 amino acids below would you be more likely to find in section “A” of the protein?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2400" y="662662"/>
            <a:ext cx="1069295" cy="4941888"/>
            <a:chOff x="914400" y="1117600"/>
            <a:chExt cx="1069295" cy="4941888"/>
          </a:xfrm>
        </p:grpSpPr>
        <p:pic>
          <p:nvPicPr>
            <p:cNvPr id="4" name="Picture 63" descr="05_02_PlasmaMembrane-U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69" r="21523" b="3172"/>
            <a:stretch/>
          </p:blipFill>
          <p:spPr bwMode="auto">
            <a:xfrm>
              <a:off x="914400" y="1117600"/>
              <a:ext cx="1069295" cy="494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43429" y="5181600"/>
              <a:ext cx="914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b="1" dirty="0"/>
                <a:t>Integral</a:t>
              </a:r>
            </a:p>
            <a:p>
              <a:r>
                <a:rPr lang="en-US" altLang="en-US" b="1" dirty="0"/>
                <a:t>protein</a:t>
              </a:r>
            </a:p>
          </p:txBody>
        </p:sp>
      </p:grpSp>
      <p:pic>
        <p:nvPicPr>
          <p:cNvPr id="7" name="Picture 2" descr="http://learn.quinnipiac.edu/at/faculty/hs/alsmith/images/amino_acids_nonpolar_neutr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1" t="3228" r="22401" b="50000"/>
          <a:stretch/>
        </p:blipFill>
        <p:spPr bwMode="auto">
          <a:xfrm>
            <a:off x="4960257" y="1514550"/>
            <a:ext cx="2888343" cy="44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learn.quinnipiac.edu/at/faculty/hs/alsmith/images/amino_acids_polar_neutr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4" r="84171"/>
          <a:stretch/>
        </p:blipFill>
        <p:spPr bwMode="auto">
          <a:xfrm>
            <a:off x="1917699" y="2286000"/>
            <a:ext cx="2915483" cy="454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2283" y="339566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1917699" y="2286000"/>
            <a:ext cx="2915483" cy="3318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9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learn.quinnipiac.edu/at/faculty/hs/alsmith/images/amino_acids_polar_neutr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8" t="11134"/>
          <a:stretch/>
        </p:blipFill>
        <p:spPr bwMode="auto">
          <a:xfrm>
            <a:off x="2133600" y="2392649"/>
            <a:ext cx="2286000" cy="406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684" y="533400"/>
            <a:ext cx="7143374" cy="1695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 amino acids below would you be more likely to find in section “B” of the protein?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2400" y="662662"/>
            <a:ext cx="1069295" cy="4941888"/>
            <a:chOff x="914400" y="1117600"/>
            <a:chExt cx="1069295" cy="4941888"/>
          </a:xfrm>
        </p:grpSpPr>
        <p:pic>
          <p:nvPicPr>
            <p:cNvPr id="4" name="Picture 63" descr="05_02_PlasmaMembrane-U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69" r="21523" b="3172"/>
            <a:stretch/>
          </p:blipFill>
          <p:spPr bwMode="auto">
            <a:xfrm>
              <a:off x="914400" y="1117600"/>
              <a:ext cx="1069295" cy="494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43429" y="5181600"/>
              <a:ext cx="914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b="1" dirty="0"/>
                <a:t>Integral</a:t>
              </a:r>
            </a:p>
            <a:p>
              <a:r>
                <a:rPr lang="en-US" altLang="en-US" b="1" dirty="0"/>
                <a:t>protein</a:t>
              </a:r>
            </a:p>
          </p:txBody>
        </p:sp>
      </p:grpSp>
      <p:pic>
        <p:nvPicPr>
          <p:cNvPr id="9" name="Picture 2" descr="http://learn.quinnipiac.edu/at/faculty/hs/alsmith/images/amino_acids_nonpolar_neutra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7" t="52243" r="48126"/>
          <a:stretch/>
        </p:blipFill>
        <p:spPr bwMode="auto">
          <a:xfrm>
            <a:off x="5334000" y="2392649"/>
            <a:ext cx="2514600" cy="39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0654" y="38303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5029200" y="2392648"/>
            <a:ext cx="3352799" cy="37795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63" descr="05_02_PlasmaMembran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>
            <a:fillRect/>
          </a:stretch>
        </p:blipFill>
        <p:spPr bwMode="auto">
          <a:xfrm>
            <a:off x="296863" y="876300"/>
            <a:ext cx="8548687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6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66675"/>
            <a:ext cx="1981200" cy="304800"/>
          </a:xfrm>
          <a:ln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en-US" altLang="en-US" sz="1200" b="0">
                <a:latin typeface="Arial" charset="0"/>
              </a:rPr>
              <a:t>Figure 5.2</a:t>
            </a:r>
          </a:p>
        </p:txBody>
      </p:sp>
      <p:sp>
        <p:nvSpPr>
          <p:cNvPr id="399364" name="Text Box 31"/>
          <p:cNvSpPr txBox="1">
            <a:spLocks noChangeArrowheads="1"/>
          </p:cNvSpPr>
          <p:nvPr/>
        </p:nvSpPr>
        <p:spPr bwMode="auto">
          <a:xfrm>
            <a:off x="2141538" y="2473325"/>
            <a:ext cx="7413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1400" b="1"/>
              <a:t>Glyco-</a:t>
            </a:r>
          </a:p>
          <a:p>
            <a:pPr algn="l"/>
            <a:r>
              <a:rPr lang="en-US" altLang="en-US" sz="1400" b="1"/>
              <a:t>protein</a:t>
            </a:r>
          </a:p>
        </p:txBody>
      </p:sp>
      <p:sp>
        <p:nvSpPr>
          <p:cNvPr id="399365" name="Text Box 31"/>
          <p:cNvSpPr txBox="1">
            <a:spLocks noChangeArrowheads="1"/>
          </p:cNvSpPr>
          <p:nvPr/>
        </p:nvSpPr>
        <p:spPr bwMode="auto">
          <a:xfrm>
            <a:off x="6103938" y="2790825"/>
            <a:ext cx="1058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1400" b="1"/>
              <a:t>Glycolipid</a:t>
            </a:r>
          </a:p>
        </p:txBody>
      </p:sp>
      <p:sp>
        <p:nvSpPr>
          <p:cNvPr id="399366" name="Text Box 31"/>
          <p:cNvSpPr txBox="1">
            <a:spLocks noChangeArrowheads="1"/>
          </p:cNvSpPr>
          <p:nvPr/>
        </p:nvSpPr>
        <p:spPr bwMode="auto">
          <a:xfrm>
            <a:off x="1811338" y="1193800"/>
            <a:ext cx="18589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1400" b="1">
                <a:solidFill>
                  <a:schemeClr val="bg1"/>
                </a:solidFill>
              </a:rPr>
              <a:t>Fibers of extra-</a:t>
            </a:r>
          </a:p>
          <a:p>
            <a:pPr algn="l"/>
            <a:r>
              <a:rPr lang="en-US" altLang="en-US" sz="1400" b="1">
                <a:solidFill>
                  <a:schemeClr val="bg1"/>
                </a:solidFill>
              </a:rPr>
              <a:t>cellular matrix (ECM)</a:t>
            </a:r>
          </a:p>
        </p:txBody>
      </p:sp>
      <p:sp>
        <p:nvSpPr>
          <p:cNvPr id="399367" name="Text Box 31"/>
          <p:cNvSpPr txBox="1">
            <a:spLocks noChangeArrowheads="1"/>
          </p:cNvSpPr>
          <p:nvPr/>
        </p:nvSpPr>
        <p:spPr bwMode="auto">
          <a:xfrm>
            <a:off x="3448050" y="2662238"/>
            <a:ext cx="1365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1400" b="1"/>
              <a:t>Carbohydrate</a:t>
            </a:r>
          </a:p>
        </p:txBody>
      </p:sp>
      <p:sp>
        <p:nvSpPr>
          <p:cNvPr id="399368" name="Text Box 31"/>
          <p:cNvSpPr txBox="1">
            <a:spLocks noChangeArrowheads="1"/>
          </p:cNvSpPr>
          <p:nvPr/>
        </p:nvSpPr>
        <p:spPr bwMode="auto">
          <a:xfrm>
            <a:off x="2967038" y="4406900"/>
            <a:ext cx="1058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1400" b="1">
                <a:solidFill>
                  <a:schemeClr val="bg1"/>
                </a:solidFill>
              </a:rPr>
              <a:t>Cholesterol </a:t>
            </a:r>
          </a:p>
        </p:txBody>
      </p:sp>
      <p:sp>
        <p:nvSpPr>
          <p:cNvPr id="399369" name="Text Box 31"/>
          <p:cNvSpPr txBox="1">
            <a:spLocks noChangeArrowheads="1"/>
          </p:cNvSpPr>
          <p:nvPr/>
        </p:nvSpPr>
        <p:spPr bwMode="auto">
          <a:xfrm>
            <a:off x="1658938" y="4810125"/>
            <a:ext cx="13763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1400" b="1"/>
              <a:t>Microfilaments</a:t>
            </a:r>
          </a:p>
          <a:p>
            <a:pPr algn="l"/>
            <a:r>
              <a:rPr lang="en-US" altLang="en-US" sz="1400" b="1"/>
              <a:t>of cytoskeleton</a:t>
            </a:r>
          </a:p>
        </p:txBody>
      </p:sp>
      <p:sp>
        <p:nvSpPr>
          <p:cNvPr id="399370" name="Text Box 31"/>
          <p:cNvSpPr txBox="1">
            <a:spLocks noChangeArrowheads="1"/>
          </p:cNvSpPr>
          <p:nvPr/>
        </p:nvSpPr>
        <p:spPr bwMode="auto">
          <a:xfrm>
            <a:off x="3983038" y="4835525"/>
            <a:ext cx="9318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1400" b="1" dirty="0">
                <a:solidFill>
                  <a:schemeClr val="bg1"/>
                </a:solidFill>
              </a:rPr>
              <a:t>Peripheral</a:t>
            </a:r>
          </a:p>
          <a:p>
            <a:pPr algn="l"/>
            <a:r>
              <a:rPr lang="en-US" altLang="en-US" sz="1400" b="1" dirty="0">
                <a:solidFill>
                  <a:schemeClr val="bg1"/>
                </a:solidFill>
              </a:rPr>
              <a:t>proteins</a:t>
            </a:r>
          </a:p>
        </p:txBody>
      </p:sp>
      <p:sp>
        <p:nvSpPr>
          <p:cNvPr id="399372" name="Text Box 31"/>
          <p:cNvSpPr txBox="1">
            <a:spLocks noChangeArrowheads="1"/>
          </p:cNvSpPr>
          <p:nvPr/>
        </p:nvSpPr>
        <p:spPr bwMode="auto">
          <a:xfrm>
            <a:off x="7208838" y="2789238"/>
            <a:ext cx="155416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/>
              <a:t>EXTRACELLULAR</a:t>
            </a:r>
          </a:p>
          <a:p>
            <a:pPr algn="ctr"/>
            <a:r>
              <a:rPr lang="en-US" altLang="en-US" sz="1400" b="1"/>
              <a:t>SIDE OF</a:t>
            </a:r>
          </a:p>
          <a:p>
            <a:pPr algn="ctr"/>
            <a:r>
              <a:rPr lang="en-US" altLang="en-US" sz="1400" b="1"/>
              <a:t>MEMBRANE</a:t>
            </a:r>
          </a:p>
        </p:txBody>
      </p:sp>
      <p:sp>
        <p:nvSpPr>
          <p:cNvPr id="399373" name="Text Box 31"/>
          <p:cNvSpPr txBox="1">
            <a:spLocks noChangeArrowheads="1"/>
          </p:cNvSpPr>
          <p:nvPr/>
        </p:nvSpPr>
        <p:spPr bwMode="auto">
          <a:xfrm>
            <a:off x="6916738" y="5370513"/>
            <a:ext cx="18208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1400" b="1">
                <a:solidFill>
                  <a:schemeClr val="bg1"/>
                </a:solidFill>
              </a:rPr>
              <a:t>CYTOPLASMIC SIDE 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OF MEMBRANE</a:t>
            </a:r>
          </a:p>
        </p:txBody>
      </p:sp>
      <p:sp>
        <p:nvSpPr>
          <p:cNvPr id="399374" name="Line 44"/>
          <p:cNvSpPr>
            <a:spLocks noChangeShapeType="1"/>
          </p:cNvSpPr>
          <p:nvPr/>
        </p:nvSpPr>
        <p:spPr bwMode="auto">
          <a:xfrm flipH="1">
            <a:off x="7437438" y="5041900"/>
            <a:ext cx="190500" cy="3254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5" name="Line 45"/>
          <p:cNvSpPr>
            <a:spLocks noChangeShapeType="1"/>
          </p:cNvSpPr>
          <p:nvPr/>
        </p:nvSpPr>
        <p:spPr bwMode="auto">
          <a:xfrm>
            <a:off x="6375400" y="4729163"/>
            <a:ext cx="0" cy="3968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6" name="Line 46"/>
          <p:cNvSpPr>
            <a:spLocks noChangeShapeType="1"/>
          </p:cNvSpPr>
          <p:nvPr/>
        </p:nvSpPr>
        <p:spPr bwMode="auto">
          <a:xfrm>
            <a:off x="4352925" y="4668838"/>
            <a:ext cx="49213" cy="1492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7" name="Line 47"/>
          <p:cNvSpPr>
            <a:spLocks noChangeShapeType="1"/>
          </p:cNvSpPr>
          <p:nvPr/>
        </p:nvSpPr>
        <p:spPr bwMode="auto">
          <a:xfrm flipH="1">
            <a:off x="4902200" y="4821238"/>
            <a:ext cx="487363" cy="936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8" name="Line 48"/>
          <p:cNvSpPr>
            <a:spLocks noChangeShapeType="1"/>
          </p:cNvSpPr>
          <p:nvPr/>
        </p:nvSpPr>
        <p:spPr bwMode="auto">
          <a:xfrm>
            <a:off x="3446463" y="3903663"/>
            <a:ext cx="0" cy="520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9" name="Line 49"/>
          <p:cNvSpPr>
            <a:spLocks noChangeShapeType="1"/>
          </p:cNvSpPr>
          <p:nvPr/>
        </p:nvSpPr>
        <p:spPr bwMode="auto">
          <a:xfrm>
            <a:off x="2087563" y="4610100"/>
            <a:ext cx="254000" cy="1857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0" name="Line 50"/>
          <p:cNvSpPr>
            <a:spLocks noChangeShapeType="1"/>
          </p:cNvSpPr>
          <p:nvPr/>
        </p:nvSpPr>
        <p:spPr bwMode="auto">
          <a:xfrm flipV="1">
            <a:off x="2336800" y="4411663"/>
            <a:ext cx="452438" cy="3889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1" name="Line 51"/>
          <p:cNvSpPr>
            <a:spLocks noChangeShapeType="1"/>
          </p:cNvSpPr>
          <p:nvPr/>
        </p:nvSpPr>
        <p:spPr bwMode="auto">
          <a:xfrm flipV="1">
            <a:off x="1739900" y="1646238"/>
            <a:ext cx="528638" cy="12112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2" name="Line 52"/>
          <p:cNvSpPr>
            <a:spLocks noChangeShapeType="1"/>
          </p:cNvSpPr>
          <p:nvPr/>
        </p:nvSpPr>
        <p:spPr bwMode="auto">
          <a:xfrm flipV="1">
            <a:off x="2039938" y="1638300"/>
            <a:ext cx="233362" cy="2238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3" name="Line 53"/>
          <p:cNvSpPr>
            <a:spLocks noChangeShapeType="1"/>
          </p:cNvSpPr>
          <p:nvPr/>
        </p:nvSpPr>
        <p:spPr bwMode="auto">
          <a:xfrm>
            <a:off x="2278063" y="1638300"/>
            <a:ext cx="28575" cy="6397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4" name="AutoShape 54"/>
          <p:cNvSpPr>
            <a:spLocks/>
          </p:cNvSpPr>
          <p:nvPr/>
        </p:nvSpPr>
        <p:spPr bwMode="auto">
          <a:xfrm rot="975856">
            <a:off x="2747963" y="2586038"/>
            <a:ext cx="134937" cy="452437"/>
          </a:xfrm>
          <a:prstGeom prst="leftBrace">
            <a:avLst>
              <a:gd name="adj1" fmla="val 27941"/>
              <a:gd name="adj2" fmla="val 47769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altLang="en-US" b="1">
              <a:latin typeface="Times" pitchFamily="84" charset="0"/>
            </a:endParaRPr>
          </a:p>
        </p:txBody>
      </p:sp>
      <p:sp>
        <p:nvSpPr>
          <p:cNvPr id="399385" name="AutoShape 55"/>
          <p:cNvSpPr>
            <a:spLocks/>
          </p:cNvSpPr>
          <p:nvPr/>
        </p:nvSpPr>
        <p:spPr bwMode="auto">
          <a:xfrm>
            <a:off x="3316288" y="2624138"/>
            <a:ext cx="112712" cy="271462"/>
          </a:xfrm>
          <a:prstGeom prst="rightBrace">
            <a:avLst>
              <a:gd name="adj1" fmla="val 35213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altLang="en-US" b="1">
              <a:latin typeface="Times" pitchFamily="84" charset="0"/>
            </a:endParaRPr>
          </a:p>
        </p:txBody>
      </p:sp>
      <p:sp>
        <p:nvSpPr>
          <p:cNvPr id="399386" name="Line 56"/>
          <p:cNvSpPr>
            <a:spLocks noChangeShapeType="1"/>
          </p:cNvSpPr>
          <p:nvPr/>
        </p:nvSpPr>
        <p:spPr bwMode="auto">
          <a:xfrm>
            <a:off x="6777038" y="3001963"/>
            <a:ext cx="115887" cy="3460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7" name="Line 57"/>
          <p:cNvSpPr>
            <a:spLocks noChangeShapeType="1"/>
          </p:cNvSpPr>
          <p:nvPr/>
        </p:nvSpPr>
        <p:spPr bwMode="auto">
          <a:xfrm flipH="1">
            <a:off x="7315200" y="3402013"/>
            <a:ext cx="231775" cy="4079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388" name="Group 75"/>
          <p:cNvGrpSpPr>
            <a:grpSpLocks/>
          </p:cNvGrpSpPr>
          <p:nvPr/>
        </p:nvGrpSpPr>
        <p:grpSpPr bwMode="auto">
          <a:xfrm>
            <a:off x="6794500" y="3344863"/>
            <a:ext cx="211138" cy="939800"/>
            <a:chOff x="4280" y="2107"/>
            <a:chExt cx="133" cy="592"/>
          </a:xfrm>
        </p:grpSpPr>
        <p:sp>
          <p:nvSpPr>
            <p:cNvPr id="399389" name="Freeform 59"/>
            <p:cNvSpPr>
              <a:spLocks/>
            </p:cNvSpPr>
            <p:nvPr/>
          </p:nvSpPr>
          <p:spPr bwMode="auto">
            <a:xfrm>
              <a:off x="4352" y="2107"/>
              <a:ext cx="61" cy="592"/>
            </a:xfrm>
            <a:custGeom>
              <a:avLst/>
              <a:gdLst>
                <a:gd name="T0" fmla="*/ 37 w 61"/>
                <a:gd name="T1" fmla="*/ 0 h 592"/>
                <a:gd name="T2" fmla="*/ 56 w 61"/>
                <a:gd name="T3" fmla="*/ 146 h 592"/>
                <a:gd name="T4" fmla="*/ 59 w 61"/>
                <a:gd name="T5" fmla="*/ 258 h 592"/>
                <a:gd name="T6" fmla="*/ 51 w 61"/>
                <a:gd name="T7" fmla="*/ 410 h 592"/>
                <a:gd name="T8" fmla="*/ 0 w 61"/>
                <a:gd name="T9" fmla="*/ 592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592"/>
                <a:gd name="T17" fmla="*/ 61 w 61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592">
                  <a:moveTo>
                    <a:pt x="37" y="0"/>
                  </a:moveTo>
                  <a:cubicBezTo>
                    <a:pt x="44" y="51"/>
                    <a:pt x="52" y="103"/>
                    <a:pt x="56" y="146"/>
                  </a:cubicBezTo>
                  <a:cubicBezTo>
                    <a:pt x="60" y="189"/>
                    <a:pt x="60" y="214"/>
                    <a:pt x="59" y="258"/>
                  </a:cubicBezTo>
                  <a:cubicBezTo>
                    <a:pt x="58" y="302"/>
                    <a:pt x="61" y="354"/>
                    <a:pt x="51" y="410"/>
                  </a:cubicBezTo>
                  <a:cubicBezTo>
                    <a:pt x="41" y="466"/>
                    <a:pt x="8" y="562"/>
                    <a:pt x="0" y="592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399390" name="Freeform 60"/>
            <p:cNvSpPr>
              <a:spLocks/>
            </p:cNvSpPr>
            <p:nvPr/>
          </p:nvSpPr>
          <p:spPr bwMode="auto">
            <a:xfrm>
              <a:off x="4280" y="2107"/>
              <a:ext cx="24" cy="584"/>
            </a:xfrm>
            <a:custGeom>
              <a:avLst/>
              <a:gdLst>
                <a:gd name="T0" fmla="*/ 8 w 24"/>
                <a:gd name="T1" fmla="*/ 0 h 584"/>
                <a:gd name="T2" fmla="*/ 19 w 24"/>
                <a:gd name="T3" fmla="*/ 85 h 584"/>
                <a:gd name="T4" fmla="*/ 21 w 24"/>
                <a:gd name="T5" fmla="*/ 168 h 584"/>
                <a:gd name="T6" fmla="*/ 24 w 24"/>
                <a:gd name="T7" fmla="*/ 229 h 584"/>
                <a:gd name="T8" fmla="*/ 21 w 24"/>
                <a:gd name="T9" fmla="*/ 336 h 584"/>
                <a:gd name="T10" fmla="*/ 16 w 24"/>
                <a:gd name="T11" fmla="*/ 421 h 584"/>
                <a:gd name="T12" fmla="*/ 8 w 24"/>
                <a:gd name="T13" fmla="*/ 506 h 584"/>
                <a:gd name="T14" fmla="*/ 0 w 24"/>
                <a:gd name="T15" fmla="*/ 584 h 5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584"/>
                <a:gd name="T26" fmla="*/ 24 w 24"/>
                <a:gd name="T27" fmla="*/ 584 h 5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584">
                  <a:moveTo>
                    <a:pt x="8" y="0"/>
                  </a:moveTo>
                  <a:cubicBezTo>
                    <a:pt x="12" y="28"/>
                    <a:pt x="17" y="57"/>
                    <a:pt x="19" y="85"/>
                  </a:cubicBezTo>
                  <a:cubicBezTo>
                    <a:pt x="21" y="113"/>
                    <a:pt x="20" y="144"/>
                    <a:pt x="21" y="168"/>
                  </a:cubicBezTo>
                  <a:cubicBezTo>
                    <a:pt x="22" y="192"/>
                    <a:pt x="24" y="201"/>
                    <a:pt x="24" y="229"/>
                  </a:cubicBezTo>
                  <a:cubicBezTo>
                    <a:pt x="24" y="257"/>
                    <a:pt x="22" y="304"/>
                    <a:pt x="21" y="336"/>
                  </a:cubicBezTo>
                  <a:cubicBezTo>
                    <a:pt x="20" y="368"/>
                    <a:pt x="18" y="393"/>
                    <a:pt x="16" y="421"/>
                  </a:cubicBezTo>
                  <a:cubicBezTo>
                    <a:pt x="14" y="449"/>
                    <a:pt x="11" y="479"/>
                    <a:pt x="8" y="506"/>
                  </a:cubicBezTo>
                  <a:cubicBezTo>
                    <a:pt x="5" y="533"/>
                    <a:pt x="2" y="571"/>
                    <a:pt x="0" y="584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399391" name="Line 61"/>
            <p:cNvSpPr>
              <a:spLocks noChangeShapeType="1"/>
            </p:cNvSpPr>
            <p:nvPr/>
          </p:nvSpPr>
          <p:spPr bwMode="auto">
            <a:xfrm flipH="1">
              <a:off x="4288" y="2109"/>
              <a:ext cx="101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92" name="Line 62"/>
            <p:cNvSpPr>
              <a:spLocks noChangeShapeType="1"/>
            </p:cNvSpPr>
            <p:nvPr/>
          </p:nvSpPr>
          <p:spPr bwMode="auto">
            <a:xfrm>
              <a:off x="4280" y="2688"/>
              <a:ext cx="72" cy="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393" name="Line 64"/>
          <p:cNvSpPr>
            <a:spLocks noChangeShapeType="1"/>
          </p:cNvSpPr>
          <p:nvPr/>
        </p:nvSpPr>
        <p:spPr bwMode="auto">
          <a:xfrm flipV="1">
            <a:off x="1739900" y="1641475"/>
            <a:ext cx="528638" cy="1211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4" name="Line 65"/>
          <p:cNvSpPr>
            <a:spLocks noChangeShapeType="1"/>
          </p:cNvSpPr>
          <p:nvPr/>
        </p:nvSpPr>
        <p:spPr bwMode="auto">
          <a:xfrm flipV="1">
            <a:off x="2039938" y="1633538"/>
            <a:ext cx="233362" cy="22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5" name="Line 66"/>
          <p:cNvSpPr>
            <a:spLocks noChangeShapeType="1"/>
          </p:cNvSpPr>
          <p:nvPr/>
        </p:nvSpPr>
        <p:spPr bwMode="auto">
          <a:xfrm>
            <a:off x="2278063" y="1633538"/>
            <a:ext cx="28575" cy="639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6" name="AutoShape 67"/>
          <p:cNvSpPr>
            <a:spLocks/>
          </p:cNvSpPr>
          <p:nvPr/>
        </p:nvSpPr>
        <p:spPr bwMode="auto">
          <a:xfrm rot="975856">
            <a:off x="2747963" y="2582863"/>
            <a:ext cx="134937" cy="452437"/>
          </a:xfrm>
          <a:prstGeom prst="leftBrace">
            <a:avLst>
              <a:gd name="adj1" fmla="val 27941"/>
              <a:gd name="adj2" fmla="val 4776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altLang="en-US" b="1">
              <a:latin typeface="Times" pitchFamily="84" charset="0"/>
            </a:endParaRPr>
          </a:p>
        </p:txBody>
      </p:sp>
      <p:sp>
        <p:nvSpPr>
          <p:cNvPr id="399397" name="AutoShape 68"/>
          <p:cNvSpPr>
            <a:spLocks/>
          </p:cNvSpPr>
          <p:nvPr/>
        </p:nvSpPr>
        <p:spPr bwMode="auto">
          <a:xfrm>
            <a:off x="3316288" y="2620963"/>
            <a:ext cx="112712" cy="271462"/>
          </a:xfrm>
          <a:prstGeom prst="rightBrace">
            <a:avLst>
              <a:gd name="adj1" fmla="val 3521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altLang="en-US" b="1">
              <a:latin typeface="Times" pitchFamily="84" charset="0"/>
            </a:endParaRPr>
          </a:p>
        </p:txBody>
      </p:sp>
      <p:sp>
        <p:nvSpPr>
          <p:cNvPr id="399398" name="Line 69"/>
          <p:cNvSpPr>
            <a:spLocks noChangeShapeType="1"/>
          </p:cNvSpPr>
          <p:nvPr/>
        </p:nvSpPr>
        <p:spPr bwMode="auto">
          <a:xfrm>
            <a:off x="3446463" y="389890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9" name="Line 70"/>
          <p:cNvSpPr>
            <a:spLocks noChangeShapeType="1"/>
          </p:cNvSpPr>
          <p:nvPr/>
        </p:nvSpPr>
        <p:spPr bwMode="auto">
          <a:xfrm>
            <a:off x="2087563" y="4605338"/>
            <a:ext cx="254000" cy="18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0" name="Line 71"/>
          <p:cNvSpPr>
            <a:spLocks noChangeShapeType="1"/>
          </p:cNvSpPr>
          <p:nvPr/>
        </p:nvSpPr>
        <p:spPr bwMode="auto">
          <a:xfrm flipV="1">
            <a:off x="2336800" y="4406900"/>
            <a:ext cx="452438" cy="388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040438" y="4729163"/>
            <a:ext cx="741362" cy="825500"/>
            <a:chOff x="6040438" y="4729163"/>
            <a:chExt cx="741362" cy="825500"/>
          </a:xfrm>
        </p:grpSpPr>
        <p:sp>
          <p:nvSpPr>
            <p:cNvPr id="399371" name="Text Box 31"/>
            <p:cNvSpPr txBox="1">
              <a:spLocks noChangeArrowheads="1"/>
            </p:cNvSpPr>
            <p:nvPr/>
          </p:nvSpPr>
          <p:spPr bwMode="auto">
            <a:xfrm>
              <a:off x="6040438" y="5102225"/>
              <a:ext cx="741362" cy="45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r>
                <a:rPr lang="en-US" altLang="en-US" sz="1400" b="1" dirty="0"/>
                <a:t>Integral</a:t>
              </a:r>
            </a:p>
            <a:p>
              <a:pPr algn="l"/>
              <a:r>
                <a:rPr lang="en-US" altLang="en-US" sz="1400" b="1" dirty="0"/>
                <a:t>protein</a:t>
              </a:r>
            </a:p>
          </p:txBody>
        </p:sp>
        <p:sp>
          <p:nvSpPr>
            <p:cNvPr id="399401" name="Line 72"/>
            <p:cNvSpPr>
              <a:spLocks noChangeShapeType="1"/>
            </p:cNvSpPr>
            <p:nvPr/>
          </p:nvSpPr>
          <p:spPr bwMode="auto">
            <a:xfrm>
              <a:off x="6372225" y="4729163"/>
              <a:ext cx="0" cy="396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02" name="Line 73"/>
          <p:cNvSpPr>
            <a:spLocks noChangeShapeType="1"/>
          </p:cNvSpPr>
          <p:nvPr/>
        </p:nvSpPr>
        <p:spPr bwMode="auto">
          <a:xfrm>
            <a:off x="4349750" y="4668838"/>
            <a:ext cx="49213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3" name="Line 74"/>
          <p:cNvSpPr>
            <a:spLocks noChangeShapeType="1"/>
          </p:cNvSpPr>
          <p:nvPr/>
        </p:nvSpPr>
        <p:spPr bwMode="auto">
          <a:xfrm flipH="1">
            <a:off x="4899025" y="4821238"/>
            <a:ext cx="487363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04" name="Group 76"/>
          <p:cNvGrpSpPr>
            <a:grpSpLocks/>
          </p:cNvGrpSpPr>
          <p:nvPr/>
        </p:nvGrpSpPr>
        <p:grpSpPr bwMode="auto">
          <a:xfrm>
            <a:off x="6794500" y="3344863"/>
            <a:ext cx="211138" cy="939800"/>
            <a:chOff x="4280" y="2107"/>
            <a:chExt cx="133" cy="592"/>
          </a:xfrm>
        </p:grpSpPr>
        <p:sp>
          <p:nvSpPr>
            <p:cNvPr id="399405" name="Freeform 77"/>
            <p:cNvSpPr>
              <a:spLocks/>
            </p:cNvSpPr>
            <p:nvPr/>
          </p:nvSpPr>
          <p:spPr bwMode="auto">
            <a:xfrm>
              <a:off x="4352" y="2107"/>
              <a:ext cx="61" cy="592"/>
            </a:xfrm>
            <a:custGeom>
              <a:avLst/>
              <a:gdLst>
                <a:gd name="T0" fmla="*/ 37 w 61"/>
                <a:gd name="T1" fmla="*/ 0 h 592"/>
                <a:gd name="T2" fmla="*/ 56 w 61"/>
                <a:gd name="T3" fmla="*/ 146 h 592"/>
                <a:gd name="T4" fmla="*/ 59 w 61"/>
                <a:gd name="T5" fmla="*/ 258 h 592"/>
                <a:gd name="T6" fmla="*/ 51 w 61"/>
                <a:gd name="T7" fmla="*/ 410 h 592"/>
                <a:gd name="T8" fmla="*/ 0 w 61"/>
                <a:gd name="T9" fmla="*/ 592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592"/>
                <a:gd name="T17" fmla="*/ 61 w 61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592">
                  <a:moveTo>
                    <a:pt x="37" y="0"/>
                  </a:moveTo>
                  <a:cubicBezTo>
                    <a:pt x="44" y="51"/>
                    <a:pt x="52" y="103"/>
                    <a:pt x="56" y="146"/>
                  </a:cubicBezTo>
                  <a:cubicBezTo>
                    <a:pt x="60" y="189"/>
                    <a:pt x="60" y="214"/>
                    <a:pt x="59" y="258"/>
                  </a:cubicBezTo>
                  <a:cubicBezTo>
                    <a:pt x="58" y="302"/>
                    <a:pt x="61" y="354"/>
                    <a:pt x="51" y="410"/>
                  </a:cubicBezTo>
                  <a:cubicBezTo>
                    <a:pt x="41" y="466"/>
                    <a:pt x="8" y="562"/>
                    <a:pt x="0" y="5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399406" name="Freeform 78"/>
            <p:cNvSpPr>
              <a:spLocks/>
            </p:cNvSpPr>
            <p:nvPr/>
          </p:nvSpPr>
          <p:spPr bwMode="auto">
            <a:xfrm>
              <a:off x="4280" y="2107"/>
              <a:ext cx="24" cy="584"/>
            </a:xfrm>
            <a:custGeom>
              <a:avLst/>
              <a:gdLst>
                <a:gd name="T0" fmla="*/ 8 w 24"/>
                <a:gd name="T1" fmla="*/ 0 h 584"/>
                <a:gd name="T2" fmla="*/ 19 w 24"/>
                <a:gd name="T3" fmla="*/ 85 h 584"/>
                <a:gd name="T4" fmla="*/ 21 w 24"/>
                <a:gd name="T5" fmla="*/ 168 h 584"/>
                <a:gd name="T6" fmla="*/ 24 w 24"/>
                <a:gd name="T7" fmla="*/ 229 h 584"/>
                <a:gd name="T8" fmla="*/ 21 w 24"/>
                <a:gd name="T9" fmla="*/ 336 h 584"/>
                <a:gd name="T10" fmla="*/ 16 w 24"/>
                <a:gd name="T11" fmla="*/ 421 h 584"/>
                <a:gd name="T12" fmla="*/ 8 w 24"/>
                <a:gd name="T13" fmla="*/ 506 h 584"/>
                <a:gd name="T14" fmla="*/ 0 w 24"/>
                <a:gd name="T15" fmla="*/ 584 h 5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584"/>
                <a:gd name="T26" fmla="*/ 24 w 24"/>
                <a:gd name="T27" fmla="*/ 584 h 5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584">
                  <a:moveTo>
                    <a:pt x="8" y="0"/>
                  </a:moveTo>
                  <a:cubicBezTo>
                    <a:pt x="12" y="28"/>
                    <a:pt x="17" y="57"/>
                    <a:pt x="19" y="85"/>
                  </a:cubicBezTo>
                  <a:cubicBezTo>
                    <a:pt x="21" y="113"/>
                    <a:pt x="20" y="144"/>
                    <a:pt x="21" y="168"/>
                  </a:cubicBezTo>
                  <a:cubicBezTo>
                    <a:pt x="22" y="192"/>
                    <a:pt x="24" y="201"/>
                    <a:pt x="24" y="229"/>
                  </a:cubicBezTo>
                  <a:cubicBezTo>
                    <a:pt x="24" y="257"/>
                    <a:pt x="22" y="304"/>
                    <a:pt x="21" y="336"/>
                  </a:cubicBezTo>
                  <a:cubicBezTo>
                    <a:pt x="20" y="368"/>
                    <a:pt x="18" y="393"/>
                    <a:pt x="16" y="421"/>
                  </a:cubicBezTo>
                  <a:cubicBezTo>
                    <a:pt x="14" y="449"/>
                    <a:pt x="11" y="479"/>
                    <a:pt x="8" y="506"/>
                  </a:cubicBezTo>
                  <a:cubicBezTo>
                    <a:pt x="5" y="533"/>
                    <a:pt x="2" y="571"/>
                    <a:pt x="0" y="58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399407" name="Line 79"/>
            <p:cNvSpPr>
              <a:spLocks noChangeShapeType="1"/>
            </p:cNvSpPr>
            <p:nvPr/>
          </p:nvSpPr>
          <p:spPr bwMode="auto">
            <a:xfrm flipH="1">
              <a:off x="4288" y="2109"/>
              <a:ext cx="1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08" name="Line 80"/>
            <p:cNvSpPr>
              <a:spLocks noChangeShapeType="1"/>
            </p:cNvSpPr>
            <p:nvPr/>
          </p:nvSpPr>
          <p:spPr bwMode="auto">
            <a:xfrm>
              <a:off x="4280" y="2688"/>
              <a:ext cx="72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09" name="Line 81"/>
          <p:cNvSpPr>
            <a:spLocks noChangeShapeType="1"/>
          </p:cNvSpPr>
          <p:nvPr/>
        </p:nvSpPr>
        <p:spPr bwMode="auto">
          <a:xfrm flipH="1">
            <a:off x="7432675" y="5037138"/>
            <a:ext cx="190500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0" name="Line 82"/>
          <p:cNvSpPr>
            <a:spLocks noChangeShapeType="1"/>
          </p:cNvSpPr>
          <p:nvPr/>
        </p:nvSpPr>
        <p:spPr bwMode="auto">
          <a:xfrm>
            <a:off x="6772275" y="2997200"/>
            <a:ext cx="115888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1" name="Line 83"/>
          <p:cNvSpPr>
            <a:spLocks noChangeShapeType="1"/>
          </p:cNvSpPr>
          <p:nvPr/>
        </p:nvSpPr>
        <p:spPr bwMode="auto">
          <a:xfrm flipH="1">
            <a:off x="7310438" y="3397250"/>
            <a:ext cx="231775" cy="407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11113" y="6651625"/>
            <a:ext cx="2895600" cy="1698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900">
                <a:solidFill>
                  <a:srgbClr val="000000"/>
                </a:solidFill>
              </a:rPr>
              <a:t>© 2014 Pearson Education, Inc.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15000" y="5068094"/>
            <a:ext cx="1290638" cy="49688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707606" y="4835525"/>
            <a:ext cx="1290638" cy="49688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15431" y="4702969"/>
            <a:ext cx="500857" cy="124063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97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711</Words>
  <Application>Microsoft Office PowerPoint</Application>
  <PresentationFormat>On-screen Show (4:3)</PresentationFormat>
  <Paragraphs>128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Aharoni</vt:lpstr>
      <vt:lpstr>Arial</vt:lpstr>
      <vt:lpstr>Arial Black</vt:lpstr>
      <vt:lpstr>Calibri</vt:lpstr>
      <vt:lpstr>Tahoma</vt:lpstr>
      <vt:lpstr>Times</vt:lpstr>
      <vt:lpstr>Times New Roman</vt:lpstr>
      <vt:lpstr>Office Theme</vt:lpstr>
      <vt:lpstr>PowerPoint Presentation</vt:lpstr>
      <vt:lpstr>PowerPoint Presentation</vt:lpstr>
      <vt:lpstr>You Must Know</vt:lpstr>
      <vt:lpstr>PowerPoint Presentation</vt:lpstr>
      <vt:lpstr>Figure 5.4-1</vt:lpstr>
      <vt:lpstr>PowerPoint Presentation</vt:lpstr>
      <vt:lpstr>PowerPoint Presentation</vt:lpstr>
      <vt:lpstr>PowerPoint Presentation</vt:lpstr>
      <vt:lpstr>Figure 5.2</vt:lpstr>
      <vt:lpstr>Figure 5.5</vt:lpstr>
      <vt:lpstr>Evolution of Differences in Membrane Lipid Composition</vt:lpstr>
      <vt:lpstr>Evolution of Differences in Membrane Lipid Composition</vt:lpstr>
      <vt:lpstr>Evolution of Differences in Membrane Lipid Composition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70</cp:revision>
  <cp:lastPrinted>2017-09-28T12:21:36Z</cp:lastPrinted>
  <dcterms:created xsi:type="dcterms:W3CDTF">2014-10-02T11:26:20Z</dcterms:created>
  <dcterms:modified xsi:type="dcterms:W3CDTF">2019-09-26T12:27:28Z</dcterms:modified>
</cp:coreProperties>
</file>