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0" r:id="rId3"/>
    <p:sldId id="279" r:id="rId4"/>
    <p:sldId id="280" r:id="rId5"/>
    <p:sldId id="269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494" autoAdjust="0"/>
  </p:normalViewPr>
  <p:slideViewPr>
    <p:cSldViewPr>
      <p:cViewPr varScale="1">
        <p:scale>
          <a:sx n="48" d="100"/>
          <a:sy n="48" d="100"/>
        </p:scale>
        <p:origin x="245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3EBD37-6298-497B-B531-D9ACF133C5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D8455-293A-4BE1-98E9-3C56C84FF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16892-2310-4B1C-A35E-6E4A669F07B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58194-0648-49F7-9196-2507DC3CF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8B75A-C615-4C8A-AD56-60697C6354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31AE3-E77D-432A-BA9B-9AE4F66A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E41C-BD4F-41D8-8803-16B9C21146B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0C61B-90C5-4A0D-8C42-703F746A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F3984C93-51E0-4E3A-A154-8E2D0F69500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FA2AAE33-120F-4AE1-B2B3-0F99F13555E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5.16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A proton pump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7F25D37-B176-404A-948C-852517E25912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b="1" dirty="0"/>
              <a:t>Cotransport </a:t>
            </a:r>
            <a:r>
              <a:rPr lang="en-US" altLang="en-US" dirty="0"/>
              <a:t>occurs when active transport of a solute indirectly drives transport of other solutes.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Plant cells use the gradient of hydrogen ions generated by proton pumps to drive active transport of nutrients into the cell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1613811-D70E-4B6C-B2F4-F5698AA67049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A cell must regulate transport of substances across cellular boundaries.</a:t>
            </a:r>
          </a:p>
          <a:p>
            <a:pPr marL="292100" indent="-292100" eaLnBrk="1" hangingPunct="1"/>
            <a:r>
              <a:rPr lang="en-US" altLang="en-US" dirty="0"/>
              <a:t>Plasma membranes are selectively permeable, regulating the cell</a:t>
            </a:r>
            <a:r>
              <a:rPr lang="ja-JP" altLang="en-US" dirty="0">
                <a:ea typeface="ＭＳ Ｐゴシック" pitchFamily="84" charset="-128"/>
              </a:rPr>
              <a:t>’</a:t>
            </a:r>
            <a:r>
              <a:rPr lang="en-US" altLang="ja-JP" dirty="0">
                <a:ea typeface="ＭＳ Ｐゴシック" pitchFamily="84" charset="-128"/>
              </a:rPr>
              <a:t>s molecular traffic.</a:t>
            </a:r>
          </a:p>
          <a:p>
            <a:pPr marL="292100" indent="-292100" eaLnBrk="1" hangingPunct="1"/>
            <a:r>
              <a:rPr lang="en-US" altLang="en-US" dirty="0"/>
              <a:t>Hydrophobic (nonpolar) molecules, such as hydrocarbons, can dissolve in the lipid bilayer of the membrane and cross it easily.</a:t>
            </a:r>
          </a:p>
          <a:p>
            <a:pPr marL="292100" indent="-292100" eaLnBrk="1" hangingPunct="1"/>
            <a:r>
              <a:rPr lang="en-US" altLang="en-US" dirty="0"/>
              <a:t>Polar molecules, such as sugars, do not cross the membrane easily.</a:t>
            </a:r>
          </a:p>
          <a:p>
            <a:pPr marL="292100" indent="-292100" eaLnBrk="1" hangingPunct="1"/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70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559941E-522F-4E32-A279-9857C0BAF79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Facilitated diffusion speeds transport of a solute by providing efficient passage through the membrane but does not alter the direction of transport.</a:t>
            </a:r>
          </a:p>
          <a:p>
            <a:pPr marL="292100" indent="-292100" eaLnBrk="1" hangingPunct="1"/>
            <a:endParaRPr lang="en-US" altLang="en-US" b="1" dirty="0"/>
          </a:p>
          <a:p>
            <a:pPr marL="292100" indent="-292100" eaLnBrk="1" hangingPunct="1"/>
            <a:r>
              <a:rPr lang="en-US" altLang="en-US" b="1" dirty="0"/>
              <a:t>Transport proteins </a:t>
            </a:r>
            <a:r>
              <a:rPr lang="en-US" altLang="en-US" dirty="0"/>
              <a:t>allow passage of hydrophilic substances across the membrane.</a:t>
            </a:r>
          </a:p>
          <a:p>
            <a:pPr marL="292100" indent="-292100" eaLnBrk="1" hangingPunct="1"/>
            <a:r>
              <a:rPr lang="en-US" altLang="en-US" dirty="0"/>
              <a:t>Some transport proteins, called</a:t>
            </a:r>
            <a:r>
              <a:rPr lang="en-US" altLang="en-US" i="1" dirty="0"/>
              <a:t> </a:t>
            </a:r>
            <a:r>
              <a:rPr lang="en-US" altLang="en-US" dirty="0"/>
              <a:t>channel proteins, have a hydrophilic channel that certain molecules or ions can use as a tunnel.</a:t>
            </a:r>
          </a:p>
          <a:p>
            <a:pPr marL="292100" indent="-292100" eaLnBrk="1" hangingPunct="1"/>
            <a:r>
              <a:rPr lang="en-US" altLang="en-US" dirty="0"/>
              <a:t>A transport protein is specific for the substance it moves.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aquaporin water channel allows single-file passage of up to 3 billion water molecules per second.</a:t>
            </a:r>
          </a:p>
          <a:p>
            <a:pPr marL="292100" indent="-292100" eaLnBrk="1" hangingPunct="1"/>
            <a:r>
              <a:rPr lang="en-US" altLang="en-US" dirty="0"/>
              <a:t>A transport protein is specific for the substance it moves.</a:t>
            </a:r>
          </a:p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Ion channels </a:t>
            </a:r>
            <a:r>
              <a:rPr lang="en-US" altLang="en-US" dirty="0"/>
              <a:t>that open or close in response to a stimulus (</a:t>
            </a:r>
            <a:r>
              <a:rPr lang="en-US" altLang="en-US" b="1" dirty="0"/>
              <a:t>gated channels</a:t>
            </a:r>
            <a:r>
              <a:rPr lang="en-US" altLang="en-US" dirty="0"/>
              <a:t>)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559941E-522F-4E32-A279-9857C0BAF79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b="1" dirty="0"/>
              <a:t>Transport proteins </a:t>
            </a:r>
            <a:r>
              <a:rPr lang="en-US" altLang="en-US" dirty="0"/>
              <a:t>allow passage of hydrophilic substances across the membrane.</a:t>
            </a:r>
            <a:r>
              <a:rPr lang="en-US" altLang="en-US" baseline="0" dirty="0"/>
              <a:t> </a:t>
            </a:r>
            <a:r>
              <a:rPr lang="en-US" altLang="en-US" dirty="0"/>
              <a:t>carrier proteins, bind to molecules and change shape to shuttle them across the membrane.</a:t>
            </a:r>
            <a:r>
              <a:rPr lang="en-US" altLang="en-US" baseline="0" dirty="0"/>
              <a:t>  </a:t>
            </a:r>
            <a:r>
              <a:rPr lang="en-US" altLang="en-US" dirty="0"/>
              <a:t>Carrier proteins undergo a subtle change in shape that </a:t>
            </a:r>
            <a:r>
              <a:rPr lang="en-US" altLang="en-US" dirty="0" err="1"/>
              <a:t>translocates</a:t>
            </a:r>
            <a:r>
              <a:rPr lang="en-US" altLang="en-US" dirty="0"/>
              <a:t> the solute-binding site across the membrane.</a:t>
            </a:r>
            <a:r>
              <a:rPr lang="en-US" altLang="en-US" baseline="0" dirty="0"/>
              <a:t> </a:t>
            </a:r>
            <a:r>
              <a:rPr lang="en-US" altLang="en-US" dirty="0"/>
              <a:t>The shape change may be triggered by binding and release of the transported molecule.</a:t>
            </a:r>
            <a:r>
              <a:rPr lang="en-US" altLang="en-US" baseline="0" dirty="0"/>
              <a:t> </a:t>
            </a:r>
            <a:r>
              <a:rPr lang="en-US" altLang="en-US" dirty="0"/>
              <a:t>No net energy input is required.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FF3E04B-718C-450F-B70E-257ED13A9A2B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Active transport allows cells to maintain concentration gradients that differ from their surroundings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6E61223-BF8C-45F3-BDFF-EBDD6CDF249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200" b="1" dirty="0">
                <a:ea typeface="ＭＳ Ｐゴシック" pitchFamily="84" charset="-128"/>
              </a:rPr>
              <a:t>Cytoplasmic Na</a:t>
            </a:r>
            <a:r>
              <a:rPr lang="en-US" altLang="en-US" sz="1200" b="1" baseline="30000" dirty="0">
                <a:ea typeface="ＭＳ Ｐゴシック" pitchFamily="84" charset="-128"/>
                <a:sym typeface="Symbol" pitchFamily="84" charset="2"/>
              </a:rPr>
              <a:t></a:t>
            </a:r>
            <a:r>
              <a:rPr lang="en-US" altLang="en-US" sz="1200" b="1" dirty="0">
                <a:ea typeface="ＭＳ Ｐゴシック" pitchFamily="84" charset="-128"/>
              </a:rPr>
              <a:t> binds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to the sodium-potassium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pump. The affinity for Na</a:t>
            </a:r>
            <a:r>
              <a:rPr lang="en-US" altLang="en-US" sz="1200" b="1" baseline="30000" dirty="0">
                <a:ea typeface="ＭＳ Ｐゴシック" pitchFamily="84" charset="-128"/>
                <a:sym typeface="Symbol" pitchFamily="84" charset="2"/>
              </a:rPr>
              <a:t></a:t>
            </a:r>
            <a:r>
              <a:rPr lang="en-US" altLang="en-US" sz="1200" b="1" baseline="0" dirty="0">
                <a:ea typeface="ＭＳ Ｐゴシック" pitchFamily="84" charset="-128"/>
                <a:sym typeface="Symbol" pitchFamily="84" charset="2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is high when the protein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has this shape.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</a:pPr>
            <a:r>
              <a:rPr lang="en-US" altLang="en-US" sz="1200" b="1" dirty="0">
                <a:ea typeface="ＭＳ Ｐゴシック" pitchFamily="84" charset="-128"/>
              </a:rPr>
              <a:t>Na</a:t>
            </a:r>
            <a:r>
              <a:rPr lang="en-US" altLang="en-US" sz="1200" b="1" baseline="30000" dirty="0">
                <a:ea typeface="ＭＳ Ｐゴシック" pitchFamily="84" charset="-128"/>
                <a:sym typeface="Symbol" pitchFamily="84" charset="2"/>
              </a:rPr>
              <a:t></a:t>
            </a:r>
            <a:r>
              <a:rPr lang="en-US" altLang="en-US" sz="1200" b="1" dirty="0">
                <a:ea typeface="ＭＳ Ｐゴシック" pitchFamily="84" charset="-128"/>
              </a:rPr>
              <a:t> binding stimulates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phosphorylation by ATP.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</a:pPr>
            <a:r>
              <a:rPr lang="en-US" altLang="en-US" sz="1200" b="1" dirty="0">
                <a:ea typeface="ＭＳ Ｐゴシック" pitchFamily="84" charset="-128"/>
              </a:rPr>
              <a:t>Phosphorylation leads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to a change in protein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shape, reducing its affinity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for Na</a:t>
            </a:r>
            <a:r>
              <a:rPr lang="en-US" altLang="en-US" sz="1200" b="1" baseline="30000" dirty="0">
                <a:ea typeface="ＭＳ Ｐゴシック" pitchFamily="84" charset="-128"/>
                <a:sym typeface="Symbol" pitchFamily="84" charset="2"/>
              </a:rPr>
              <a:t></a:t>
            </a:r>
            <a:r>
              <a:rPr lang="en-US" altLang="en-US" sz="1200" b="1" dirty="0">
                <a:ea typeface="ＭＳ Ｐゴシック" pitchFamily="84" charset="-128"/>
              </a:rPr>
              <a:t>, which is released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outside.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ea typeface="ＭＳ Ｐゴシック" pitchFamily="84" charset="-128"/>
              </a:rPr>
              <a:t>4.  The new shape has a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high affinity for K</a:t>
            </a:r>
            <a:r>
              <a:rPr lang="en-US" altLang="en-US" sz="1200" b="1" baseline="30000" dirty="0">
                <a:ea typeface="ＭＳ Ｐゴシック" pitchFamily="84" charset="-128"/>
                <a:sym typeface="Symbol" pitchFamily="84" charset="2"/>
              </a:rPr>
              <a:t></a:t>
            </a:r>
            <a:r>
              <a:rPr lang="en-US" altLang="en-US" sz="1200" b="1" dirty="0">
                <a:ea typeface="ＭＳ Ｐゴシック" pitchFamily="84" charset="-128"/>
              </a:rPr>
              <a:t>, which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binds on the extracellular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side and triggers release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of the phosphate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group.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5"/>
            </a:pPr>
            <a:r>
              <a:rPr lang="en-US" altLang="en-US" sz="1200" b="1" dirty="0">
                <a:ea typeface="ＭＳ Ｐゴシック" pitchFamily="84" charset="-128"/>
              </a:rPr>
              <a:t>Loss of the phosphate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group restores the protein’s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original shape, which has a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lower affinity for K</a:t>
            </a:r>
            <a:r>
              <a:rPr lang="en-US" altLang="en-US" sz="1200" b="1" baseline="30000" dirty="0">
                <a:ea typeface="ＭＳ Ｐゴシック" pitchFamily="84" charset="-128"/>
                <a:sym typeface="Symbol" pitchFamily="84" charset="2"/>
              </a:rPr>
              <a:t></a:t>
            </a:r>
            <a:r>
              <a:rPr lang="en-US" altLang="en-US" sz="1200" b="1" dirty="0">
                <a:ea typeface="ＭＳ Ｐゴシック" pitchFamily="84" charset="-128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ea typeface="ＭＳ Ｐゴシック" pitchFamily="84" charset="-128"/>
              </a:rPr>
              <a:t>6.  K</a:t>
            </a:r>
            <a:r>
              <a:rPr lang="en-US" altLang="en-US" sz="1200" b="1" baseline="30000" dirty="0">
                <a:ea typeface="ＭＳ Ｐゴシック" pitchFamily="84" charset="-128"/>
                <a:sym typeface="Symbol" pitchFamily="84" charset="2"/>
              </a:rPr>
              <a:t></a:t>
            </a:r>
            <a:r>
              <a:rPr lang="en-US" altLang="en-US" sz="1200" b="1" dirty="0">
                <a:ea typeface="ＭＳ Ｐゴシック" pitchFamily="84" charset="-128"/>
              </a:rPr>
              <a:t> is released; affinity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for Na</a:t>
            </a:r>
            <a:r>
              <a:rPr lang="en-US" altLang="en-US" sz="1200" b="1" baseline="30000" dirty="0">
                <a:ea typeface="ＭＳ Ｐゴシック" pitchFamily="84" charset="-128"/>
                <a:sym typeface="Symbol" pitchFamily="84" charset="2"/>
              </a:rPr>
              <a:t> </a:t>
            </a:r>
            <a:r>
              <a:rPr lang="en-US" altLang="en-US" sz="1200" b="1" dirty="0">
                <a:ea typeface="ＭＳ Ｐゴシック" pitchFamily="84" charset="-128"/>
              </a:rPr>
              <a:t>is high again, and</a:t>
            </a:r>
            <a:r>
              <a:rPr lang="en-US" altLang="en-US" sz="1200" b="1" baseline="0" dirty="0">
                <a:ea typeface="ＭＳ Ｐゴシック" pitchFamily="84" charset="-128"/>
              </a:rPr>
              <a:t> </a:t>
            </a:r>
            <a:r>
              <a:rPr lang="en-US" altLang="en-US" sz="1200" b="1" dirty="0">
                <a:ea typeface="ＭＳ Ｐゴシック" pitchFamily="84" charset="-128"/>
              </a:rPr>
              <a:t>the cycle repeats.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5"/>
            </a:pPr>
            <a:endParaRPr lang="en-US" altLang="en-US" sz="1200" b="1" baseline="30000" dirty="0">
              <a:ea typeface="ＭＳ Ｐゴシック" pitchFamily="84" charset="-128"/>
              <a:sym typeface="Symbol" pitchFamily="84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</a:pPr>
            <a:endParaRPr lang="en-US" altLang="en-US" sz="1200" b="0" baseline="30000" dirty="0">
              <a:ea typeface="ＭＳ Ｐゴシック" pitchFamily="84" charset="-128"/>
              <a:sym typeface="Symbol" pitchFamily="84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</a:pPr>
            <a:endParaRPr lang="en-US" altLang="en-US" sz="1200" b="1" dirty="0">
              <a:ea typeface="ＭＳ Ｐゴシック" pitchFamily="84" charset="-128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US" altLang="en-US" sz="1200" b="1" dirty="0">
              <a:ea typeface="ＭＳ Ｐゴシック" pitchFamily="84" charset="-128"/>
            </a:endParaRP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0B4501E-41E3-488B-8E58-9393D0A64DCC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4F73200-91A5-47FA-AF6C-CB31A598513C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F183A3F2-4D20-4F8B-94B8-28A0B14BA209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4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6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06BC-464D-4596-ADCC-8F43768DF9E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77EB-6F68-4850-AE65-52AA8F0F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cad=rja&amp;uact=8&amp;ved=0CAcQjRxqFQoTCMv1v7bio8gCFcuLDQodOzYKwA&amp;url=http://www.organizeit.com/spice-containers.asp&amp;psig=AFQjCNHT3xkHzYuouBn82x4euDXKA0ppmw&amp;ust=144387462443431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04800" y="1098550"/>
            <a:ext cx="838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 Chapter  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/>
          <a:lstStyle/>
          <a:p>
            <a:r>
              <a:rPr lang="en-US" dirty="0"/>
              <a:t>Facilitated Diffusion and Active Transport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08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19063"/>
            <a:ext cx="8775700" cy="5921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/>
              <a:t>How Ion Pumps Maintain Membrane Potential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14" y="838200"/>
            <a:ext cx="8750300" cy="3813175"/>
          </a:xfrm>
        </p:spPr>
        <p:txBody>
          <a:bodyPr lIns="91440" tIns="45720" rIns="91440" bIns="45720">
            <a:normAutofit/>
          </a:bodyPr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altLang="en-US" b="1" dirty="0"/>
              <a:t>Membrane potential </a:t>
            </a:r>
            <a:r>
              <a:rPr lang="en-US" altLang="en-US" dirty="0"/>
              <a:t>is the voltage across a membrane.</a:t>
            </a:r>
          </a:p>
          <a:p>
            <a:pPr marL="292100" indent="-292100" eaLnBrk="1" hangingPunct="1">
              <a:lnSpc>
                <a:spcPct val="90000"/>
              </a:lnSpc>
            </a:pPr>
            <a:endParaRPr lang="en-US" altLang="en-US" dirty="0"/>
          </a:p>
          <a:p>
            <a:pPr marL="292100" indent="-292100" eaLnBrk="1" hangingPunct="1">
              <a:lnSpc>
                <a:spcPct val="90000"/>
              </a:lnSpc>
            </a:pPr>
            <a:r>
              <a:rPr lang="en-US" altLang="en-US" dirty="0"/>
              <a:t>Voltage is created by differences in the distribution of positive and negative ions across a membrane.</a:t>
            </a:r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563" y="8382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The separation of charge across the cell membrane forms a membrane potential, PPT PowerPoint drawing diagrams, templates, images, slid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4533" r="3238" b="7168"/>
          <a:stretch/>
        </p:blipFill>
        <p:spPr bwMode="auto">
          <a:xfrm>
            <a:off x="4570413" y="3555092"/>
            <a:ext cx="4397830" cy="31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66" y="304801"/>
            <a:ext cx="8834034" cy="2438400"/>
          </a:xfrm>
        </p:spPr>
        <p:txBody>
          <a:bodyPr lIns="91440" tIns="45720" rIns="91440" bIns="45720">
            <a:normAutofit/>
          </a:bodyPr>
          <a:lstStyle/>
          <a:p>
            <a:pPr marL="292100" indent="-292100" eaLnBrk="1" hangingPunct="1"/>
            <a:r>
              <a:rPr lang="en-US" altLang="en-US" dirty="0"/>
              <a:t>Two combined forces, collectively called the </a:t>
            </a:r>
            <a:r>
              <a:rPr lang="en-US" altLang="en-US" b="1" dirty="0"/>
              <a:t>electrochemical gradient</a:t>
            </a:r>
            <a:r>
              <a:rPr lang="en-US" altLang="en-US" dirty="0"/>
              <a:t>, drive the diffusion of ions across a membrane.</a:t>
            </a:r>
          </a:p>
          <a:p>
            <a:pPr marL="292100" indent="-292100" eaLnBrk="1" hangingPunct="1"/>
            <a:endParaRPr lang="en-US" altLang="en-US" dirty="0"/>
          </a:p>
        </p:txBody>
      </p:sp>
      <p:pic>
        <p:nvPicPr>
          <p:cNvPr id="10242" name="Picture 2" descr="http://apbrwww5.apsu.edu/thompsonj/Anatomy%20&amp;%20Physiology/2010/2010%20Exam%20Reviews/Exam%201%20Review/electrochemical%20gradient-x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2209800"/>
            <a:ext cx="5037138" cy="37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04800" y="1905000"/>
            <a:ext cx="4411662" cy="217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lvl="1" indent="0">
              <a:spcBef>
                <a:spcPct val="18000"/>
              </a:spcBef>
              <a:buNone/>
            </a:pPr>
            <a:r>
              <a:rPr lang="en-US" altLang="en-US" dirty="0"/>
              <a:t>1.  A chemical force (the ion</a:t>
            </a:r>
            <a:r>
              <a:rPr lang="ja-JP" altLang="en-US" dirty="0">
                <a:ea typeface="ＭＳ Ｐゴシック" pitchFamily="84" charset="-128"/>
              </a:rPr>
              <a:t>’</a:t>
            </a:r>
            <a:r>
              <a:rPr lang="en-US" altLang="ja-JP" dirty="0">
                <a:ea typeface="ＭＳ Ｐゴシック" pitchFamily="84" charset="-128"/>
              </a:rPr>
              <a:t>s concentration gradient).</a:t>
            </a:r>
          </a:p>
          <a:p>
            <a:pPr marL="984250" lvl="1" indent="-514350">
              <a:spcBef>
                <a:spcPct val="18000"/>
              </a:spcBef>
              <a:buFont typeface="+mj-lt"/>
              <a:buAutoNum type="arabicPeriod"/>
            </a:pPr>
            <a:endParaRPr lang="en-US" altLang="ja-JP" dirty="0">
              <a:ea typeface="ＭＳ Ｐゴシック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657600"/>
            <a:ext cx="41068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2800" dirty="0"/>
              <a:t>2.  An electrical force (the effect of the membrane potential on the ion</a:t>
            </a:r>
            <a:r>
              <a:rPr lang="ja-JP" altLang="en-US" sz="2800" dirty="0">
                <a:ea typeface="ＭＳ Ｐゴシック" pitchFamily="84" charset="-128"/>
              </a:rPr>
              <a:t>’</a:t>
            </a:r>
            <a:r>
              <a:rPr lang="en-US" altLang="ja-JP" sz="2800" dirty="0">
                <a:ea typeface="ＭＳ Ｐゴシック" pitchFamily="84" charset="-128"/>
              </a:rPr>
              <a:t>s movement).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2394" y="457200"/>
            <a:ext cx="8936037" cy="5867400"/>
          </a:xfrm>
        </p:spPr>
        <p:txBody>
          <a:bodyPr lIns="91440" tIns="45720" rIns="91440" bIns="45720">
            <a:normAutofit/>
          </a:bodyPr>
          <a:lstStyle/>
          <a:p>
            <a:pPr marL="292100" indent="-292100" eaLnBrk="1" hangingPunct="1"/>
            <a:r>
              <a:rPr lang="en-US" altLang="en-US" dirty="0"/>
              <a:t>An </a:t>
            </a:r>
            <a:r>
              <a:rPr lang="en-US" altLang="en-US" b="1" dirty="0" err="1"/>
              <a:t>electrogenic</a:t>
            </a:r>
            <a:r>
              <a:rPr lang="en-US" altLang="en-US" b="1" dirty="0"/>
              <a:t> pump </a:t>
            </a:r>
            <a:r>
              <a:rPr lang="en-US" altLang="en-US" dirty="0"/>
              <a:t>is a transport protein that generates voltage across a membrane.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The sodium-potassium pump is the major </a:t>
            </a:r>
            <a:r>
              <a:rPr lang="en-US" altLang="en-US" dirty="0" err="1"/>
              <a:t>electrogenic</a:t>
            </a:r>
            <a:r>
              <a:rPr lang="en-US" altLang="en-US" dirty="0"/>
              <a:t> pump of animal cells.</a:t>
            </a:r>
          </a:p>
          <a:p>
            <a:pPr marL="292100" indent="-292100" eaLnBrk="1" hangingPunct="1"/>
            <a:endParaRPr lang="en-US" altLang="en-US" dirty="0"/>
          </a:p>
        </p:txBody>
      </p:sp>
      <p:sp>
        <p:nvSpPr>
          <p:cNvPr id="2969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290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66675"/>
            <a:ext cx="19812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z="1200" b="0">
                <a:latin typeface="Arial" charset="0"/>
              </a:rPr>
              <a:t>Figure 5.16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1662" y="3344862"/>
            <a:ext cx="6645275" cy="2711450"/>
            <a:chOff x="1249363" y="1995488"/>
            <a:chExt cx="6645275" cy="2711450"/>
          </a:xfrm>
        </p:grpSpPr>
        <p:grpSp>
          <p:nvGrpSpPr>
            <p:cNvPr id="3" name="Group 2"/>
            <p:cNvGrpSpPr/>
            <p:nvPr/>
          </p:nvGrpSpPr>
          <p:grpSpPr>
            <a:xfrm>
              <a:off x="1249363" y="1995488"/>
              <a:ext cx="6645275" cy="2711450"/>
              <a:chOff x="1249363" y="1995488"/>
              <a:chExt cx="6645275" cy="2711450"/>
            </a:xfrm>
          </p:grpSpPr>
          <p:pic>
            <p:nvPicPr>
              <p:cNvPr id="30722" name="Picture 72" descr="05_16ProtonPump-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74"/>
              <a:stretch>
                <a:fillRect/>
              </a:stretch>
            </p:blipFill>
            <p:spPr bwMode="auto">
              <a:xfrm>
                <a:off x="1249363" y="1995488"/>
                <a:ext cx="6645275" cy="271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24" name="Text Box 31"/>
              <p:cNvSpPr txBox="1">
                <a:spLocks noChangeArrowheads="1"/>
              </p:cNvSpPr>
              <p:nvPr/>
            </p:nvSpPr>
            <p:spPr bwMode="auto">
              <a:xfrm>
                <a:off x="5646738" y="2325688"/>
                <a:ext cx="2043112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b="1">
                    <a:ea typeface="ＭＳ Ｐゴシック" pitchFamily="84" charset="-128"/>
                  </a:rPr>
                  <a:t>EXTRACELLULAR</a:t>
                </a:r>
                <a:br>
                  <a:rPr lang="en-US" altLang="en-US" sz="1800" b="1">
                    <a:ea typeface="ＭＳ Ｐゴシック" pitchFamily="84" charset="-128"/>
                  </a:rPr>
                </a:br>
                <a:r>
                  <a:rPr lang="en-US" altLang="en-US" sz="1800" b="1">
                    <a:ea typeface="ＭＳ Ｐゴシック" pitchFamily="84" charset="-128"/>
                  </a:rPr>
                  <a:t>FLUID</a:t>
                </a:r>
              </a:p>
            </p:txBody>
          </p:sp>
          <p:sp>
            <p:nvSpPr>
              <p:cNvPr id="30725" name="Text Box 31"/>
              <p:cNvSpPr txBox="1">
                <a:spLocks noChangeArrowheads="1"/>
              </p:cNvSpPr>
              <p:nvPr/>
            </p:nvSpPr>
            <p:spPr bwMode="auto">
              <a:xfrm>
                <a:off x="1444625" y="4310063"/>
                <a:ext cx="1454150" cy="26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b="1" dirty="0">
                    <a:ea typeface="ＭＳ Ｐゴシック" pitchFamily="84" charset="-128"/>
                  </a:rPr>
                  <a:t>CYTOPLASM</a:t>
                </a:r>
              </a:p>
            </p:txBody>
          </p:sp>
        </p:grpSp>
        <p:sp>
          <p:nvSpPr>
            <p:cNvPr id="30726" name="Text Box 31"/>
            <p:cNvSpPr txBox="1">
              <a:spLocks noChangeArrowheads="1"/>
            </p:cNvSpPr>
            <p:nvPr/>
          </p:nvSpPr>
          <p:spPr bwMode="auto">
            <a:xfrm>
              <a:off x="3640138" y="3038475"/>
              <a:ext cx="14541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Proton pump</a:t>
              </a:r>
            </a:p>
          </p:txBody>
        </p:sp>
      </p:grpSp>
      <p:sp>
        <p:nvSpPr>
          <p:cNvPr id="30727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097" y="7620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800" dirty="0"/>
              <a:t>The main </a:t>
            </a:r>
            <a:r>
              <a:rPr lang="en-US" altLang="en-US" sz="2800" dirty="0" err="1"/>
              <a:t>electrogenic</a:t>
            </a:r>
            <a:r>
              <a:rPr lang="en-US" altLang="en-US" sz="2800" dirty="0"/>
              <a:t> pump of plants, fungi, and bacteria is a </a:t>
            </a:r>
            <a:r>
              <a:rPr lang="en-US" altLang="en-US" sz="2800" b="1" dirty="0"/>
              <a:t>proton pump.</a:t>
            </a:r>
          </a:p>
          <a:p>
            <a:pPr marL="292100" indent="-292100"/>
            <a:endParaRPr lang="en-US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347" y="2128914"/>
            <a:ext cx="8095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/>
              <a:t>Electrogenic</a:t>
            </a:r>
            <a:r>
              <a:rPr lang="en-US" altLang="en-US" sz="2800" dirty="0"/>
              <a:t> pumps help store energy that can be used for cellular work.</a:t>
            </a:r>
          </a:p>
          <a:p>
            <a:endParaRPr lang="en-US" dirty="0"/>
          </a:p>
        </p:txBody>
      </p:sp>
      <p:pic>
        <p:nvPicPr>
          <p:cNvPr id="6146" name="Picture 2" descr="http://jonlieffmd.com/wp-content/uploads/2013/03/FEATURE-Plants-and-FUNGUS-Stock_000023378623Small-2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56" y="396657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713" y="152400"/>
            <a:ext cx="89154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 dirty="0"/>
              <a:t>Cotransport: Coupled Transport by a Membrane Protein</a:t>
            </a:r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86504" y="12192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35879" y="1572622"/>
            <a:ext cx="6640513" cy="4802187"/>
            <a:chOff x="1250950" y="950913"/>
            <a:chExt cx="6640513" cy="4802187"/>
          </a:xfrm>
        </p:grpSpPr>
        <p:pic>
          <p:nvPicPr>
            <p:cNvPr id="8" name="Picture 46" descr="05_17Cotransport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7"/>
            <a:stretch>
              <a:fillRect/>
            </a:stretch>
          </p:blipFill>
          <p:spPr bwMode="auto">
            <a:xfrm>
              <a:off x="1250950" y="950913"/>
              <a:ext cx="6640513" cy="480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1589088" y="5151438"/>
              <a:ext cx="965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Sucrose</a:t>
              </a: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3232150" y="2022475"/>
              <a:ext cx="14541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Proton pump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3171825" y="4090988"/>
              <a:ext cx="168116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Sucrose-H</a:t>
              </a:r>
              <a:r>
                <a:rPr lang="en-US" altLang="en-US" sz="1800" b="1" baseline="30000" dirty="0">
                  <a:ea typeface="ＭＳ Ｐゴシック" pitchFamily="84" charset="-128"/>
                  <a:sym typeface="Symbol" pitchFamily="84" charset="2"/>
                </a:rPr>
                <a:t></a:t>
              </a:r>
              <a:endParaRPr lang="en-US" altLang="en-US" sz="1800" b="1" dirty="0">
                <a:ea typeface="ＭＳ Ｐゴシック" pitchFamily="84" charset="-128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 err="1">
                  <a:ea typeface="ＭＳ Ｐゴシック" pitchFamily="84" charset="-128"/>
                </a:rPr>
                <a:t>cotransporter</a:t>
              </a:r>
              <a:endParaRPr lang="en-US" altLang="en-US" sz="1800" b="1" dirty="0">
                <a:ea typeface="ＭＳ Ｐゴシック" pitchFamily="84" charset="-128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311775" y="4125913"/>
              <a:ext cx="16446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Diffusion of H</a:t>
              </a:r>
              <a:r>
                <a:rPr lang="en-US" altLang="en-US" sz="1800" b="1" baseline="30000">
                  <a:ea typeface="ＭＳ Ｐゴシック" pitchFamily="84" charset="-128"/>
                  <a:sym typeface="Symbol" pitchFamily="84" charset="2"/>
                </a:rPr>
                <a:t></a:t>
              </a:r>
              <a:endParaRPr lang="en-US" altLang="en-US" sz="1800" b="1">
                <a:ea typeface="ＭＳ Ｐゴシック" pitchFamily="84" charset="-128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5976938" y="5395913"/>
              <a:ext cx="965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Sucrose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03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selective permeability of membranes.</a:t>
            </a:r>
          </a:p>
          <a:p>
            <a:endParaRPr lang="en-US" dirty="0"/>
          </a:p>
          <a:p>
            <a:r>
              <a:rPr lang="en-US" dirty="0"/>
              <a:t>The role of facilitated diffusion. </a:t>
            </a:r>
          </a:p>
          <a:p>
            <a:endParaRPr lang="en-US" dirty="0"/>
          </a:p>
          <a:p>
            <a:r>
              <a:rPr lang="en-US" dirty="0"/>
              <a:t>The role of active transport, including the sodium potassium pump and cotransport,  in cells.</a:t>
            </a:r>
          </a:p>
        </p:txBody>
      </p:sp>
    </p:spTree>
    <p:extLst>
      <p:ext uri="{BB962C8B-B14F-4D97-AF65-F5344CB8AC3E}">
        <p14:creationId xmlns:p14="http://schemas.microsoft.com/office/powerpoint/2010/main" val="18289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C64951-D369-46EC-B258-751ADE78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6" y="3581263"/>
            <a:ext cx="3585821" cy="1622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8B1BF7-55EA-4B29-A290-4EB1D726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03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Put the following substances in order from most likely to least likely to make it across a lipid bilayer.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6092C-1CE6-408C-B6CD-AE489D450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920"/>
            <a:ext cx="9144000" cy="2286000"/>
          </a:xfrm>
          <a:prstGeom prst="rect">
            <a:avLst/>
          </a:prstGeom>
        </p:spPr>
      </p:pic>
      <p:pic>
        <p:nvPicPr>
          <p:cNvPr id="9" name="Picture 2" descr="http://www.accessexcellence.org/RC/VL/GG/ecb/ecb_images/12_02_diffusion_rate.jpg">
            <a:extLst>
              <a:ext uri="{FF2B5EF4-FFF2-40B4-BE49-F238E27FC236}">
                <a16:creationId xmlns:a16="http://schemas.microsoft.com/office/drawing/2014/main" id="{6C932505-EAE8-4445-90C4-C8A405490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4823" r="43838" b="76364"/>
          <a:stretch/>
        </p:blipFill>
        <p:spPr bwMode="auto">
          <a:xfrm>
            <a:off x="1828800" y="5160104"/>
            <a:ext cx="3429000" cy="15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ccessexcellence.org/RC/VL/GG/ecb/ecb_images/12_02_diffusion_rate.jpg">
            <a:extLst>
              <a:ext uri="{FF2B5EF4-FFF2-40B4-BE49-F238E27FC236}">
                <a16:creationId xmlns:a16="http://schemas.microsoft.com/office/drawing/2014/main" id="{E9B443B8-9A5A-4C13-B8D1-1004FF720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22899" r="43838" b="57649"/>
          <a:stretch/>
        </p:blipFill>
        <p:spPr bwMode="auto">
          <a:xfrm>
            <a:off x="5818442" y="5160104"/>
            <a:ext cx="3200400" cy="14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ccessexcellence.org/RC/VL/GG/ecb/ecb_images/12_02_diffusion_rate.jpg">
            <a:extLst>
              <a:ext uri="{FF2B5EF4-FFF2-40B4-BE49-F238E27FC236}">
                <a16:creationId xmlns:a16="http://schemas.microsoft.com/office/drawing/2014/main" id="{EDB1E584-EBDC-4C52-95BE-D300DBBA8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57539" r="44898" b="22798"/>
          <a:stretch/>
        </p:blipFill>
        <p:spPr bwMode="auto">
          <a:xfrm>
            <a:off x="4572000" y="3709234"/>
            <a:ext cx="2846642" cy="13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800"/>
            <a:ext cx="85344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63500" indent="6350" eaLnBrk="1" hangingPunct="1"/>
            <a:r>
              <a:rPr lang="en-US" altLang="en-US" sz="3200"/>
              <a:t>CONCEPT 5.2: Membrane structure results in selective permeability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  <p:pic>
        <p:nvPicPr>
          <p:cNvPr id="7" name="Picture 2" descr="http://www.accessexcellence.org/RC/VL/GG/ecb/ecb_images/12_02_diffusion_r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64"/>
          <a:stretch/>
        </p:blipFill>
        <p:spPr bwMode="auto">
          <a:xfrm>
            <a:off x="1066800" y="1391225"/>
            <a:ext cx="7191026" cy="12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ccessexcellence.org/RC/VL/GG/ecb/ecb_images/12_02_diffusion_r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6" b="3867"/>
          <a:stretch/>
        </p:blipFill>
        <p:spPr bwMode="auto">
          <a:xfrm>
            <a:off x="1066800" y="1055241"/>
            <a:ext cx="7191026" cy="6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82563" y="1055241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 descr="http://www.accessexcellence.org/RC/VL/GG/ecb/ecb_images/12_02_diffusion_r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8" b="57649"/>
          <a:stretch/>
        </p:blipFill>
        <p:spPr bwMode="auto">
          <a:xfrm>
            <a:off x="1066800" y="2554514"/>
            <a:ext cx="7191026" cy="1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ccessexcellence.org/RC/VL/GG/ecb/ecb_images/12_02_diffusion_r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7" b="39478"/>
          <a:stretch/>
        </p:blipFill>
        <p:spPr bwMode="auto">
          <a:xfrm>
            <a:off x="1066800" y="3497944"/>
            <a:ext cx="7191026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ccessexcellence.org/RC/VL/GG/ecb/ecb_images/12_02_diffusion_r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9" b="3868"/>
          <a:stretch/>
        </p:blipFill>
        <p:spPr bwMode="auto">
          <a:xfrm>
            <a:off x="1066800" y="4470400"/>
            <a:ext cx="7191026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E6510C-6B96-483B-B0B1-1C7F739F6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1" y="129784"/>
            <a:ext cx="6913463" cy="3097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1200" y="138942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Facilitated Diffusion: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Channel Proteins</a:t>
            </a:r>
            <a:endParaRPr lang="en-US" sz="2800" dirty="0"/>
          </a:p>
        </p:txBody>
      </p:sp>
      <p:pic>
        <p:nvPicPr>
          <p:cNvPr id="23" name="Picture 2" descr="http://www.aquapurehydration.com/images/water-chann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5147" y="3657599"/>
            <a:ext cx="3998581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media.tumblr.com/tumblr_m9ue3oNSkg1rvg0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47" y="3657599"/>
            <a:ext cx="40957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9881" y="2373313"/>
            <a:ext cx="209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Hydrophilic</a:t>
            </a:r>
          </a:p>
        </p:txBody>
      </p:sp>
      <p:cxnSp>
        <p:nvCxnSpPr>
          <p:cNvPr id="7" name="Straight Arrow Connector 6"/>
          <p:cNvCxnSpPr>
            <a:cxnSpLocks/>
            <a:stCxn id="5" idx="1"/>
          </p:cNvCxnSpPr>
          <p:nvPr/>
        </p:nvCxnSpPr>
        <p:spPr>
          <a:xfrm flipH="1" flipV="1">
            <a:off x="3505200" y="1891869"/>
            <a:ext cx="3164681" cy="7430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45160" y="2824163"/>
            <a:ext cx="4300862" cy="21399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054147" y="2932113"/>
            <a:ext cx="0" cy="18557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0327" y="6452704"/>
            <a:ext cx="779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/>
              <a:t>Facilitated diffusion does not alter the direction of transport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17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8163" y="139339"/>
            <a:ext cx="4468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Facilitated Diffusion – Carrier Proteins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1828800"/>
            <a:ext cx="6913563" cy="3325524"/>
            <a:chOff x="1114425" y="3241964"/>
            <a:chExt cx="6913563" cy="3325524"/>
          </a:xfrm>
        </p:grpSpPr>
        <p:pic>
          <p:nvPicPr>
            <p:cNvPr id="18" name="Picture 30" descr="05_13FacilitatedDiffus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59" b="2339"/>
            <a:stretch/>
          </p:blipFill>
          <p:spPr bwMode="auto">
            <a:xfrm>
              <a:off x="1114425" y="3241964"/>
              <a:ext cx="6913563" cy="332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250950" y="5588000"/>
              <a:ext cx="15811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Carrier protein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1162050" y="6291263"/>
              <a:ext cx="22082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(b) A carrier protein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6157913" y="5629275"/>
              <a:ext cx="720725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Solute</a:t>
              </a: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V="1">
              <a:off x="5656263" y="5761038"/>
              <a:ext cx="452437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36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9004300" cy="914400"/>
          </a:xfrm>
        </p:spPr>
        <p:txBody>
          <a:bodyPr lIns="91440" tIns="45720" rIns="91440" bIns="45720" anchor="ctr">
            <a:normAutofit/>
          </a:bodyPr>
          <a:lstStyle/>
          <a:p>
            <a:pPr marL="0" indent="0" eaLnBrk="1" hangingPunct="1">
              <a:tabLst>
                <a:tab pos="571500" algn="l"/>
              </a:tabLst>
            </a:pPr>
            <a:r>
              <a:rPr lang="en-US" altLang="en-US" sz="3200" dirty="0"/>
              <a:t>CONCEPT 5.4: Active Transport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81124"/>
            <a:ext cx="4059237" cy="5019676"/>
          </a:xfrm>
        </p:spPr>
        <p:txBody>
          <a:bodyPr lIns="91440" tIns="45720" rIns="91440" bIns="45720">
            <a:normAutofit lnSpcReduction="10000"/>
          </a:bodyPr>
          <a:lstStyle/>
          <a:p>
            <a:pPr marL="292100" indent="-292100"/>
            <a:r>
              <a:rPr lang="en-US" altLang="en-US" b="1" dirty="0"/>
              <a:t>Active transport </a:t>
            </a:r>
            <a:r>
              <a:rPr lang="en-US" altLang="en-US" dirty="0"/>
              <a:t>moves substances against their concentration gradients.</a:t>
            </a:r>
          </a:p>
          <a:p>
            <a:pPr marL="292100" indent="-292100"/>
            <a:endParaRPr lang="en-US" altLang="en-US" dirty="0"/>
          </a:p>
          <a:p>
            <a:pPr marL="292100" indent="-292100"/>
            <a:r>
              <a:rPr lang="en-US" altLang="en-US" dirty="0"/>
              <a:t>Active transport requires energy, usually in the form of ATP.</a:t>
            </a:r>
          </a:p>
          <a:p>
            <a:pPr marL="292100" indent="-292100"/>
            <a:endParaRPr lang="en-US" altLang="en-US" dirty="0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4" name="Picture 2" descr="http://iws.collin.edu/biopage/faculty/mcculloch/1406/outlines/chapter%208/8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41" y="1295400"/>
            <a:ext cx="517357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578430" y="1600200"/>
            <a:ext cx="2489370" cy="3581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2438400"/>
          </a:xfrm>
        </p:spPr>
        <p:txBody>
          <a:bodyPr/>
          <a:lstStyle/>
          <a:p>
            <a:r>
              <a:rPr lang="en-US" altLang="en-US" b="1" dirty="0"/>
              <a:t>Sodium-potassium pump </a:t>
            </a:r>
            <a:r>
              <a:rPr lang="en-US" altLang="en-US" dirty="0"/>
              <a:t>transports 3 sodium ions out of the cell and two potassium ions into the cell.</a:t>
            </a:r>
          </a:p>
          <a:p>
            <a:endParaRPr lang="en-US" dirty="0"/>
          </a:p>
        </p:txBody>
      </p:sp>
      <p:pic>
        <p:nvPicPr>
          <p:cNvPr id="31746" name="Picture 2" descr="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8"/>
          <a:stretch/>
        </p:blipFill>
        <p:spPr bwMode="auto">
          <a:xfrm>
            <a:off x="152400" y="1952171"/>
            <a:ext cx="7296150" cy="25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jayreimer.com/TEXTBOOK/ebook/products/0-13-115516-4/sb3001a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24599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rganizeit.com/images/458-salt-pepper-shak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78" y="29908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aydelovell.com/wp-content/uploads/2015/01/ask-me-about-my-bana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60" y="4321169"/>
            <a:ext cx="105026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334000" y="4038600"/>
            <a:ext cx="2819400" cy="213360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organizeit.com/images/458-salt-pepper-shak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77" y="32228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7450" y="5594798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Cell</a:t>
            </a:r>
          </a:p>
        </p:txBody>
      </p:sp>
      <p:pic>
        <p:nvPicPr>
          <p:cNvPr id="10" name="Picture 2" descr="http://www.organizeit.com/images/458-salt-pepper-shak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71" y="30861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jaydelovell.com/wp-content/uploads/2015/01/ask-me-about-my-bana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79" y="4810125"/>
            <a:ext cx="105026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7673" y="73025"/>
            <a:ext cx="2402479" cy="1919288"/>
            <a:chOff x="2014538" y="136526"/>
            <a:chExt cx="2402479" cy="1919288"/>
          </a:xfrm>
        </p:grpSpPr>
        <p:pic>
          <p:nvPicPr>
            <p:cNvPr id="22530" name="Picture 56" descr="05_14_NaKPum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30" b="70854"/>
            <a:stretch/>
          </p:blipFill>
          <p:spPr bwMode="auto">
            <a:xfrm>
              <a:off x="2014538" y="136526"/>
              <a:ext cx="2402479" cy="191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 Box 31"/>
            <p:cNvSpPr txBox="1">
              <a:spLocks noChangeArrowheads="1"/>
            </p:cNvSpPr>
            <p:nvPr/>
          </p:nvSpPr>
          <p:spPr bwMode="auto">
            <a:xfrm>
              <a:off x="3694113" y="1841500"/>
              <a:ext cx="58737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b="1">
                  <a:ea typeface="ＭＳ Ｐゴシック" pitchFamily="84" charset="-128"/>
                </a:rPr>
                <a:t>[K</a:t>
              </a:r>
              <a:r>
                <a:rPr lang="en-US" altLang="en-US" sz="1000" b="1" baseline="30000">
                  <a:ea typeface="ＭＳ Ｐゴシック" pitchFamily="84" charset="-128"/>
                  <a:sym typeface="Symbol" pitchFamily="84" charset="2"/>
                </a:rPr>
                <a:t></a:t>
              </a:r>
              <a:r>
                <a:rPr lang="en-US" altLang="en-US" sz="1000" b="1">
                  <a:ea typeface="ＭＳ Ｐゴシック" pitchFamily="84" charset="-128"/>
                </a:rPr>
                <a:t>] high</a:t>
              </a:r>
            </a:p>
          </p:txBody>
        </p:sp>
        <p:sp>
          <p:nvSpPr>
            <p:cNvPr id="22533" name="Text Box 31"/>
            <p:cNvSpPr txBox="1">
              <a:spLocks noChangeArrowheads="1"/>
            </p:cNvSpPr>
            <p:nvPr/>
          </p:nvSpPr>
          <p:spPr bwMode="auto">
            <a:xfrm>
              <a:off x="2382838" y="231775"/>
              <a:ext cx="1135062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b="1">
                  <a:ea typeface="ＭＳ Ｐゴシック" pitchFamily="84" charset="-128"/>
                </a:rPr>
                <a:t>EXTRACELLULAR</a:t>
              </a:r>
              <a:br>
                <a:rPr lang="en-US" altLang="en-US" sz="1000" b="1">
                  <a:ea typeface="ＭＳ Ｐゴシック" pitchFamily="84" charset="-128"/>
                </a:rPr>
              </a:br>
              <a:r>
                <a:rPr lang="en-US" altLang="en-US" sz="1000" b="1">
                  <a:ea typeface="ＭＳ Ｐゴシック" pitchFamily="84" charset="-128"/>
                </a:rPr>
                <a:t>FLUID</a:t>
              </a:r>
            </a:p>
          </p:txBody>
        </p:sp>
        <p:sp>
          <p:nvSpPr>
            <p:cNvPr id="22534" name="Text Box 31"/>
            <p:cNvSpPr txBox="1">
              <a:spLocks noChangeArrowheads="1"/>
            </p:cNvSpPr>
            <p:nvPr/>
          </p:nvSpPr>
          <p:spPr bwMode="auto">
            <a:xfrm>
              <a:off x="2354263" y="1862138"/>
              <a:ext cx="8747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b="1" dirty="0">
                  <a:ea typeface="ＭＳ Ｐゴシック" pitchFamily="84" charset="-128"/>
                </a:rPr>
                <a:t>CYTOPLASM</a:t>
              </a:r>
            </a:p>
          </p:txBody>
        </p:sp>
        <p:sp>
          <p:nvSpPr>
            <p:cNvPr id="22535" name="Text Box 31"/>
            <p:cNvSpPr txBox="1">
              <a:spLocks noChangeArrowheads="1"/>
            </p:cNvSpPr>
            <p:nvPr/>
          </p:nvSpPr>
          <p:spPr bwMode="auto">
            <a:xfrm>
              <a:off x="3695700" y="1665288"/>
              <a:ext cx="58737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b="1">
                  <a:ea typeface="ＭＳ Ｐゴシック" pitchFamily="84" charset="-128"/>
                </a:rPr>
                <a:t>[Na</a:t>
              </a:r>
              <a:r>
                <a:rPr lang="en-US" altLang="en-US" sz="1000" b="1" baseline="30000">
                  <a:ea typeface="ＭＳ Ｐゴシック" pitchFamily="84" charset="-128"/>
                  <a:sym typeface="Symbol" pitchFamily="84" charset="2"/>
                </a:rPr>
                <a:t></a:t>
              </a:r>
              <a:r>
                <a:rPr lang="en-US" altLang="en-US" sz="1000" b="1">
                  <a:ea typeface="ＭＳ Ｐゴシック" pitchFamily="84" charset="-128"/>
                </a:rPr>
                <a:t>] low</a:t>
              </a:r>
            </a:p>
          </p:txBody>
        </p:sp>
        <p:sp>
          <p:nvSpPr>
            <p:cNvPr id="22536" name="Text Box 31"/>
            <p:cNvSpPr txBox="1">
              <a:spLocks noChangeArrowheads="1"/>
            </p:cNvSpPr>
            <p:nvPr/>
          </p:nvSpPr>
          <p:spPr bwMode="auto">
            <a:xfrm>
              <a:off x="3636963" y="446088"/>
              <a:ext cx="519112" cy="16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b="1">
                  <a:ea typeface="ＭＳ Ｐゴシック" pitchFamily="84" charset="-128"/>
                </a:rPr>
                <a:t>[K</a:t>
              </a:r>
              <a:r>
                <a:rPr lang="en-US" altLang="en-US" sz="1000" b="1" baseline="30000">
                  <a:ea typeface="ＭＳ Ｐゴシック" pitchFamily="84" charset="-128"/>
                  <a:sym typeface="Symbol" pitchFamily="84" charset="2"/>
                </a:rPr>
                <a:t></a:t>
              </a:r>
              <a:r>
                <a:rPr lang="en-US" altLang="en-US" sz="1000" b="1">
                  <a:ea typeface="ＭＳ Ｐゴシック" pitchFamily="84" charset="-128"/>
                </a:rPr>
                <a:t>] low</a:t>
              </a:r>
            </a:p>
          </p:txBody>
        </p:sp>
        <p:sp>
          <p:nvSpPr>
            <p:cNvPr id="22537" name="Text Box 31"/>
            <p:cNvSpPr txBox="1">
              <a:spLocks noChangeArrowheads="1"/>
            </p:cNvSpPr>
            <p:nvPr/>
          </p:nvSpPr>
          <p:spPr bwMode="auto">
            <a:xfrm>
              <a:off x="3630613" y="273050"/>
              <a:ext cx="620712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b="1">
                  <a:ea typeface="ＭＳ Ｐゴシック" pitchFamily="84" charset="-128"/>
                </a:rPr>
                <a:t>[Na</a:t>
              </a:r>
              <a:r>
                <a:rPr lang="en-US" altLang="en-US" sz="1000" b="1" baseline="30000">
                  <a:ea typeface="ＭＳ Ｐゴシック" pitchFamily="84" charset="-128"/>
                  <a:sym typeface="Symbol" pitchFamily="84" charset="2"/>
                </a:rPr>
                <a:t></a:t>
              </a:r>
              <a:r>
                <a:rPr lang="en-US" altLang="en-US" sz="1000" b="1">
                  <a:ea typeface="ＭＳ Ｐゴシック" pitchFamily="84" charset="-128"/>
                </a:rPr>
                <a:t>] high</a:t>
              </a:r>
            </a:p>
          </p:txBody>
        </p:sp>
      </p:grpSp>
      <p:grpSp>
        <p:nvGrpSpPr>
          <p:cNvPr id="22539" name="Group 50"/>
          <p:cNvGrpSpPr>
            <a:grpSpLocks/>
          </p:cNvGrpSpPr>
          <p:nvPr/>
        </p:nvGrpSpPr>
        <p:grpSpPr bwMode="auto">
          <a:xfrm>
            <a:off x="297360" y="1782762"/>
            <a:ext cx="188913" cy="190500"/>
            <a:chOff x="1294" y="1163"/>
            <a:chExt cx="119" cy="120"/>
          </a:xfrm>
        </p:grpSpPr>
        <p:sp>
          <p:nvSpPr>
            <p:cNvPr id="22556" name="Oval 47"/>
            <p:cNvSpPr>
              <a:spLocks noChangeArrowheads="1"/>
            </p:cNvSpPr>
            <p:nvPr/>
          </p:nvSpPr>
          <p:spPr bwMode="auto">
            <a:xfrm>
              <a:off x="1294" y="1163"/>
              <a:ext cx="119" cy="120"/>
            </a:xfrm>
            <a:prstGeom prst="ellipse">
              <a:avLst/>
            </a:prstGeom>
            <a:solidFill>
              <a:srgbClr val="0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>
                <a:latin typeface="Times" pitchFamily="84" charset="0"/>
              </a:endParaRPr>
            </a:p>
          </p:txBody>
        </p:sp>
        <p:sp>
          <p:nvSpPr>
            <p:cNvPr id="22557" name="Text Box 31"/>
            <p:cNvSpPr txBox="1">
              <a:spLocks noChangeArrowheads="1"/>
            </p:cNvSpPr>
            <p:nvPr/>
          </p:nvSpPr>
          <p:spPr bwMode="auto">
            <a:xfrm>
              <a:off x="1325" y="1181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1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</p:grpSp>
      <p:sp>
        <p:nvSpPr>
          <p:cNvPr id="22545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0152" y="73025"/>
            <a:ext cx="2712446" cy="1919288"/>
            <a:chOff x="4417017" y="136526"/>
            <a:chExt cx="2712446" cy="1919288"/>
          </a:xfrm>
        </p:grpSpPr>
        <p:grpSp>
          <p:nvGrpSpPr>
            <p:cNvPr id="33" name="Group 32"/>
            <p:cNvGrpSpPr/>
            <p:nvPr/>
          </p:nvGrpSpPr>
          <p:grpSpPr>
            <a:xfrm>
              <a:off x="4417017" y="136526"/>
              <a:ext cx="2712446" cy="1919288"/>
              <a:chOff x="4417017" y="136526"/>
              <a:chExt cx="2712446" cy="1919288"/>
            </a:xfrm>
          </p:grpSpPr>
          <p:pic>
            <p:nvPicPr>
              <p:cNvPr id="37" name="Picture 56" descr="05_14_NaKPump-U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70" b="70854"/>
              <a:stretch/>
            </p:blipFill>
            <p:spPr bwMode="auto">
              <a:xfrm>
                <a:off x="4417017" y="136526"/>
                <a:ext cx="2712446" cy="191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auto">
              <a:xfrm>
                <a:off x="6364288" y="1919288"/>
                <a:ext cx="269875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 dirty="0">
                    <a:ea typeface="ＭＳ Ｐゴシック" pitchFamily="84" charset="-128"/>
                  </a:rPr>
                  <a:t>ADP</a:t>
                </a:r>
              </a:p>
            </p:txBody>
          </p:sp>
        </p:grpSp>
        <p:grpSp>
          <p:nvGrpSpPr>
            <p:cNvPr id="34" name="Group 51"/>
            <p:cNvGrpSpPr>
              <a:grpSpLocks/>
            </p:cNvGrpSpPr>
            <p:nvPr/>
          </p:nvGrpSpPr>
          <p:grpSpPr bwMode="auto">
            <a:xfrm>
              <a:off x="4810125" y="1849438"/>
              <a:ext cx="188913" cy="190500"/>
              <a:chOff x="3030" y="1165"/>
              <a:chExt cx="119" cy="120"/>
            </a:xfrm>
          </p:grpSpPr>
          <p:sp>
            <p:nvSpPr>
              <p:cNvPr id="35" name="Oval 44"/>
              <p:cNvSpPr>
                <a:spLocks noChangeArrowheads="1"/>
              </p:cNvSpPr>
              <p:nvPr/>
            </p:nvSpPr>
            <p:spPr bwMode="auto">
              <a:xfrm>
                <a:off x="3030" y="1165"/>
                <a:ext cx="119" cy="120"/>
              </a:xfrm>
              <a:prstGeom prst="ellipse">
                <a:avLst/>
              </a:prstGeom>
              <a:solidFill>
                <a:srgbClr val="009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>
                  <a:latin typeface="Times" pitchFamily="84" charset="0"/>
                </a:endParaRPr>
              </a:p>
            </p:txBody>
          </p:sp>
          <p:sp>
            <p:nvSpPr>
              <p:cNvPr id="36" name="Text Box 31"/>
              <p:cNvSpPr txBox="1">
                <a:spLocks noChangeArrowheads="1"/>
              </p:cNvSpPr>
              <p:nvPr/>
            </p:nvSpPr>
            <p:spPr bwMode="auto">
              <a:xfrm>
                <a:off x="3066" y="1180"/>
                <a:ext cx="6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100" b="1">
                    <a:solidFill>
                      <a:schemeClr val="bg1"/>
                    </a:solidFill>
                    <a:ea typeface="ＭＳ Ｐゴシック" pitchFamily="84" charset="-128"/>
                  </a:rPr>
                  <a:t>2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2939121" y="1976437"/>
            <a:ext cx="2433477" cy="2272506"/>
            <a:chOff x="4695986" y="2039938"/>
            <a:chExt cx="2433477" cy="2272506"/>
          </a:xfrm>
        </p:grpSpPr>
        <p:pic>
          <p:nvPicPr>
            <p:cNvPr id="40" name="Picture 56" descr="05_14_NaKPum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4" t="28905" b="36584"/>
            <a:stretch/>
          </p:blipFill>
          <p:spPr bwMode="auto">
            <a:xfrm>
              <a:off x="4695986" y="2039938"/>
              <a:ext cx="2433477" cy="227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53"/>
            <p:cNvGrpSpPr>
              <a:grpSpLocks/>
            </p:cNvGrpSpPr>
            <p:nvPr/>
          </p:nvGrpSpPr>
          <p:grpSpPr bwMode="auto">
            <a:xfrm>
              <a:off x="4826000" y="4097338"/>
              <a:ext cx="188913" cy="190500"/>
              <a:chOff x="3040" y="2581"/>
              <a:chExt cx="119" cy="120"/>
            </a:xfrm>
          </p:grpSpPr>
          <p:sp>
            <p:nvSpPr>
              <p:cNvPr id="42" name="Oval 45"/>
              <p:cNvSpPr>
                <a:spLocks noChangeArrowheads="1"/>
              </p:cNvSpPr>
              <p:nvPr/>
            </p:nvSpPr>
            <p:spPr bwMode="auto">
              <a:xfrm>
                <a:off x="3040" y="2581"/>
                <a:ext cx="119" cy="120"/>
              </a:xfrm>
              <a:prstGeom prst="ellipse">
                <a:avLst/>
              </a:prstGeom>
              <a:solidFill>
                <a:srgbClr val="009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>
                  <a:latin typeface="Times" pitchFamily="84" charset="0"/>
                </a:endParaRPr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3075" y="2601"/>
                <a:ext cx="6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100" b="1" dirty="0">
                    <a:solidFill>
                      <a:schemeClr val="bg1"/>
                    </a:solidFill>
                    <a:ea typeface="ＭＳ Ｐゴシック" pitchFamily="84" charset="-128"/>
                  </a:rPr>
                  <a:t>3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57674" y="4554994"/>
            <a:ext cx="3009900" cy="1966455"/>
            <a:chOff x="2014539" y="4618495"/>
            <a:chExt cx="3009900" cy="1966455"/>
          </a:xfrm>
        </p:grpSpPr>
        <p:pic>
          <p:nvPicPr>
            <p:cNvPr id="50" name="Picture 56" descr="05_14_NaKPum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63" r="41154" b="2074"/>
            <a:stretch/>
          </p:blipFill>
          <p:spPr bwMode="auto">
            <a:xfrm>
              <a:off x="2014539" y="4618495"/>
              <a:ext cx="3009900" cy="196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2051050" y="6332538"/>
              <a:ext cx="188913" cy="190500"/>
              <a:chOff x="1292" y="3989"/>
              <a:chExt cx="119" cy="120"/>
            </a:xfrm>
          </p:grpSpPr>
          <p:sp>
            <p:nvSpPr>
              <p:cNvPr id="52" name="Oval 49"/>
              <p:cNvSpPr>
                <a:spLocks noChangeArrowheads="1"/>
              </p:cNvSpPr>
              <p:nvPr/>
            </p:nvSpPr>
            <p:spPr bwMode="auto">
              <a:xfrm>
                <a:off x="1292" y="3989"/>
                <a:ext cx="119" cy="120"/>
              </a:xfrm>
              <a:prstGeom prst="ellipse">
                <a:avLst/>
              </a:prstGeom>
              <a:solidFill>
                <a:srgbClr val="009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>
                  <a:latin typeface="Times" pitchFamily="84" charset="0"/>
                </a:endParaRPr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1325" y="4007"/>
                <a:ext cx="6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100" b="1">
                    <a:solidFill>
                      <a:schemeClr val="bg1"/>
                    </a:solidFill>
                    <a:ea typeface="ＭＳ Ｐゴシック" pitchFamily="84" charset="-128"/>
                  </a:rPr>
                  <a:t>5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078660" y="4230687"/>
            <a:ext cx="2293938" cy="2290762"/>
            <a:chOff x="4835525" y="4294188"/>
            <a:chExt cx="2293938" cy="2290762"/>
          </a:xfrm>
        </p:grpSpPr>
        <p:pic>
          <p:nvPicPr>
            <p:cNvPr id="45" name="Picture 56" descr="05_14_NaKPum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9" t="63138" b="2074"/>
            <a:stretch/>
          </p:blipFill>
          <p:spPr bwMode="auto">
            <a:xfrm>
              <a:off x="4999038" y="4294188"/>
              <a:ext cx="2130425" cy="229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" name="Group 55"/>
            <p:cNvGrpSpPr>
              <a:grpSpLocks/>
            </p:cNvGrpSpPr>
            <p:nvPr/>
          </p:nvGrpSpPr>
          <p:grpSpPr bwMode="auto">
            <a:xfrm>
              <a:off x="4835525" y="6332538"/>
              <a:ext cx="188913" cy="190500"/>
              <a:chOff x="3046" y="3989"/>
              <a:chExt cx="119" cy="120"/>
            </a:xfrm>
          </p:grpSpPr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3046" y="3989"/>
                <a:ext cx="119" cy="120"/>
              </a:xfrm>
              <a:prstGeom prst="ellipse">
                <a:avLst/>
              </a:prstGeom>
              <a:solidFill>
                <a:srgbClr val="009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>
                  <a:latin typeface="Times" pitchFamily="84" charset="0"/>
                </a:endParaRPr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3075" y="4006"/>
                <a:ext cx="6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100" b="1">
                    <a:solidFill>
                      <a:schemeClr val="bg1"/>
                    </a:solidFill>
                    <a:ea typeface="ＭＳ Ｐゴシック" pitchFamily="84" charset="-128"/>
                  </a:rPr>
                  <a:t>4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257673" y="2323238"/>
            <a:ext cx="2386981" cy="2262753"/>
            <a:chOff x="2014538" y="2386739"/>
            <a:chExt cx="2386981" cy="2262753"/>
          </a:xfrm>
        </p:grpSpPr>
        <p:pic>
          <p:nvPicPr>
            <p:cNvPr id="55" name="Picture 56" descr="05_14_NaKPum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72" r="53333" b="31466"/>
            <a:stretch/>
          </p:blipFill>
          <p:spPr bwMode="auto">
            <a:xfrm>
              <a:off x="2014538" y="2386739"/>
              <a:ext cx="2386981" cy="226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" name="Group 52"/>
            <p:cNvGrpSpPr>
              <a:grpSpLocks/>
            </p:cNvGrpSpPr>
            <p:nvPr/>
          </p:nvGrpSpPr>
          <p:grpSpPr bwMode="auto">
            <a:xfrm>
              <a:off x="2054225" y="4103688"/>
              <a:ext cx="188913" cy="190500"/>
              <a:chOff x="1294" y="2585"/>
              <a:chExt cx="119" cy="120"/>
            </a:xfrm>
          </p:grpSpPr>
          <p:sp>
            <p:nvSpPr>
              <p:cNvPr id="57" name="Oval 48"/>
              <p:cNvSpPr>
                <a:spLocks noChangeArrowheads="1"/>
              </p:cNvSpPr>
              <p:nvPr/>
            </p:nvSpPr>
            <p:spPr bwMode="auto">
              <a:xfrm>
                <a:off x="1294" y="2585"/>
                <a:ext cx="119" cy="120"/>
              </a:xfrm>
              <a:prstGeom prst="ellipse">
                <a:avLst/>
              </a:prstGeom>
              <a:solidFill>
                <a:srgbClr val="009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>
                  <a:latin typeface="Times" pitchFamily="84" charset="0"/>
                </a:endParaRPr>
              </a:p>
            </p:txBody>
          </p:sp>
          <p:sp>
            <p:nvSpPr>
              <p:cNvPr id="58" name="Text Box 31"/>
              <p:cNvSpPr txBox="1">
                <a:spLocks noChangeArrowheads="1"/>
              </p:cNvSpPr>
              <p:nvPr/>
            </p:nvSpPr>
            <p:spPr bwMode="auto">
              <a:xfrm>
                <a:off x="1325" y="2605"/>
                <a:ext cx="6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100" b="1" dirty="0">
                    <a:solidFill>
                      <a:schemeClr val="bg1"/>
                    </a:solidFill>
                    <a:ea typeface="ＭＳ Ｐゴシック" pitchFamily="84" charset="-128"/>
                  </a:rPr>
                  <a:t>6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943600" y="57100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Phosphorylation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77298" y="1060687"/>
            <a:ext cx="1356926" cy="5411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817</Words>
  <Application>Microsoft Office PowerPoint</Application>
  <PresentationFormat>On-screen Show (4:3)</PresentationFormat>
  <Paragraphs>109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</vt:lpstr>
      <vt:lpstr>Times New Roman</vt:lpstr>
      <vt:lpstr>Office Theme</vt:lpstr>
      <vt:lpstr>Facilitated Diffusion and Active Transport</vt:lpstr>
      <vt:lpstr>You Must Know</vt:lpstr>
      <vt:lpstr>Put the following substances in order from most likely to least likely to make it across a lipid bilayer.  </vt:lpstr>
      <vt:lpstr>CONCEPT 5.2: Membrane structure results in selective permeability</vt:lpstr>
      <vt:lpstr>PowerPoint Presentation</vt:lpstr>
      <vt:lpstr>PowerPoint Presentation</vt:lpstr>
      <vt:lpstr>CONCEPT 5.4: Active Transport</vt:lpstr>
      <vt:lpstr>PowerPoint Presentation</vt:lpstr>
      <vt:lpstr>PowerPoint Presentation</vt:lpstr>
      <vt:lpstr>How Ion Pumps Maintain Membrane Potential</vt:lpstr>
      <vt:lpstr>PowerPoint Presentation</vt:lpstr>
      <vt:lpstr>PowerPoint Presentation</vt:lpstr>
      <vt:lpstr>Figure 5.16</vt:lpstr>
      <vt:lpstr>Cotransport: Coupled Transport by a Membrane Protein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asdflkjadfhlasjfhsalkdjh</dc:title>
  <dc:creator>lauren.wingard</dc:creator>
  <cp:lastModifiedBy>Lauren Wingard</cp:lastModifiedBy>
  <cp:revision>65</cp:revision>
  <cp:lastPrinted>2017-10-02T12:23:31Z</cp:lastPrinted>
  <dcterms:created xsi:type="dcterms:W3CDTF">2014-10-05T14:16:12Z</dcterms:created>
  <dcterms:modified xsi:type="dcterms:W3CDTF">2019-09-30T21:36:13Z</dcterms:modified>
</cp:coreProperties>
</file>