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74" r:id="rId4"/>
    <p:sldId id="258" r:id="rId5"/>
    <p:sldId id="263" r:id="rId6"/>
    <p:sldId id="275" r:id="rId7"/>
    <p:sldId id="264" r:id="rId8"/>
    <p:sldId id="271" r:id="rId9"/>
    <p:sldId id="272" r:id="rId10"/>
    <p:sldId id="273"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794" autoAdjust="0"/>
  </p:normalViewPr>
  <p:slideViewPr>
    <p:cSldViewPr>
      <p:cViewPr varScale="1">
        <p:scale>
          <a:sx n="68" d="100"/>
          <a:sy n="68" d="100"/>
        </p:scale>
        <p:origin x="1882"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8388B-F2AB-47E1-9174-C114060969C6}" type="datetimeFigureOut">
              <a:rPr lang="en-US" smtClean="0"/>
              <a:t>9/27/2019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5023E6-0F3D-4FB1-846C-B39EF01B8F4C}" type="slidenum">
              <a:rPr lang="en-US" smtClean="0"/>
              <a:t>‹#›</a:t>
            </a:fld>
            <a:endParaRPr lang="en-US"/>
          </a:p>
        </p:txBody>
      </p:sp>
    </p:spTree>
    <p:extLst>
      <p:ext uri="{BB962C8B-B14F-4D97-AF65-F5344CB8AC3E}">
        <p14:creationId xmlns:p14="http://schemas.microsoft.com/office/powerpoint/2010/main" val="386675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E00BD56A-1E65-4506-8DA5-C2FAFA421D98}" type="slidenum">
              <a:rPr lang="en-US" altLang="en-US" sz="1200" smtClean="0">
                <a:latin typeface="Times New Roman" pitchFamily="84" charset="0"/>
              </a:rPr>
              <a:pPr/>
              <a:t>1</a:t>
            </a:fld>
            <a:endParaRPr lang="en-US" altLang="en-US" sz="1200">
              <a:latin typeface="Times New Roman" pitchFamily="84"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Passive transport is diffusion of a substance across a membrane with no energy investment. </a:t>
            </a:r>
            <a:r>
              <a:rPr lang="en-US" altLang="en-US" b="1" dirty="0"/>
              <a:t>Diffusion </a:t>
            </a:r>
            <a:r>
              <a:rPr lang="en-US" altLang="en-US" dirty="0"/>
              <a:t>is the tendency for molecules to spread out evenly into the available space. Although each molecule moves randomly, diffusion of a population of molecules may be directional. No work must be done to move substances down the concentration gradient. At dynamic equilibrium, as many molecules cross the membrane in one direction as in the other.</a:t>
            </a:r>
          </a:p>
          <a:p>
            <a:endParaRPr lang="en-US" dirty="0"/>
          </a:p>
        </p:txBody>
      </p:sp>
      <p:sp>
        <p:nvSpPr>
          <p:cNvPr id="4" name="Slide Number Placeholder 3"/>
          <p:cNvSpPr>
            <a:spLocks noGrp="1"/>
          </p:cNvSpPr>
          <p:nvPr>
            <p:ph type="sldNum" sz="quarter" idx="10"/>
          </p:nvPr>
        </p:nvSpPr>
        <p:spPr/>
        <p:txBody>
          <a:bodyPr/>
          <a:lstStyle/>
          <a:p>
            <a:fld id="{DF5023E6-0F3D-4FB1-846C-B39EF01B8F4C}" type="slidenum">
              <a:rPr lang="en-US" smtClean="0"/>
              <a:t>2</a:t>
            </a:fld>
            <a:endParaRPr lang="en-US"/>
          </a:p>
        </p:txBody>
      </p:sp>
    </p:spTree>
    <p:extLst>
      <p:ext uri="{BB962C8B-B14F-4D97-AF65-F5344CB8AC3E}">
        <p14:creationId xmlns:p14="http://schemas.microsoft.com/office/powerpoint/2010/main" val="24681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B3A973D7-22C7-455E-8F4C-62F4FAA69A9C}" type="slidenum">
              <a:rPr lang="en-US" altLang="en-US" sz="1200">
                <a:latin typeface="Times" pitchFamily="84" charset="0"/>
              </a:rPr>
              <a:pPr/>
              <a:t>4</a:t>
            </a:fld>
            <a:endParaRPr lang="en-US" altLang="en-US" sz="1200">
              <a:latin typeface="Times" pitchFamily="84" charset="0"/>
            </a:endParaRPr>
          </a:p>
        </p:txBody>
      </p:sp>
      <p:sp>
        <p:nvSpPr>
          <p:cNvPr id="42701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2701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292100" indent="-292100" eaLnBrk="1" hangingPunct="1"/>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ACA387B4-C99B-4169-80BD-D1C683839005}" type="slidenum">
              <a:rPr lang="en-US" altLang="en-US" sz="1200">
                <a:latin typeface="Times" pitchFamily="84" charset="0"/>
              </a:rPr>
              <a:pPr/>
              <a:t>5</a:t>
            </a:fld>
            <a:endParaRPr lang="en-US" altLang="en-US" sz="1200">
              <a:latin typeface="Times" pitchFamily="84" charset="0"/>
            </a:endParaRPr>
          </a:p>
        </p:txBody>
      </p:sp>
      <p:sp>
        <p:nvSpPr>
          <p:cNvPr id="4331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31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b="1" dirty="0"/>
              <a:t>Osmosis </a:t>
            </a:r>
            <a:r>
              <a:rPr lang="en-US" altLang="en-US" dirty="0"/>
              <a:t>is the diffusion of free water across a selectively permeable membrane. Water diffuses across a membrane from the region of lower solute concentration to the region of higher solute concentration until the solute concentration is equal on both sides.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fld id="{1AB95826-E314-4B49-9E75-7C5E9AB2DCAD}" type="slidenum">
              <a:rPr lang="en-US" altLang="en-US" sz="1200">
                <a:latin typeface="Times" pitchFamily="84" charset="0"/>
              </a:rPr>
              <a:pPr/>
              <a:t>6</a:t>
            </a:fld>
            <a:endParaRPr lang="en-US" altLang="en-US" sz="1200">
              <a:latin typeface="Times" pitchFamily="84" charset="0"/>
            </a:endParaRPr>
          </a:p>
        </p:txBody>
      </p:sp>
      <p:sp>
        <p:nvSpPr>
          <p:cNvPr id="43110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3110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ltLang="en-US" dirty="0">
              <a:solidFill>
                <a:srgbClr val="000000"/>
              </a:solidFill>
              <a:latin typeface="Times New Roman" pitchFamily="84" charset="0"/>
              <a:ea typeface="ＭＳ Ｐゴシック" pitchFamily="84" charset="-128"/>
            </a:endParaRPr>
          </a:p>
        </p:txBody>
      </p:sp>
    </p:spTree>
    <p:extLst>
      <p:ext uri="{BB962C8B-B14F-4D97-AF65-F5344CB8AC3E}">
        <p14:creationId xmlns:p14="http://schemas.microsoft.com/office/powerpoint/2010/main" val="1831736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DE4CCA7C-6028-4F0A-ACC0-7D256B765FE0}" type="slidenum">
              <a:rPr lang="en-US" altLang="en-US" sz="1200">
                <a:ea typeface="ヒラギノ角ゴ Pro W3" pitchFamily="84" charset="-128"/>
              </a:rPr>
              <a:pPr/>
              <a:t>7</a:t>
            </a:fld>
            <a:endParaRPr lang="en-US" altLang="en-US" sz="1200">
              <a:ea typeface="ヒラギノ角ゴ Pro W3" pitchFamily="84" charset="-128"/>
            </a:endParaRPr>
          </a:p>
        </p:txBody>
      </p:sp>
      <p:sp>
        <p:nvSpPr>
          <p:cNvPr id="2795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9556" name="Rectangle 3"/>
          <p:cNvSpPr>
            <a:spLocks noGrp="1" noChangeArrowheads="1"/>
          </p:cNvSpPr>
          <p:nvPr>
            <p:ph type="body" idx="1"/>
          </p:nvPr>
        </p:nvSpPr>
        <p:spPr bwMode="auto">
          <a:xfrm>
            <a:off x="914400" y="4343400"/>
            <a:ext cx="50292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itchFamily="84" charset="0"/>
              <a:ea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DE4CCA7C-6028-4F0A-ACC0-7D256B765FE0}" type="slidenum">
              <a:rPr lang="en-US" altLang="en-US" sz="1200">
                <a:ea typeface="ヒラギノ角ゴ Pro W3" pitchFamily="84" charset="-128"/>
              </a:rPr>
              <a:pPr/>
              <a:t>8</a:t>
            </a:fld>
            <a:endParaRPr lang="en-US" altLang="en-US" sz="1200">
              <a:ea typeface="ヒラギノ角ゴ Pro W3" pitchFamily="84" charset="-128"/>
            </a:endParaRPr>
          </a:p>
        </p:txBody>
      </p:sp>
      <p:sp>
        <p:nvSpPr>
          <p:cNvPr id="2795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9556" name="Rectangle 3"/>
          <p:cNvSpPr>
            <a:spLocks noGrp="1" noChangeArrowheads="1"/>
          </p:cNvSpPr>
          <p:nvPr>
            <p:ph type="body" idx="1"/>
          </p:nvPr>
        </p:nvSpPr>
        <p:spPr bwMode="auto">
          <a:xfrm>
            <a:off x="914400" y="4343400"/>
            <a:ext cx="50292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If a plant cell and its surroundings are isotonic, there is no net movement of water into the cell; the cell becomes </a:t>
            </a:r>
            <a:r>
              <a:rPr lang="en-US" altLang="en-US" b="1" dirty="0"/>
              <a:t>flaccid </a:t>
            </a:r>
            <a:r>
              <a:rPr lang="en-US" altLang="en-US" dirty="0"/>
              <a:t>(limp), and the plant may wilt.</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DE4CCA7C-6028-4F0A-ACC0-7D256B765FE0}" type="slidenum">
              <a:rPr lang="en-US" altLang="en-US" sz="1200">
                <a:ea typeface="ヒラギノ角ゴ Pro W3" pitchFamily="84" charset="-128"/>
              </a:rPr>
              <a:pPr/>
              <a:t>9</a:t>
            </a:fld>
            <a:endParaRPr lang="en-US" altLang="en-US" sz="1200">
              <a:ea typeface="ヒラギノ角ゴ Pro W3" pitchFamily="84" charset="-128"/>
            </a:endParaRPr>
          </a:p>
        </p:txBody>
      </p:sp>
      <p:sp>
        <p:nvSpPr>
          <p:cNvPr id="2795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9556" name="Rectangle 3"/>
          <p:cNvSpPr>
            <a:spLocks noGrp="1" noChangeArrowheads="1"/>
          </p:cNvSpPr>
          <p:nvPr>
            <p:ph type="body" idx="1"/>
          </p:nvPr>
        </p:nvSpPr>
        <p:spPr bwMode="auto">
          <a:xfrm>
            <a:off x="914400" y="4343400"/>
            <a:ext cx="50292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In a hypertonic environment, plant cells lose water; eventually, the membrane pulls away from the wall, a usually lethal effect called </a:t>
            </a:r>
            <a:r>
              <a:rPr lang="en-US" altLang="en-US" b="1" dirty="0"/>
              <a:t>plasmolysis</a:t>
            </a:r>
            <a:endParaRPr lang="en-US" altLang="en-US" dirty="0">
              <a:latin typeface="Times New Roman" pitchFamily="84" charset="0"/>
              <a:ea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fld id="{DE4CCA7C-6028-4F0A-ACC0-7D256B765FE0}" type="slidenum">
              <a:rPr lang="en-US" altLang="en-US" sz="1200">
                <a:ea typeface="ヒラギノ角ゴ Pro W3" pitchFamily="84" charset="-128"/>
              </a:rPr>
              <a:pPr/>
              <a:t>10</a:t>
            </a:fld>
            <a:endParaRPr lang="en-US" altLang="en-US" sz="1200">
              <a:ea typeface="ヒラギノ角ゴ Pro W3" pitchFamily="84" charset="-128"/>
            </a:endParaRPr>
          </a:p>
        </p:txBody>
      </p:sp>
      <p:sp>
        <p:nvSpPr>
          <p:cNvPr id="2795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9556" name="Rectangle 3"/>
          <p:cNvSpPr>
            <a:spLocks noGrp="1" noChangeArrowheads="1"/>
          </p:cNvSpPr>
          <p:nvPr>
            <p:ph type="body" idx="1"/>
          </p:nvPr>
        </p:nvSpPr>
        <p:spPr bwMode="auto">
          <a:xfrm>
            <a:off x="914400" y="4343400"/>
            <a:ext cx="5029200" cy="4114800"/>
          </a:xfrm>
          <a:prstGeom prst="rect">
            <a:avLst/>
          </a:prstGeo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a:t>A plant cell in a hypotonic solution swells until the wall opposes uptake; the cell is now </a:t>
            </a:r>
            <a:r>
              <a:rPr lang="en-US" altLang="en-US" b="1" dirty="0"/>
              <a:t>turgid</a:t>
            </a:r>
            <a:r>
              <a:rPr lang="en-US" altLang="en-US" dirty="0"/>
              <a:t> (very firm).</a:t>
            </a:r>
          </a:p>
          <a:p>
            <a:pPr eaLnBrk="1" hangingPunct="1"/>
            <a:endParaRPr lang="en-US" altLang="en-US" dirty="0">
              <a:latin typeface="Times New Roman" pitchFamily="84" charset="0"/>
              <a:ea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F38DA7-E42B-4933-AAB2-299D8A6E0B97}"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189559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38DA7-E42B-4933-AAB2-299D8A6E0B97}"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2314892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38DA7-E42B-4933-AAB2-299D8A6E0B97}"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1548737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F38DA7-E42B-4933-AAB2-299D8A6E0B97}"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379336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F38DA7-E42B-4933-AAB2-299D8A6E0B97}" type="datetimeFigureOut">
              <a:rPr lang="en-US" smtClean="0"/>
              <a:t>9/27/2019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15625505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F38DA7-E42B-4933-AAB2-299D8A6E0B97}"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73471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F38DA7-E42B-4933-AAB2-299D8A6E0B97}" type="datetimeFigureOut">
              <a:rPr lang="en-US" smtClean="0"/>
              <a:t>9/27/2019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591483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F38DA7-E42B-4933-AAB2-299D8A6E0B97}" type="datetimeFigureOut">
              <a:rPr lang="en-US" smtClean="0"/>
              <a:t>9/27/2019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328000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38DA7-E42B-4933-AAB2-299D8A6E0B97}" type="datetimeFigureOut">
              <a:rPr lang="en-US" smtClean="0"/>
              <a:t>9/27/2019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293012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38DA7-E42B-4933-AAB2-299D8A6E0B97}"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1923616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F38DA7-E42B-4933-AAB2-299D8A6E0B97}" type="datetimeFigureOut">
              <a:rPr lang="en-US" smtClean="0"/>
              <a:t>9/27/2019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8E2BD8-F2CF-430E-B2AC-F4819C89C702}" type="slidenum">
              <a:rPr lang="en-US" smtClean="0"/>
              <a:t>‹#›</a:t>
            </a:fld>
            <a:endParaRPr lang="en-US"/>
          </a:p>
        </p:txBody>
      </p:sp>
    </p:spTree>
    <p:extLst>
      <p:ext uri="{BB962C8B-B14F-4D97-AF65-F5344CB8AC3E}">
        <p14:creationId xmlns:p14="http://schemas.microsoft.com/office/powerpoint/2010/main" val="266105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F38DA7-E42B-4933-AAB2-299D8A6E0B97}" type="datetimeFigureOut">
              <a:rPr lang="en-US" smtClean="0"/>
              <a:t>9/27/2019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E2BD8-F2CF-430E-B2AC-F4819C89C702}" type="slidenum">
              <a:rPr lang="en-US" smtClean="0"/>
              <a:t>‹#›</a:t>
            </a:fld>
            <a:endParaRPr lang="en-US"/>
          </a:p>
        </p:txBody>
      </p:sp>
    </p:spTree>
    <p:extLst>
      <p:ext uri="{BB962C8B-B14F-4D97-AF65-F5344CB8AC3E}">
        <p14:creationId xmlns:p14="http://schemas.microsoft.com/office/powerpoint/2010/main" val="2073330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hyperlink" Target="http://www.mediaresource.org/instruct.ht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gi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FlagCount" hidden="1">
            <a:hlinkClick r:id="rId4"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ctr"/>
            <a:r>
              <a:rPr lang="en-US" altLang="en-US" sz="1400" b="1">
                <a:latin typeface="Tahoma" pitchFamily="84" charset="0"/>
              </a:rPr>
              <a:t>0</a:t>
            </a:r>
          </a:p>
        </p:txBody>
      </p:sp>
      <p:sp>
        <p:nvSpPr>
          <p:cNvPr id="3080" name="Text Box 8"/>
          <p:cNvSpPr txBox="1">
            <a:spLocks noChangeArrowheads="1"/>
          </p:cNvSpPr>
          <p:nvPr/>
        </p:nvSpPr>
        <p:spPr bwMode="auto">
          <a:xfrm>
            <a:off x="528638" y="1098550"/>
            <a:ext cx="7243762" cy="1938992"/>
          </a:xfrm>
          <a:prstGeom prst="rect">
            <a:avLst/>
          </a:prstGeom>
          <a:noFill/>
          <a:ln>
            <a:noFill/>
          </a:ln>
          <a:effectLst/>
          <a:extLst>
            <a:ext uri="{909E8E84-426E-40DD-AFC4-6F175D3DCCD1}">
              <a14:hiddenFill xmlns:a14="http://schemas.microsoft.com/office/drawing/2010/main">
                <a:solidFill>
                  <a:srgbClr val="9D0016"/>
                </a:solidFill>
              </a14:hiddenFill>
            </a:ext>
            <a:ext uri="{91240B29-F687-4F45-9708-019B960494DF}">
              <a14:hiddenLine xmlns:a14="http://schemas.microsoft.com/office/drawing/2010/main" w="9525">
                <a:solidFill>
                  <a:srgbClr val="47474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12000" dirty="0">
                <a:solidFill>
                  <a:srgbClr val="9D0016"/>
                </a:solidFill>
              </a:rPr>
              <a:t>Chapter  5</a:t>
            </a:r>
          </a:p>
        </p:txBody>
      </p:sp>
      <p:sp>
        <p:nvSpPr>
          <p:cNvPr id="2" name="Subtitle 1"/>
          <p:cNvSpPr>
            <a:spLocks noGrp="1"/>
          </p:cNvSpPr>
          <p:nvPr>
            <p:ph type="subTitle" idx="1"/>
          </p:nvPr>
        </p:nvSpPr>
        <p:spPr/>
        <p:txBody>
          <a:bodyPr/>
          <a:lstStyle/>
          <a:p>
            <a:r>
              <a:rPr lang="en-US" dirty="0"/>
              <a:t>Diffusion and Osmosis  </a:t>
            </a:r>
          </a:p>
        </p:txBody>
      </p:sp>
    </p:spTree>
    <p:custDataLst>
      <p:tags r:id="rId1"/>
    </p:custDataLst>
    <p:extLst>
      <p:ext uri="{BB962C8B-B14F-4D97-AF65-F5344CB8AC3E}">
        <p14:creationId xmlns:p14="http://schemas.microsoft.com/office/powerpoint/2010/main" val="7275327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38100" y="165100"/>
            <a:ext cx="8534400" cy="503238"/>
          </a:xfrm>
        </p:spPr>
        <p:txBody>
          <a:bodyPr lIns="91440" tIns="45720" rIns="91440" bIns="45720" anchor="ctr">
            <a:normAutofit fontScale="90000"/>
          </a:bodyPr>
          <a:lstStyle/>
          <a:p>
            <a:pPr eaLnBrk="1" hangingPunct="1"/>
            <a:r>
              <a:rPr lang="en-US" altLang="en-US" sz="3200" i="1" dirty="0"/>
              <a:t>Water Balance of Cells</a:t>
            </a:r>
          </a:p>
        </p:txBody>
      </p:sp>
      <p:sp>
        <p:nvSpPr>
          <p:cNvPr id="278531" name="Rectangle 3"/>
          <p:cNvSpPr>
            <a:spLocks noGrp="1" noChangeArrowheads="1"/>
          </p:cNvSpPr>
          <p:nvPr>
            <p:ph type="body" idx="4294967295"/>
          </p:nvPr>
        </p:nvSpPr>
        <p:spPr>
          <a:xfrm>
            <a:off x="-18256" y="838200"/>
            <a:ext cx="8775700" cy="5133975"/>
          </a:xfrm>
        </p:spPr>
        <p:txBody>
          <a:bodyPr lIns="91440" tIns="45720" rIns="91440" bIns="45720"/>
          <a:lstStyle/>
          <a:p>
            <a:pPr marL="0" indent="0" eaLnBrk="1" hangingPunct="1">
              <a:lnSpc>
                <a:spcPct val="95000"/>
              </a:lnSpc>
              <a:spcBef>
                <a:spcPct val="15000"/>
              </a:spcBef>
              <a:spcAft>
                <a:spcPct val="15000"/>
              </a:spcAft>
              <a:buNone/>
            </a:pPr>
            <a:r>
              <a:rPr lang="en-US" altLang="en-US" b="1" dirty="0"/>
              <a:t>Hypotonic </a:t>
            </a:r>
            <a:r>
              <a:rPr lang="en-US" altLang="en-US" dirty="0"/>
              <a:t>solution:</a:t>
            </a:r>
          </a:p>
          <a:p>
            <a:pPr>
              <a:lnSpc>
                <a:spcPct val="95000"/>
              </a:lnSpc>
              <a:spcBef>
                <a:spcPct val="15000"/>
              </a:spcBef>
              <a:spcAft>
                <a:spcPct val="15000"/>
              </a:spcAft>
            </a:pPr>
            <a:r>
              <a:rPr lang="en-US" altLang="en-US" dirty="0"/>
              <a:t> Solute concentration outside of the cell is less than that inside the cell</a:t>
            </a:r>
          </a:p>
          <a:p>
            <a:pPr marL="292100" indent="-292100" eaLnBrk="1" hangingPunct="1">
              <a:lnSpc>
                <a:spcPct val="95000"/>
              </a:lnSpc>
              <a:spcBef>
                <a:spcPct val="15000"/>
              </a:spcBef>
              <a:spcAft>
                <a:spcPct val="15000"/>
              </a:spcAft>
            </a:pPr>
            <a:r>
              <a:rPr lang="en-US" altLang="en-US" dirty="0"/>
              <a:t>A cell in a hypotonic solution will ______water.</a:t>
            </a:r>
          </a:p>
        </p:txBody>
      </p:sp>
      <p:sp>
        <p:nvSpPr>
          <p:cNvPr id="278538" name="Line 6"/>
          <p:cNvSpPr>
            <a:spLocks noChangeShapeType="1"/>
          </p:cNvSpPr>
          <p:nvPr/>
        </p:nvSpPr>
        <p:spPr bwMode="auto">
          <a:xfrm>
            <a:off x="30956" y="838200"/>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2" descr="http://thumbs.dreamstime.com/x/tonicity-19759916.jpg"/>
          <p:cNvPicPr>
            <a:picLocks noChangeAspect="1" noChangeArrowheads="1"/>
          </p:cNvPicPr>
          <p:nvPr/>
        </p:nvPicPr>
        <p:blipFill rotWithShape="1">
          <a:blip r:embed="rId3">
            <a:extLst>
              <a:ext uri="{28A0092B-C50C-407E-A947-70E740481C1C}">
                <a14:useLocalDpi xmlns:a14="http://schemas.microsoft.com/office/drawing/2010/main" val="0"/>
              </a:ext>
            </a:extLst>
          </a:blip>
          <a:srcRect l="35539" r="35862" b="12500"/>
          <a:stretch/>
        </p:blipFill>
        <p:spPr bwMode="auto">
          <a:xfrm>
            <a:off x="304800" y="3505200"/>
            <a:ext cx="2041072" cy="3200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105832" y="3606003"/>
            <a:ext cx="2350861" cy="2487613"/>
            <a:chOff x="1355725" y="911225"/>
            <a:chExt cx="2350861" cy="2487613"/>
          </a:xfrm>
        </p:grpSpPr>
        <p:pic>
          <p:nvPicPr>
            <p:cNvPr id="9" name="Picture 47" descr="05_11WaterBalance-U"/>
            <p:cNvPicPr>
              <a:picLocks noChangeAspect="1" noChangeArrowheads="1"/>
            </p:cNvPicPr>
            <p:nvPr/>
          </p:nvPicPr>
          <p:blipFill rotWithShape="1">
            <a:blip r:embed="rId4">
              <a:extLst>
                <a:ext uri="{28A0092B-C50C-407E-A947-70E740481C1C}">
                  <a14:useLocalDpi xmlns:a14="http://schemas.microsoft.com/office/drawing/2010/main" val="0"/>
                </a:ext>
              </a:extLst>
            </a:blip>
            <a:srcRect t="1" r="63454" b="50599"/>
            <a:stretch/>
          </p:blipFill>
          <p:spPr bwMode="auto">
            <a:xfrm>
              <a:off x="1355725" y="911225"/>
              <a:ext cx="2350861"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1"/>
            <p:cNvSpPr txBox="1">
              <a:spLocks noChangeArrowheads="1"/>
            </p:cNvSpPr>
            <p:nvPr/>
          </p:nvSpPr>
          <p:spPr bwMode="auto">
            <a:xfrm>
              <a:off x="2316163" y="3081338"/>
              <a:ext cx="67945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a:ea typeface="ＭＳ Ｐゴシック" pitchFamily="84" charset="-128"/>
                </a:rPr>
                <a:t>Lysed</a:t>
              </a:r>
            </a:p>
          </p:txBody>
        </p:sp>
        <p:sp>
          <p:nvSpPr>
            <p:cNvPr id="14" name="Text Box 31"/>
            <p:cNvSpPr txBox="1">
              <a:spLocks noChangeArrowheads="1"/>
            </p:cNvSpPr>
            <p:nvPr/>
          </p:nvSpPr>
          <p:spPr bwMode="auto">
            <a:xfrm>
              <a:off x="3008313" y="1558925"/>
              <a:ext cx="4460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H</a:t>
              </a:r>
              <a:r>
                <a:rPr lang="en-US" altLang="en-US" sz="1800" b="1" baseline="-25000">
                  <a:ea typeface="ＭＳ Ｐゴシック" pitchFamily="84" charset="-128"/>
                </a:rPr>
                <a:t>2</a:t>
              </a:r>
              <a:r>
                <a:rPr lang="en-US" altLang="en-US" sz="1800" b="1">
                  <a:ea typeface="ＭＳ Ｐゴシック" pitchFamily="84" charset="-128"/>
                </a:rPr>
                <a:t>O</a:t>
              </a:r>
            </a:p>
          </p:txBody>
        </p:sp>
        <p:sp>
          <p:nvSpPr>
            <p:cNvPr id="15" name="Text Box 31"/>
            <p:cNvSpPr txBox="1">
              <a:spLocks noChangeArrowheads="1"/>
            </p:cNvSpPr>
            <p:nvPr/>
          </p:nvSpPr>
          <p:spPr bwMode="auto">
            <a:xfrm>
              <a:off x="1757363" y="944563"/>
              <a:ext cx="123666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Hypotonic</a:t>
              </a:r>
            </a:p>
          </p:txBody>
        </p:sp>
        <p:sp>
          <p:nvSpPr>
            <p:cNvPr id="16" name="Text Box 31"/>
            <p:cNvSpPr txBox="1">
              <a:spLocks noChangeArrowheads="1"/>
            </p:cNvSpPr>
            <p:nvPr/>
          </p:nvSpPr>
          <p:spPr bwMode="auto">
            <a:xfrm rot="-5400000">
              <a:off x="897732" y="2231231"/>
              <a:ext cx="123666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Animal cell</a:t>
              </a:r>
            </a:p>
          </p:txBody>
        </p:sp>
      </p:grpSp>
      <p:grpSp>
        <p:nvGrpSpPr>
          <p:cNvPr id="18" name="Group 17"/>
          <p:cNvGrpSpPr/>
          <p:nvPr/>
        </p:nvGrpSpPr>
        <p:grpSpPr>
          <a:xfrm>
            <a:off x="6452735" y="3764527"/>
            <a:ext cx="2350861" cy="2316163"/>
            <a:chOff x="1355725" y="3475037"/>
            <a:chExt cx="2350861" cy="2316163"/>
          </a:xfrm>
        </p:grpSpPr>
        <p:pic>
          <p:nvPicPr>
            <p:cNvPr id="19" name="Picture 47" descr="05_11WaterBalance-U"/>
            <p:cNvPicPr>
              <a:picLocks noChangeAspect="1" noChangeArrowheads="1"/>
            </p:cNvPicPr>
            <p:nvPr/>
          </p:nvPicPr>
          <p:blipFill rotWithShape="1">
            <a:blip r:embed="rId4">
              <a:extLst>
                <a:ext uri="{28A0092B-C50C-407E-A947-70E740481C1C}">
                  <a14:useLocalDpi xmlns:a14="http://schemas.microsoft.com/office/drawing/2010/main" val="0"/>
                </a:ext>
              </a:extLst>
            </a:blip>
            <a:srcRect t="50914" r="63454" b="3090"/>
            <a:stretch/>
          </p:blipFill>
          <p:spPr bwMode="auto">
            <a:xfrm>
              <a:off x="1355725" y="3475037"/>
              <a:ext cx="2350861"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31"/>
            <p:cNvSpPr txBox="1">
              <a:spLocks noChangeArrowheads="1"/>
            </p:cNvSpPr>
            <p:nvPr/>
          </p:nvSpPr>
          <p:spPr bwMode="auto">
            <a:xfrm>
              <a:off x="1803400" y="5349875"/>
              <a:ext cx="17589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Turgid (normal)</a:t>
              </a:r>
            </a:p>
          </p:txBody>
        </p:sp>
        <p:sp>
          <p:nvSpPr>
            <p:cNvPr id="22" name="Text Box 31"/>
            <p:cNvSpPr txBox="1">
              <a:spLocks noChangeArrowheads="1"/>
            </p:cNvSpPr>
            <p:nvPr/>
          </p:nvSpPr>
          <p:spPr bwMode="auto">
            <a:xfrm>
              <a:off x="2581275" y="3516313"/>
              <a:ext cx="93186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Cell wall</a:t>
              </a:r>
            </a:p>
          </p:txBody>
        </p:sp>
        <p:sp>
          <p:nvSpPr>
            <p:cNvPr id="23" name="Text Box 31"/>
            <p:cNvSpPr txBox="1">
              <a:spLocks noChangeArrowheads="1"/>
            </p:cNvSpPr>
            <p:nvPr/>
          </p:nvSpPr>
          <p:spPr bwMode="auto">
            <a:xfrm>
              <a:off x="1866900" y="3638550"/>
              <a:ext cx="446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H</a:t>
              </a:r>
              <a:r>
                <a:rPr lang="en-US" altLang="en-US" sz="1800" b="1" baseline="-25000">
                  <a:ea typeface="ＭＳ Ｐゴシック" pitchFamily="84" charset="-128"/>
                </a:rPr>
                <a:t>2</a:t>
              </a:r>
              <a:r>
                <a:rPr lang="en-US" altLang="en-US" sz="1800" b="1">
                  <a:ea typeface="ＭＳ Ｐゴシック" pitchFamily="84" charset="-128"/>
                </a:rPr>
                <a:t>O</a:t>
              </a:r>
            </a:p>
          </p:txBody>
        </p:sp>
        <p:sp>
          <p:nvSpPr>
            <p:cNvPr id="27" name="Text Box 31"/>
            <p:cNvSpPr txBox="1">
              <a:spLocks noChangeArrowheads="1"/>
            </p:cNvSpPr>
            <p:nvPr/>
          </p:nvSpPr>
          <p:spPr bwMode="auto">
            <a:xfrm rot="-5400000">
              <a:off x="927893" y="4336257"/>
              <a:ext cx="1141413"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Plant cell</a:t>
              </a:r>
            </a:p>
          </p:txBody>
        </p:sp>
      </p:grpSp>
      <p:sp>
        <p:nvSpPr>
          <p:cNvPr id="2" name="Rectangle 1"/>
          <p:cNvSpPr/>
          <p:nvPr/>
        </p:nvSpPr>
        <p:spPr>
          <a:xfrm>
            <a:off x="6019800" y="2438400"/>
            <a:ext cx="972126" cy="584775"/>
          </a:xfrm>
          <a:prstGeom prst="rect">
            <a:avLst/>
          </a:prstGeom>
        </p:spPr>
        <p:txBody>
          <a:bodyPr wrap="none">
            <a:spAutoFit/>
          </a:bodyPr>
          <a:lstStyle/>
          <a:p>
            <a:r>
              <a:rPr lang="en-US" altLang="en-US" sz="3200" dirty="0"/>
              <a:t>gain </a:t>
            </a:r>
            <a:endParaRPr lang="en-US" sz="3200" dirty="0"/>
          </a:p>
        </p:txBody>
      </p:sp>
    </p:spTree>
    <p:extLst>
      <p:ext uri="{BB962C8B-B14F-4D97-AF65-F5344CB8AC3E}">
        <p14:creationId xmlns:p14="http://schemas.microsoft.com/office/powerpoint/2010/main" val="15553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229600" cy="3733800"/>
          </a:xfrm>
        </p:spPr>
        <p:txBody>
          <a:bodyPr>
            <a:normAutofit/>
          </a:bodyPr>
          <a:lstStyle/>
          <a:p>
            <a:pPr marL="0" indent="0">
              <a:buNone/>
            </a:pPr>
            <a:r>
              <a:rPr lang="en-US" dirty="0"/>
              <a:t>Diffusion</a:t>
            </a:r>
          </a:p>
          <a:p>
            <a:pPr lvl="1"/>
            <a:r>
              <a:rPr lang="en-US" i="1" dirty="0"/>
              <a:t>What is it?</a:t>
            </a:r>
          </a:p>
          <a:p>
            <a:pPr lvl="1"/>
            <a:r>
              <a:rPr lang="en-US" i="1" dirty="0"/>
              <a:t>Why does it occur?</a:t>
            </a:r>
          </a:p>
          <a:p>
            <a:pPr lvl="1"/>
            <a:r>
              <a:rPr lang="en-US" i="1" dirty="0"/>
              <a:t>Does it require </a:t>
            </a:r>
            <a:r>
              <a:rPr lang="en-US" b="1" i="1" dirty="0"/>
              <a:t>added</a:t>
            </a:r>
            <a:r>
              <a:rPr lang="en-US" i="1" dirty="0"/>
              <a:t> energy to make it happen?</a:t>
            </a:r>
          </a:p>
          <a:p>
            <a:pPr lvl="1"/>
            <a:r>
              <a:rPr lang="en-US" i="1" dirty="0"/>
              <a:t>What is misleading about the way the molecules are drawn in the equilibrium diagram? </a:t>
            </a:r>
          </a:p>
        </p:txBody>
      </p:sp>
      <p:pic>
        <p:nvPicPr>
          <p:cNvPr id="1028" name="Picture 4" descr="https://upload.wikimedia.org/wikipedia/commons/f/f9/Blausen_0315_Diffusion.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9951"/>
          <a:stretch/>
        </p:blipFill>
        <p:spPr bwMode="auto">
          <a:xfrm>
            <a:off x="124691" y="5189740"/>
            <a:ext cx="4459458" cy="167518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olarwiki.ucdavis.edu/@api/deki/files/137/diffusion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149" y="3200400"/>
            <a:ext cx="4762500"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1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0491" y="3505200"/>
            <a:ext cx="7620000" cy="2062103"/>
          </a:xfrm>
          <a:prstGeom prst="rect">
            <a:avLst/>
          </a:prstGeom>
        </p:spPr>
        <p:txBody>
          <a:bodyPr wrap="square">
            <a:spAutoFit/>
          </a:bodyPr>
          <a:lstStyle/>
          <a:p>
            <a:pPr marL="292100" indent="-292100"/>
            <a:r>
              <a:rPr lang="en-US" altLang="en-US" sz="3200" dirty="0"/>
              <a:t>Substances diffuse down their </a:t>
            </a:r>
            <a:r>
              <a:rPr lang="en-US" altLang="en-US" sz="3200" b="1" dirty="0"/>
              <a:t>concentration gradient</a:t>
            </a:r>
            <a:r>
              <a:rPr lang="en-US" altLang="en-US" sz="3200" dirty="0"/>
              <a:t>, from where it is more concentrated to where it is less concentrated. </a:t>
            </a:r>
          </a:p>
        </p:txBody>
      </p:sp>
      <p:pic>
        <p:nvPicPr>
          <p:cNvPr id="5" name="Picture 4" descr="https://upload.wikimedia.org/wikipedia/commons/f/f9/Blausen_0315_Diffusion.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9951"/>
          <a:stretch/>
        </p:blipFill>
        <p:spPr bwMode="auto">
          <a:xfrm>
            <a:off x="838200" y="152400"/>
            <a:ext cx="7302579"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36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0946" y="457200"/>
            <a:ext cx="6418263" cy="3215482"/>
            <a:chOff x="1203325" y="3352006"/>
            <a:chExt cx="6418263" cy="3215482"/>
          </a:xfrm>
        </p:grpSpPr>
        <p:pic>
          <p:nvPicPr>
            <p:cNvPr id="425986" name="Picture 27" descr="05_09DiffusionMembrane-U"/>
            <p:cNvPicPr>
              <a:picLocks noChangeAspect="1" noChangeArrowheads="1"/>
            </p:cNvPicPr>
            <p:nvPr/>
          </p:nvPicPr>
          <p:blipFill rotWithShape="1">
            <a:blip r:embed="rId3">
              <a:extLst>
                <a:ext uri="{28A0092B-C50C-407E-A947-70E740481C1C}">
                  <a14:useLocalDpi xmlns:a14="http://schemas.microsoft.com/office/drawing/2010/main" val="0"/>
                </a:ext>
              </a:extLst>
            </a:blip>
            <a:srcRect t="48830" r="70678" b="2339"/>
            <a:stretch/>
          </p:blipFill>
          <p:spPr bwMode="auto">
            <a:xfrm>
              <a:off x="1203325" y="3352006"/>
              <a:ext cx="1975545" cy="32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5993" name="Text Box 31"/>
            <p:cNvSpPr txBox="1">
              <a:spLocks noChangeArrowheads="1"/>
            </p:cNvSpPr>
            <p:nvPr/>
          </p:nvSpPr>
          <p:spPr bwMode="auto">
            <a:xfrm>
              <a:off x="1487488" y="5341938"/>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425994" name="Text Box 31"/>
            <p:cNvSpPr txBox="1">
              <a:spLocks noChangeArrowheads="1"/>
            </p:cNvSpPr>
            <p:nvPr/>
          </p:nvSpPr>
          <p:spPr bwMode="auto">
            <a:xfrm>
              <a:off x="1543050" y="5864225"/>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425995" name="Text Box 31"/>
            <p:cNvSpPr txBox="1">
              <a:spLocks noChangeArrowheads="1"/>
            </p:cNvSpPr>
            <p:nvPr/>
          </p:nvSpPr>
          <p:spPr bwMode="auto">
            <a:xfrm>
              <a:off x="3865563" y="5341938"/>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425996" name="Text Box 31"/>
            <p:cNvSpPr txBox="1">
              <a:spLocks noChangeArrowheads="1"/>
            </p:cNvSpPr>
            <p:nvPr/>
          </p:nvSpPr>
          <p:spPr bwMode="auto">
            <a:xfrm>
              <a:off x="3903663" y="5864225"/>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425999" name="Text Box 31"/>
            <p:cNvSpPr txBox="1">
              <a:spLocks noChangeArrowheads="1"/>
            </p:cNvSpPr>
            <p:nvPr/>
          </p:nvSpPr>
          <p:spPr bwMode="auto">
            <a:xfrm>
              <a:off x="6310313" y="5341938"/>
              <a:ext cx="13112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Equilibrium</a:t>
              </a:r>
            </a:p>
          </p:txBody>
        </p:sp>
        <p:sp>
          <p:nvSpPr>
            <p:cNvPr id="426000" name="Text Box 31"/>
            <p:cNvSpPr txBox="1">
              <a:spLocks noChangeArrowheads="1"/>
            </p:cNvSpPr>
            <p:nvPr/>
          </p:nvSpPr>
          <p:spPr bwMode="auto">
            <a:xfrm>
              <a:off x="6300788" y="5864225"/>
              <a:ext cx="13112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Equilibrium</a:t>
              </a:r>
            </a:p>
          </p:txBody>
        </p:sp>
      </p:grpSp>
      <p:sp>
        <p:nvSpPr>
          <p:cNvPr id="74754" name="Rectangle 3"/>
          <p:cNvSpPr>
            <a:spLocks noChangeArrowheads="1"/>
          </p:cNvSpPr>
          <p:nvPr/>
        </p:nvSpPr>
        <p:spPr bwMode="auto">
          <a:xfrm>
            <a:off x="11113" y="6651625"/>
            <a:ext cx="2895600" cy="169863"/>
          </a:xfrm>
          <a:prstGeom prst="rect">
            <a:avLst/>
          </a:prstGeom>
          <a:noFill/>
          <a:ln w="3175">
            <a:noFill/>
            <a:miter lim="800000"/>
            <a:headEnd/>
            <a:tailEnd/>
          </a:ln>
        </p:spPr>
        <p:txBody>
          <a:bodyPr/>
          <a:lstStyle/>
          <a:p>
            <a:pPr eaLnBrk="0" hangingPunct="0"/>
            <a:r>
              <a:rPr lang="en-US" altLang="en-US" sz="900">
                <a:solidFill>
                  <a:srgbClr val="000000"/>
                </a:solidFill>
              </a:rPr>
              <a:t>© 2014 Pearson Education, Inc.</a:t>
            </a:r>
          </a:p>
        </p:txBody>
      </p:sp>
      <p:sp>
        <p:nvSpPr>
          <p:cNvPr id="3" name="TextBox 2"/>
          <p:cNvSpPr txBox="1"/>
          <p:nvPr/>
        </p:nvSpPr>
        <p:spPr>
          <a:xfrm>
            <a:off x="457200" y="4072462"/>
            <a:ext cx="9220200" cy="1569660"/>
          </a:xfrm>
          <a:prstGeom prst="rect">
            <a:avLst/>
          </a:prstGeom>
          <a:noFill/>
        </p:spPr>
        <p:txBody>
          <a:bodyPr wrap="square" rtlCol="0">
            <a:spAutoFit/>
          </a:bodyPr>
          <a:lstStyle/>
          <a:p>
            <a:r>
              <a:rPr lang="en-US" sz="3200" dirty="0"/>
              <a:t>Note that each substance diffuse down its </a:t>
            </a:r>
            <a:r>
              <a:rPr lang="en-US" sz="3200" b="1" i="1" dirty="0"/>
              <a:t>own</a:t>
            </a:r>
            <a:r>
              <a:rPr lang="en-US" sz="3200" dirty="0"/>
              <a:t> concentration gradient, unaffected by the concentration gradients of other substances. </a:t>
            </a:r>
          </a:p>
        </p:txBody>
      </p:sp>
      <p:grpSp>
        <p:nvGrpSpPr>
          <p:cNvPr id="13" name="Group 12"/>
          <p:cNvGrpSpPr/>
          <p:nvPr/>
        </p:nvGrpSpPr>
        <p:grpSpPr>
          <a:xfrm>
            <a:off x="3096490" y="457200"/>
            <a:ext cx="2410691" cy="3215482"/>
            <a:chOff x="3096490" y="457200"/>
            <a:chExt cx="2410691" cy="3215482"/>
          </a:xfrm>
        </p:grpSpPr>
        <p:pic>
          <p:nvPicPr>
            <p:cNvPr id="14" name="Picture 27" descr="05_09DiffusionMembrane-U"/>
            <p:cNvPicPr>
              <a:picLocks noChangeAspect="1" noChangeArrowheads="1"/>
            </p:cNvPicPr>
            <p:nvPr/>
          </p:nvPicPr>
          <p:blipFill rotWithShape="1">
            <a:blip r:embed="rId3">
              <a:extLst>
                <a:ext uri="{28A0092B-C50C-407E-A947-70E740481C1C}">
                  <a14:useLocalDpi xmlns:a14="http://schemas.microsoft.com/office/drawing/2010/main" val="0"/>
                </a:ext>
              </a:extLst>
            </a:blip>
            <a:srcRect l="29322" t="48830" r="34897" b="2339"/>
            <a:stretch/>
          </p:blipFill>
          <p:spPr bwMode="auto">
            <a:xfrm>
              <a:off x="3096490" y="457200"/>
              <a:ext cx="2410691" cy="32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31"/>
            <p:cNvSpPr txBox="1">
              <a:spLocks noChangeArrowheads="1"/>
            </p:cNvSpPr>
            <p:nvPr/>
          </p:nvSpPr>
          <p:spPr bwMode="auto">
            <a:xfrm>
              <a:off x="3783184" y="2447132"/>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16" name="Text Box 31"/>
            <p:cNvSpPr txBox="1">
              <a:spLocks noChangeArrowheads="1"/>
            </p:cNvSpPr>
            <p:nvPr/>
          </p:nvSpPr>
          <p:spPr bwMode="auto">
            <a:xfrm>
              <a:off x="3821284" y="2969419"/>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grpSp>
      <p:grpSp>
        <p:nvGrpSpPr>
          <p:cNvPr id="17" name="Group 16"/>
          <p:cNvGrpSpPr/>
          <p:nvPr/>
        </p:nvGrpSpPr>
        <p:grpSpPr>
          <a:xfrm>
            <a:off x="1120946" y="457200"/>
            <a:ext cx="6737350" cy="3215482"/>
            <a:chOff x="1120946" y="457200"/>
            <a:chExt cx="6737350" cy="3215482"/>
          </a:xfrm>
        </p:grpSpPr>
        <p:pic>
          <p:nvPicPr>
            <p:cNvPr id="18" name="Picture 27" descr="05_09DiffusionMembrane-U"/>
            <p:cNvPicPr>
              <a:picLocks noChangeAspect="1" noChangeArrowheads="1"/>
            </p:cNvPicPr>
            <p:nvPr/>
          </p:nvPicPr>
          <p:blipFill rotWithShape="1">
            <a:blip r:embed="rId3">
              <a:extLst>
                <a:ext uri="{28A0092B-C50C-407E-A947-70E740481C1C}">
                  <a14:useLocalDpi xmlns:a14="http://schemas.microsoft.com/office/drawing/2010/main" val="0"/>
                </a:ext>
              </a:extLst>
            </a:blip>
            <a:srcRect t="48830" b="2339"/>
            <a:stretch/>
          </p:blipFill>
          <p:spPr bwMode="auto">
            <a:xfrm>
              <a:off x="1120946" y="457200"/>
              <a:ext cx="6737350" cy="32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31"/>
            <p:cNvSpPr txBox="1">
              <a:spLocks noChangeArrowheads="1"/>
            </p:cNvSpPr>
            <p:nvPr/>
          </p:nvSpPr>
          <p:spPr bwMode="auto">
            <a:xfrm>
              <a:off x="1405109" y="2447132"/>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20" name="Text Box 31"/>
            <p:cNvSpPr txBox="1">
              <a:spLocks noChangeArrowheads="1"/>
            </p:cNvSpPr>
            <p:nvPr/>
          </p:nvSpPr>
          <p:spPr bwMode="auto">
            <a:xfrm>
              <a:off x="1460671" y="2969419"/>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21" name="Text Box 31"/>
            <p:cNvSpPr txBox="1">
              <a:spLocks noChangeArrowheads="1"/>
            </p:cNvSpPr>
            <p:nvPr/>
          </p:nvSpPr>
          <p:spPr bwMode="auto">
            <a:xfrm>
              <a:off x="3783184" y="2447132"/>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22" name="Text Box 31"/>
            <p:cNvSpPr txBox="1">
              <a:spLocks noChangeArrowheads="1"/>
            </p:cNvSpPr>
            <p:nvPr/>
          </p:nvSpPr>
          <p:spPr bwMode="auto">
            <a:xfrm>
              <a:off x="3821284" y="2969419"/>
              <a:ext cx="13970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Net diffusion</a:t>
              </a:r>
            </a:p>
          </p:txBody>
        </p:sp>
        <p:sp>
          <p:nvSpPr>
            <p:cNvPr id="24" name="Text Box 31"/>
            <p:cNvSpPr txBox="1">
              <a:spLocks noChangeArrowheads="1"/>
            </p:cNvSpPr>
            <p:nvPr/>
          </p:nvSpPr>
          <p:spPr bwMode="auto">
            <a:xfrm>
              <a:off x="6227934" y="2447132"/>
              <a:ext cx="13112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Equilibrium</a:t>
              </a:r>
            </a:p>
          </p:txBody>
        </p:sp>
        <p:sp>
          <p:nvSpPr>
            <p:cNvPr id="25" name="Text Box 31"/>
            <p:cNvSpPr txBox="1">
              <a:spLocks noChangeArrowheads="1"/>
            </p:cNvSpPr>
            <p:nvPr/>
          </p:nvSpPr>
          <p:spPr bwMode="auto">
            <a:xfrm>
              <a:off x="6218409" y="2969419"/>
              <a:ext cx="1311275"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a:solidFill>
                    <a:schemeClr val="bg1"/>
                  </a:solidFill>
                </a:rPr>
                <a:t>Equilibrium</a:t>
              </a:r>
            </a:p>
          </p:txBody>
        </p:sp>
      </p:grpSp>
      <p:sp>
        <p:nvSpPr>
          <p:cNvPr id="26" name="Text Box 31">
            <a:extLst>
              <a:ext uri="{FF2B5EF4-FFF2-40B4-BE49-F238E27FC236}">
                <a16:creationId xmlns:a16="http://schemas.microsoft.com/office/drawing/2014/main" id="{A635B7BE-67AA-4209-B5B5-A95D53BAF8FB}"/>
              </a:ext>
            </a:extLst>
          </p:cNvPr>
          <p:cNvSpPr txBox="1">
            <a:spLocks noChangeArrowheads="1"/>
          </p:cNvSpPr>
          <p:nvPr/>
        </p:nvSpPr>
        <p:spPr bwMode="auto">
          <a:xfrm>
            <a:off x="135802" y="57420"/>
            <a:ext cx="297973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5000"/>
              </a:lnSpc>
            </a:pPr>
            <a:r>
              <a:rPr lang="en-US" altLang="en-US" sz="1800" b="1" dirty="0"/>
              <a:t>Diffusion of two solutes</a:t>
            </a:r>
          </a:p>
        </p:txBody>
      </p:sp>
    </p:spTree>
    <p:extLst>
      <p:ext uri="{BB962C8B-B14F-4D97-AF65-F5344CB8AC3E}">
        <p14:creationId xmlns:p14="http://schemas.microsoft.com/office/powerpoint/2010/main" val="1203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2130" name="Picture 33" descr="05_10bOsmosisDetail-U"/>
          <p:cNvPicPr>
            <a:picLocks noChangeAspect="1" noChangeArrowheads="1"/>
          </p:cNvPicPr>
          <p:nvPr/>
        </p:nvPicPr>
        <p:blipFill>
          <a:blip r:embed="rId3">
            <a:extLst>
              <a:ext uri="{28A0092B-C50C-407E-A947-70E740481C1C}">
                <a14:useLocalDpi xmlns:a14="http://schemas.microsoft.com/office/drawing/2010/main" val="0"/>
              </a:ext>
            </a:extLst>
          </a:blip>
          <a:srcRect b="4082"/>
          <a:stretch>
            <a:fillRect/>
          </a:stretch>
        </p:blipFill>
        <p:spPr bwMode="auto">
          <a:xfrm>
            <a:off x="1169988" y="1328738"/>
            <a:ext cx="6804025"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2132" name="Text Box 31"/>
          <p:cNvSpPr txBox="1">
            <a:spLocks noChangeArrowheads="1"/>
          </p:cNvSpPr>
          <p:nvPr/>
        </p:nvSpPr>
        <p:spPr bwMode="auto">
          <a:xfrm>
            <a:off x="3963988" y="1347788"/>
            <a:ext cx="128587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a:t>Selectively</a:t>
            </a:r>
          </a:p>
          <a:p>
            <a:pPr algn="l">
              <a:lnSpc>
                <a:spcPct val="90000"/>
              </a:lnSpc>
            </a:pPr>
            <a:r>
              <a:rPr lang="en-US" altLang="en-US" sz="1800" b="1" dirty="0"/>
              <a:t>permeable</a:t>
            </a:r>
          </a:p>
          <a:p>
            <a:pPr algn="l">
              <a:lnSpc>
                <a:spcPct val="90000"/>
              </a:lnSpc>
            </a:pPr>
            <a:r>
              <a:rPr lang="en-US" altLang="en-US" sz="1800" b="1" dirty="0"/>
              <a:t>membrane</a:t>
            </a:r>
          </a:p>
        </p:txBody>
      </p:sp>
      <p:sp>
        <p:nvSpPr>
          <p:cNvPr id="432133" name="Text Box 31"/>
          <p:cNvSpPr txBox="1">
            <a:spLocks noChangeArrowheads="1"/>
          </p:cNvSpPr>
          <p:nvPr/>
        </p:nvSpPr>
        <p:spPr bwMode="auto">
          <a:xfrm>
            <a:off x="4194175" y="4938713"/>
            <a:ext cx="1031875"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solidFill>
                  <a:schemeClr val="bg1"/>
                </a:solidFill>
              </a:rPr>
              <a:t>Osmosis</a:t>
            </a:r>
          </a:p>
        </p:txBody>
      </p:sp>
      <p:sp>
        <p:nvSpPr>
          <p:cNvPr id="432134" name="Text Box 31"/>
          <p:cNvSpPr txBox="1">
            <a:spLocks noChangeArrowheads="1"/>
          </p:cNvSpPr>
          <p:nvPr/>
        </p:nvSpPr>
        <p:spPr bwMode="auto">
          <a:xfrm>
            <a:off x="1169988" y="2381250"/>
            <a:ext cx="2035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t>Water molecules</a:t>
            </a:r>
          </a:p>
          <a:p>
            <a:pPr>
              <a:lnSpc>
                <a:spcPct val="90000"/>
              </a:lnSpc>
            </a:pPr>
            <a:r>
              <a:rPr lang="en-US" altLang="en-US" sz="1800" b="1" dirty="0"/>
              <a:t>can pass through</a:t>
            </a:r>
          </a:p>
          <a:p>
            <a:pPr>
              <a:lnSpc>
                <a:spcPct val="90000"/>
              </a:lnSpc>
            </a:pPr>
            <a:r>
              <a:rPr lang="en-US" altLang="en-US" sz="1800" b="1" dirty="0"/>
              <a:t>pores, but sugar</a:t>
            </a:r>
          </a:p>
          <a:p>
            <a:pPr>
              <a:lnSpc>
                <a:spcPct val="90000"/>
              </a:lnSpc>
            </a:pPr>
            <a:r>
              <a:rPr lang="en-US" altLang="en-US" sz="1800" b="1" dirty="0"/>
              <a:t>molecules cannot.</a:t>
            </a:r>
          </a:p>
        </p:txBody>
      </p:sp>
      <p:sp>
        <p:nvSpPr>
          <p:cNvPr id="432135" name="Text Box 31"/>
          <p:cNvSpPr txBox="1">
            <a:spLocks noChangeArrowheads="1"/>
          </p:cNvSpPr>
          <p:nvPr/>
        </p:nvSpPr>
        <p:spPr bwMode="auto">
          <a:xfrm>
            <a:off x="6016625" y="2646363"/>
            <a:ext cx="19685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a:t>Water molecules</a:t>
            </a:r>
          </a:p>
          <a:p>
            <a:pPr algn="l">
              <a:lnSpc>
                <a:spcPct val="90000"/>
              </a:lnSpc>
            </a:pPr>
            <a:r>
              <a:rPr lang="en-US" altLang="en-US" sz="1800" b="1" dirty="0"/>
              <a:t>cluster around</a:t>
            </a:r>
          </a:p>
          <a:p>
            <a:pPr algn="l">
              <a:lnSpc>
                <a:spcPct val="90000"/>
              </a:lnSpc>
            </a:pPr>
            <a:r>
              <a:rPr lang="en-US" altLang="en-US" sz="1800" b="1" dirty="0"/>
              <a:t>sugar molecules.</a:t>
            </a:r>
          </a:p>
        </p:txBody>
      </p:sp>
      <p:sp>
        <p:nvSpPr>
          <p:cNvPr id="432136" name="Text Box 31"/>
          <p:cNvSpPr txBox="1">
            <a:spLocks noChangeArrowheads="1"/>
          </p:cNvSpPr>
          <p:nvPr/>
        </p:nvSpPr>
        <p:spPr bwMode="auto">
          <a:xfrm>
            <a:off x="1160463" y="3868738"/>
            <a:ext cx="20351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nSpc>
                <a:spcPct val="90000"/>
              </a:lnSpc>
            </a:pPr>
            <a:r>
              <a:rPr lang="en-US" altLang="en-US" sz="1800" b="1" dirty="0">
                <a:ea typeface="ＭＳ Ｐゴシック" pitchFamily="84" charset="-128"/>
              </a:rPr>
              <a:t>This side has</a:t>
            </a:r>
          </a:p>
          <a:p>
            <a:pPr>
              <a:lnSpc>
                <a:spcPct val="90000"/>
              </a:lnSpc>
            </a:pPr>
            <a:r>
              <a:rPr lang="en-US" altLang="en-US" sz="1800" b="1" dirty="0">
                <a:ea typeface="ＭＳ Ｐゴシック" pitchFamily="84" charset="-128"/>
              </a:rPr>
              <a:t>fewer solute </a:t>
            </a:r>
            <a:r>
              <a:rPr lang="en-US" altLang="en-US" sz="1800" b="1" dirty="0" err="1">
                <a:ea typeface="ＭＳ Ｐゴシック" pitchFamily="84" charset="-128"/>
              </a:rPr>
              <a:t>mol</a:t>
            </a:r>
            <a:r>
              <a:rPr lang="en-US" altLang="en-US" sz="1800" b="1" dirty="0">
                <a:ea typeface="ＭＳ Ｐゴシック" pitchFamily="84" charset="-128"/>
              </a:rPr>
              <a:t>-</a:t>
            </a:r>
          </a:p>
          <a:p>
            <a:pPr>
              <a:lnSpc>
                <a:spcPct val="90000"/>
              </a:lnSpc>
            </a:pPr>
            <a:r>
              <a:rPr lang="en-US" altLang="en-US" sz="1800" b="1" dirty="0" err="1">
                <a:ea typeface="ＭＳ Ｐゴシック" pitchFamily="84" charset="-128"/>
              </a:rPr>
              <a:t>ecules</a:t>
            </a:r>
            <a:r>
              <a:rPr lang="en-US" altLang="en-US" sz="1800" b="1" dirty="0">
                <a:ea typeface="ＭＳ Ｐゴシック" pitchFamily="84" charset="-128"/>
              </a:rPr>
              <a:t>, more free</a:t>
            </a:r>
          </a:p>
          <a:p>
            <a:pPr>
              <a:lnSpc>
                <a:spcPct val="90000"/>
              </a:lnSpc>
            </a:pPr>
            <a:r>
              <a:rPr lang="en-US" altLang="en-US" sz="1800" b="1" dirty="0">
                <a:ea typeface="ＭＳ Ｐゴシック" pitchFamily="84" charset="-128"/>
              </a:rPr>
              <a:t>water molecules.</a:t>
            </a:r>
          </a:p>
        </p:txBody>
      </p:sp>
      <p:sp>
        <p:nvSpPr>
          <p:cNvPr id="432137" name="Text Box 31"/>
          <p:cNvSpPr txBox="1">
            <a:spLocks noChangeArrowheads="1"/>
          </p:cNvSpPr>
          <p:nvPr/>
        </p:nvSpPr>
        <p:spPr bwMode="auto">
          <a:xfrm>
            <a:off x="6013450" y="3878263"/>
            <a:ext cx="2090738"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a:ea typeface="ＭＳ Ｐゴシック" pitchFamily="84" charset="-128"/>
              </a:rPr>
              <a:t>This side has</a:t>
            </a:r>
          </a:p>
          <a:p>
            <a:pPr algn="l">
              <a:lnSpc>
                <a:spcPct val="90000"/>
              </a:lnSpc>
            </a:pPr>
            <a:r>
              <a:rPr lang="en-US" altLang="en-US" sz="1800" b="1" dirty="0">
                <a:ea typeface="ＭＳ Ｐゴシック" pitchFamily="84" charset="-128"/>
              </a:rPr>
              <a:t>more solute </a:t>
            </a:r>
            <a:r>
              <a:rPr lang="en-US" altLang="en-US" sz="1800" b="1" dirty="0" err="1">
                <a:ea typeface="ＭＳ Ｐゴシック" pitchFamily="84" charset="-128"/>
              </a:rPr>
              <a:t>mol</a:t>
            </a:r>
            <a:r>
              <a:rPr lang="en-US" altLang="en-US" sz="1800" b="1" dirty="0">
                <a:ea typeface="ＭＳ Ｐゴシック" pitchFamily="84" charset="-128"/>
              </a:rPr>
              <a:t>-</a:t>
            </a:r>
          </a:p>
          <a:p>
            <a:pPr algn="l">
              <a:lnSpc>
                <a:spcPct val="90000"/>
              </a:lnSpc>
            </a:pPr>
            <a:r>
              <a:rPr lang="en-US" altLang="en-US" sz="1800" b="1" dirty="0" err="1">
                <a:ea typeface="ＭＳ Ｐゴシック" pitchFamily="84" charset="-128"/>
              </a:rPr>
              <a:t>ecules</a:t>
            </a:r>
            <a:r>
              <a:rPr lang="en-US" altLang="en-US" sz="1800" b="1" dirty="0">
                <a:ea typeface="ＭＳ Ｐゴシック" pitchFamily="84" charset="-128"/>
              </a:rPr>
              <a:t>, fewer free</a:t>
            </a:r>
          </a:p>
          <a:p>
            <a:pPr algn="l">
              <a:lnSpc>
                <a:spcPct val="90000"/>
              </a:lnSpc>
            </a:pPr>
            <a:r>
              <a:rPr lang="en-US" altLang="en-US" sz="1800" b="1" dirty="0">
                <a:ea typeface="ＭＳ Ｐゴシック" pitchFamily="84" charset="-128"/>
              </a:rPr>
              <a:t>water molecules.</a:t>
            </a:r>
          </a:p>
        </p:txBody>
      </p:sp>
      <p:sp>
        <p:nvSpPr>
          <p:cNvPr id="432138" name="Line 28"/>
          <p:cNvSpPr>
            <a:spLocks noChangeShapeType="1"/>
          </p:cNvSpPr>
          <p:nvPr/>
        </p:nvSpPr>
        <p:spPr bwMode="auto">
          <a:xfrm>
            <a:off x="4546600" y="2078038"/>
            <a:ext cx="63500" cy="406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2139" name="Line 29"/>
          <p:cNvSpPr>
            <a:spLocks noChangeShapeType="1"/>
          </p:cNvSpPr>
          <p:nvPr/>
        </p:nvSpPr>
        <p:spPr bwMode="auto">
          <a:xfrm flipH="1">
            <a:off x="3281363" y="2849563"/>
            <a:ext cx="9271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2140" name="Line 30"/>
          <p:cNvSpPr>
            <a:spLocks noChangeShapeType="1"/>
          </p:cNvSpPr>
          <p:nvPr/>
        </p:nvSpPr>
        <p:spPr bwMode="auto">
          <a:xfrm>
            <a:off x="5516563" y="2662238"/>
            <a:ext cx="452437" cy="2762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2141" name="Line 31"/>
          <p:cNvSpPr>
            <a:spLocks noChangeShapeType="1"/>
          </p:cNvSpPr>
          <p:nvPr/>
        </p:nvSpPr>
        <p:spPr bwMode="auto">
          <a:xfrm>
            <a:off x="5287963" y="3810000"/>
            <a:ext cx="676275" cy="538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32142" name="Line 32"/>
          <p:cNvSpPr>
            <a:spLocks noChangeShapeType="1"/>
          </p:cNvSpPr>
          <p:nvPr/>
        </p:nvSpPr>
        <p:spPr bwMode="auto">
          <a:xfrm flipH="1">
            <a:off x="3268663" y="4046538"/>
            <a:ext cx="808037" cy="3175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4754" name="Rectangle 3"/>
          <p:cNvSpPr>
            <a:spLocks noChangeArrowheads="1"/>
          </p:cNvSpPr>
          <p:nvPr/>
        </p:nvSpPr>
        <p:spPr bwMode="auto">
          <a:xfrm>
            <a:off x="11113" y="6651625"/>
            <a:ext cx="2895600" cy="169863"/>
          </a:xfrm>
          <a:prstGeom prst="rect">
            <a:avLst/>
          </a:prstGeom>
          <a:noFill/>
          <a:ln w="3175">
            <a:noFill/>
            <a:miter lim="800000"/>
            <a:headEnd/>
            <a:tailEnd/>
          </a:ln>
        </p:spPr>
        <p:txBody>
          <a:bodyPr/>
          <a:lstStyle/>
          <a:p>
            <a:pPr eaLnBrk="0" hangingPunct="0"/>
            <a:r>
              <a:rPr lang="en-US" altLang="en-US" sz="900">
                <a:solidFill>
                  <a:srgbClr val="000000"/>
                </a:solidFill>
              </a:rPr>
              <a:t>© 2014 Pearson Education, Inc.</a:t>
            </a:r>
          </a:p>
        </p:txBody>
      </p:sp>
      <p:sp>
        <p:nvSpPr>
          <p:cNvPr id="2" name="TextBox 1">
            <a:extLst>
              <a:ext uri="{FF2B5EF4-FFF2-40B4-BE49-F238E27FC236}">
                <a16:creationId xmlns:a16="http://schemas.microsoft.com/office/drawing/2014/main" id="{F5E40130-2D4E-4313-802E-B80E0C53EFFA}"/>
              </a:ext>
            </a:extLst>
          </p:cNvPr>
          <p:cNvSpPr txBox="1"/>
          <p:nvPr/>
        </p:nvSpPr>
        <p:spPr>
          <a:xfrm>
            <a:off x="457200" y="304800"/>
            <a:ext cx="4152900" cy="769441"/>
          </a:xfrm>
          <a:prstGeom prst="rect">
            <a:avLst/>
          </a:prstGeom>
          <a:noFill/>
        </p:spPr>
        <p:txBody>
          <a:bodyPr wrap="square" rtlCol="0">
            <a:spAutoFit/>
          </a:bodyPr>
          <a:lstStyle/>
          <a:p>
            <a:r>
              <a:rPr lang="en-US" sz="4400" dirty="0"/>
              <a:t>Osmosis</a:t>
            </a:r>
          </a:p>
        </p:txBody>
      </p:sp>
    </p:spTree>
    <p:extLst>
      <p:ext uri="{BB962C8B-B14F-4D97-AF65-F5344CB8AC3E}">
        <p14:creationId xmlns:p14="http://schemas.microsoft.com/office/powerpoint/2010/main" val="2245378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2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21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21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21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321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21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21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214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21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321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32" grpId="0"/>
      <p:bldP spid="432134" grpId="0"/>
      <p:bldP spid="432135" grpId="0"/>
      <p:bldP spid="432136" grpId="0"/>
      <p:bldP spid="432137" grpId="0"/>
      <p:bldP spid="432139" grpId="0" animBg="1"/>
      <p:bldP spid="432140" grpId="0" animBg="1"/>
      <p:bldP spid="432141" grpId="0" animBg="1"/>
      <p:bldP spid="43214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3"/>
          <p:cNvSpPr>
            <a:spLocks noChangeArrowheads="1"/>
          </p:cNvSpPr>
          <p:nvPr/>
        </p:nvSpPr>
        <p:spPr bwMode="auto">
          <a:xfrm>
            <a:off x="11113" y="6651625"/>
            <a:ext cx="2895600" cy="169863"/>
          </a:xfrm>
          <a:prstGeom prst="rect">
            <a:avLst/>
          </a:prstGeom>
          <a:noFill/>
          <a:ln w="3175">
            <a:noFill/>
            <a:miter lim="800000"/>
            <a:headEnd/>
            <a:tailEnd/>
          </a:ln>
        </p:spPr>
        <p:txBody>
          <a:bodyPr/>
          <a:lstStyle/>
          <a:p>
            <a:pPr eaLnBrk="0" hangingPunct="0"/>
            <a:r>
              <a:rPr lang="en-US" altLang="en-US" sz="900">
                <a:solidFill>
                  <a:srgbClr val="000000"/>
                </a:solidFill>
              </a:rPr>
              <a:t>© 2014 Pearson Education, Inc.</a:t>
            </a:r>
          </a:p>
        </p:txBody>
      </p:sp>
      <p:pic>
        <p:nvPicPr>
          <p:cNvPr id="3" name="Picture 2">
            <a:extLst>
              <a:ext uri="{FF2B5EF4-FFF2-40B4-BE49-F238E27FC236}">
                <a16:creationId xmlns:a16="http://schemas.microsoft.com/office/drawing/2014/main" id="{691B861D-8B07-45BD-8EF2-A9A3BD915B8E}"/>
              </a:ext>
            </a:extLst>
          </p:cNvPr>
          <p:cNvPicPr>
            <a:picLocks noChangeAspect="1"/>
          </p:cNvPicPr>
          <p:nvPr/>
        </p:nvPicPr>
        <p:blipFill>
          <a:blip r:embed="rId3"/>
          <a:stretch>
            <a:fillRect/>
          </a:stretch>
        </p:blipFill>
        <p:spPr>
          <a:xfrm>
            <a:off x="1143000" y="1569720"/>
            <a:ext cx="3208020" cy="3459480"/>
          </a:xfrm>
          <a:prstGeom prst="rect">
            <a:avLst/>
          </a:prstGeom>
        </p:spPr>
      </p:pic>
      <p:sp>
        <p:nvSpPr>
          <p:cNvPr id="34" name="Text Box 31">
            <a:extLst>
              <a:ext uri="{FF2B5EF4-FFF2-40B4-BE49-F238E27FC236}">
                <a16:creationId xmlns:a16="http://schemas.microsoft.com/office/drawing/2014/main" id="{302146F6-4E84-4346-B0AC-3D3649D22C70}"/>
              </a:ext>
            </a:extLst>
          </p:cNvPr>
          <p:cNvSpPr txBox="1">
            <a:spLocks noChangeArrowheads="1"/>
          </p:cNvSpPr>
          <p:nvPr/>
        </p:nvSpPr>
        <p:spPr bwMode="auto">
          <a:xfrm>
            <a:off x="2447699" y="2762388"/>
            <a:ext cx="10493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t>Sugar</a:t>
            </a:r>
          </a:p>
          <a:p>
            <a:pPr algn="l">
              <a:lnSpc>
                <a:spcPct val="90000"/>
              </a:lnSpc>
            </a:pPr>
            <a:r>
              <a:rPr lang="en-US" altLang="en-US" sz="1800" b="1"/>
              <a:t>molecule</a:t>
            </a:r>
          </a:p>
        </p:txBody>
      </p:sp>
      <p:sp>
        <p:nvSpPr>
          <p:cNvPr id="35" name="Text Box 31">
            <a:extLst>
              <a:ext uri="{FF2B5EF4-FFF2-40B4-BE49-F238E27FC236}">
                <a16:creationId xmlns:a16="http://schemas.microsoft.com/office/drawing/2014/main" id="{5B282BC0-F3B8-419B-913B-FF76FFDB24C3}"/>
              </a:ext>
            </a:extLst>
          </p:cNvPr>
          <p:cNvSpPr txBox="1">
            <a:spLocks noChangeArrowheads="1"/>
          </p:cNvSpPr>
          <p:nvPr/>
        </p:nvSpPr>
        <p:spPr bwMode="auto">
          <a:xfrm>
            <a:off x="1222149" y="1533663"/>
            <a:ext cx="180498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a:t>Lower</a:t>
            </a:r>
          </a:p>
          <a:p>
            <a:pPr algn="l">
              <a:lnSpc>
                <a:spcPct val="90000"/>
              </a:lnSpc>
            </a:pPr>
            <a:r>
              <a:rPr lang="en-US" altLang="en-US" sz="1800" b="1" dirty="0"/>
              <a:t>concentration</a:t>
            </a:r>
          </a:p>
          <a:p>
            <a:pPr algn="l">
              <a:lnSpc>
                <a:spcPct val="90000"/>
              </a:lnSpc>
            </a:pPr>
            <a:r>
              <a:rPr lang="en-US" altLang="en-US" sz="1800" b="1" dirty="0"/>
              <a:t>of solute (sugar)</a:t>
            </a:r>
          </a:p>
        </p:txBody>
      </p:sp>
      <p:sp>
        <p:nvSpPr>
          <p:cNvPr id="36" name="Line 36">
            <a:extLst>
              <a:ext uri="{FF2B5EF4-FFF2-40B4-BE49-F238E27FC236}">
                <a16:creationId xmlns:a16="http://schemas.microsoft.com/office/drawing/2014/main" id="{CC83F5F3-38EB-4E9A-BE1E-5D6272740026}"/>
              </a:ext>
            </a:extLst>
          </p:cNvPr>
          <p:cNvSpPr>
            <a:spLocks noChangeShapeType="1"/>
          </p:cNvSpPr>
          <p:nvPr/>
        </p:nvSpPr>
        <p:spPr bwMode="auto">
          <a:xfrm flipH="1">
            <a:off x="2069874" y="2303601"/>
            <a:ext cx="3175" cy="990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7" name="Line 37">
            <a:extLst>
              <a:ext uri="{FF2B5EF4-FFF2-40B4-BE49-F238E27FC236}">
                <a16:creationId xmlns:a16="http://schemas.microsoft.com/office/drawing/2014/main" id="{198367DE-9530-42DF-A13F-A9C5D5E6D781}"/>
              </a:ext>
            </a:extLst>
          </p:cNvPr>
          <p:cNvSpPr>
            <a:spLocks noChangeShapeType="1"/>
          </p:cNvSpPr>
          <p:nvPr/>
        </p:nvSpPr>
        <p:spPr bwMode="auto">
          <a:xfrm>
            <a:off x="3852636" y="2314713"/>
            <a:ext cx="0" cy="969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8" name="Line 38">
            <a:extLst>
              <a:ext uri="{FF2B5EF4-FFF2-40B4-BE49-F238E27FC236}">
                <a16:creationId xmlns:a16="http://schemas.microsoft.com/office/drawing/2014/main" id="{3D89DA27-710A-4EC2-AAEC-B6CD8F5A569B}"/>
              </a:ext>
            </a:extLst>
          </p:cNvPr>
          <p:cNvSpPr>
            <a:spLocks noChangeShapeType="1"/>
          </p:cNvSpPr>
          <p:nvPr/>
        </p:nvSpPr>
        <p:spPr bwMode="auto">
          <a:xfrm>
            <a:off x="3276600" y="3305175"/>
            <a:ext cx="241300" cy="200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a:extLst>
              <a:ext uri="{FF2B5EF4-FFF2-40B4-BE49-F238E27FC236}">
                <a16:creationId xmlns:a16="http://schemas.microsoft.com/office/drawing/2014/main" id="{36CA05F9-A0C4-4F48-AD73-2B3571714066}"/>
              </a:ext>
            </a:extLst>
          </p:cNvPr>
          <p:cNvPicPr>
            <a:picLocks noChangeAspect="1"/>
          </p:cNvPicPr>
          <p:nvPr/>
        </p:nvPicPr>
        <p:blipFill>
          <a:blip r:embed="rId4"/>
          <a:stretch>
            <a:fillRect/>
          </a:stretch>
        </p:blipFill>
        <p:spPr>
          <a:xfrm>
            <a:off x="2514600" y="3604260"/>
            <a:ext cx="739140" cy="510540"/>
          </a:xfrm>
          <a:prstGeom prst="rect">
            <a:avLst/>
          </a:prstGeom>
        </p:spPr>
      </p:pic>
      <p:pic>
        <p:nvPicPr>
          <p:cNvPr id="8" name="Picture 7">
            <a:extLst>
              <a:ext uri="{FF2B5EF4-FFF2-40B4-BE49-F238E27FC236}">
                <a16:creationId xmlns:a16="http://schemas.microsoft.com/office/drawing/2014/main" id="{166470DE-7063-4603-A16C-44880E93D2B7}"/>
              </a:ext>
            </a:extLst>
          </p:cNvPr>
          <p:cNvPicPr>
            <a:picLocks noChangeAspect="1"/>
          </p:cNvPicPr>
          <p:nvPr/>
        </p:nvPicPr>
        <p:blipFill>
          <a:blip r:embed="rId5"/>
          <a:stretch>
            <a:fillRect/>
          </a:stretch>
        </p:blipFill>
        <p:spPr>
          <a:xfrm>
            <a:off x="4397952" y="1524000"/>
            <a:ext cx="3603048" cy="3493311"/>
          </a:xfrm>
          <a:prstGeom prst="rect">
            <a:avLst/>
          </a:prstGeom>
        </p:spPr>
      </p:pic>
      <p:sp>
        <p:nvSpPr>
          <p:cNvPr id="39" name="Text Box 31">
            <a:extLst>
              <a:ext uri="{FF2B5EF4-FFF2-40B4-BE49-F238E27FC236}">
                <a16:creationId xmlns:a16="http://schemas.microsoft.com/office/drawing/2014/main" id="{59054925-DE13-45AF-973C-159CC88783E6}"/>
              </a:ext>
            </a:extLst>
          </p:cNvPr>
          <p:cNvSpPr txBox="1">
            <a:spLocks noChangeArrowheads="1"/>
          </p:cNvSpPr>
          <p:nvPr/>
        </p:nvSpPr>
        <p:spPr bwMode="auto">
          <a:xfrm>
            <a:off x="3325586" y="1528901"/>
            <a:ext cx="1509713"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a:t>Higher</a:t>
            </a:r>
          </a:p>
          <a:p>
            <a:pPr algn="l">
              <a:lnSpc>
                <a:spcPct val="90000"/>
              </a:lnSpc>
            </a:pPr>
            <a:r>
              <a:rPr lang="en-US" altLang="en-US" sz="1800" b="1" dirty="0"/>
              <a:t>concentration</a:t>
            </a:r>
          </a:p>
          <a:p>
            <a:pPr algn="l">
              <a:lnSpc>
                <a:spcPct val="90000"/>
              </a:lnSpc>
            </a:pPr>
            <a:r>
              <a:rPr lang="en-US" altLang="en-US" sz="1800" b="1" dirty="0"/>
              <a:t>of solute</a:t>
            </a:r>
          </a:p>
        </p:txBody>
      </p:sp>
      <p:cxnSp>
        <p:nvCxnSpPr>
          <p:cNvPr id="40" name="Straight Arrow Connector 39">
            <a:extLst>
              <a:ext uri="{FF2B5EF4-FFF2-40B4-BE49-F238E27FC236}">
                <a16:creationId xmlns:a16="http://schemas.microsoft.com/office/drawing/2014/main" id="{8C35758D-41C1-4E4C-AD88-C0D8C0A61BFE}"/>
              </a:ext>
            </a:extLst>
          </p:cNvPr>
          <p:cNvCxnSpPr/>
          <p:nvPr/>
        </p:nvCxnSpPr>
        <p:spPr>
          <a:xfrm>
            <a:off x="5029200" y="904220"/>
            <a:ext cx="381000" cy="1410493"/>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E86B3BC-5472-4BF2-AEA2-685BD9DDA25B}"/>
              </a:ext>
            </a:extLst>
          </p:cNvPr>
          <p:cNvSpPr txBox="1"/>
          <p:nvPr/>
        </p:nvSpPr>
        <p:spPr>
          <a:xfrm>
            <a:off x="3947771" y="381000"/>
            <a:ext cx="2197214" cy="523220"/>
          </a:xfrm>
          <a:prstGeom prst="rect">
            <a:avLst/>
          </a:prstGeom>
          <a:noFill/>
        </p:spPr>
        <p:txBody>
          <a:bodyPr wrap="square" rtlCol="0">
            <a:spAutoFit/>
          </a:bodyPr>
          <a:lstStyle/>
          <a:p>
            <a:r>
              <a:rPr lang="en-US" sz="2800" dirty="0">
                <a:solidFill>
                  <a:srgbClr val="C00000"/>
                </a:solidFill>
              </a:rPr>
              <a:t>Lost mass</a:t>
            </a:r>
          </a:p>
        </p:txBody>
      </p:sp>
      <p:cxnSp>
        <p:nvCxnSpPr>
          <p:cNvPr id="42" name="Straight Arrow Connector 41">
            <a:extLst>
              <a:ext uri="{FF2B5EF4-FFF2-40B4-BE49-F238E27FC236}">
                <a16:creationId xmlns:a16="http://schemas.microsoft.com/office/drawing/2014/main" id="{D2973054-B7A1-463F-B598-AB85028C2B99}"/>
              </a:ext>
            </a:extLst>
          </p:cNvPr>
          <p:cNvCxnSpPr/>
          <p:nvPr/>
        </p:nvCxnSpPr>
        <p:spPr>
          <a:xfrm flipH="1">
            <a:off x="7563874" y="1132820"/>
            <a:ext cx="741926" cy="1193572"/>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7931F5BB-EA4C-40B1-AADC-3CD1A350248E}"/>
              </a:ext>
            </a:extLst>
          </p:cNvPr>
          <p:cNvSpPr txBox="1"/>
          <p:nvPr/>
        </p:nvSpPr>
        <p:spPr>
          <a:xfrm>
            <a:off x="6925015" y="495374"/>
            <a:ext cx="2197214" cy="523220"/>
          </a:xfrm>
          <a:prstGeom prst="rect">
            <a:avLst/>
          </a:prstGeom>
          <a:noFill/>
        </p:spPr>
        <p:txBody>
          <a:bodyPr wrap="square" rtlCol="0">
            <a:spAutoFit/>
          </a:bodyPr>
          <a:lstStyle/>
          <a:p>
            <a:r>
              <a:rPr lang="en-US" sz="2800" dirty="0">
                <a:solidFill>
                  <a:srgbClr val="C00000"/>
                </a:solidFill>
              </a:rPr>
              <a:t>Gained mass</a:t>
            </a:r>
          </a:p>
        </p:txBody>
      </p:sp>
      <p:sp>
        <p:nvSpPr>
          <p:cNvPr id="9" name="TextBox 8">
            <a:extLst>
              <a:ext uri="{FF2B5EF4-FFF2-40B4-BE49-F238E27FC236}">
                <a16:creationId xmlns:a16="http://schemas.microsoft.com/office/drawing/2014/main" id="{D684B8FC-AF72-436B-9839-DD2E0173C3B6}"/>
              </a:ext>
            </a:extLst>
          </p:cNvPr>
          <p:cNvSpPr txBox="1"/>
          <p:nvPr/>
        </p:nvSpPr>
        <p:spPr>
          <a:xfrm>
            <a:off x="2069874" y="4778514"/>
            <a:ext cx="520926" cy="707886"/>
          </a:xfrm>
          <a:prstGeom prst="rect">
            <a:avLst/>
          </a:prstGeom>
          <a:noFill/>
        </p:spPr>
        <p:txBody>
          <a:bodyPr wrap="square" rtlCol="0">
            <a:spAutoFit/>
          </a:bodyPr>
          <a:lstStyle/>
          <a:p>
            <a:r>
              <a:rPr lang="en-US" sz="4000" dirty="0"/>
              <a:t>A</a:t>
            </a:r>
          </a:p>
        </p:txBody>
      </p:sp>
      <p:sp>
        <p:nvSpPr>
          <p:cNvPr id="45" name="TextBox 44">
            <a:extLst>
              <a:ext uri="{FF2B5EF4-FFF2-40B4-BE49-F238E27FC236}">
                <a16:creationId xmlns:a16="http://schemas.microsoft.com/office/drawing/2014/main" id="{B6CDD619-D634-4161-AB4D-E067071A1BB7}"/>
              </a:ext>
            </a:extLst>
          </p:cNvPr>
          <p:cNvSpPr txBox="1"/>
          <p:nvPr/>
        </p:nvSpPr>
        <p:spPr>
          <a:xfrm>
            <a:off x="3210447" y="4778514"/>
            <a:ext cx="520926" cy="707886"/>
          </a:xfrm>
          <a:prstGeom prst="rect">
            <a:avLst/>
          </a:prstGeom>
          <a:noFill/>
        </p:spPr>
        <p:txBody>
          <a:bodyPr wrap="square" rtlCol="0">
            <a:spAutoFit/>
          </a:bodyPr>
          <a:lstStyle/>
          <a:p>
            <a:r>
              <a:rPr lang="en-US" sz="4000" dirty="0"/>
              <a:t>B</a:t>
            </a:r>
          </a:p>
        </p:txBody>
      </p:sp>
    </p:spTree>
    <p:extLst>
      <p:ext uri="{BB962C8B-B14F-4D97-AF65-F5344CB8AC3E}">
        <p14:creationId xmlns:p14="http://schemas.microsoft.com/office/powerpoint/2010/main" val="355248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animBg="1"/>
      <p:bldP spid="38" grpId="0" animBg="1"/>
      <p:bldP spid="39" grpId="0"/>
      <p:bldP spid="41" grpId="0"/>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38100" y="165100"/>
            <a:ext cx="8534400" cy="503238"/>
          </a:xfrm>
        </p:spPr>
        <p:txBody>
          <a:bodyPr lIns="91440" tIns="45720" rIns="91440" bIns="45720" anchor="ctr">
            <a:normAutofit fontScale="90000"/>
          </a:bodyPr>
          <a:lstStyle/>
          <a:p>
            <a:pPr eaLnBrk="1" hangingPunct="1"/>
            <a:r>
              <a:rPr lang="en-US" altLang="en-US" sz="3200" i="1" dirty="0"/>
              <a:t>Water Balance of Cells </a:t>
            </a:r>
          </a:p>
        </p:txBody>
      </p:sp>
      <p:sp>
        <p:nvSpPr>
          <p:cNvPr id="278531" name="Rectangle 3"/>
          <p:cNvSpPr>
            <a:spLocks noGrp="1" noChangeArrowheads="1"/>
          </p:cNvSpPr>
          <p:nvPr>
            <p:ph type="body" idx="4294967295"/>
          </p:nvPr>
        </p:nvSpPr>
        <p:spPr>
          <a:xfrm>
            <a:off x="63500" y="1263651"/>
            <a:ext cx="8775700" cy="2012950"/>
          </a:xfrm>
        </p:spPr>
        <p:txBody>
          <a:bodyPr lIns="91440" tIns="45720" rIns="91440" bIns="45720"/>
          <a:lstStyle/>
          <a:p>
            <a:pPr marL="292100" indent="-292100" eaLnBrk="1" hangingPunct="1">
              <a:lnSpc>
                <a:spcPct val="95000"/>
              </a:lnSpc>
              <a:spcBef>
                <a:spcPct val="15000"/>
              </a:spcBef>
              <a:spcAft>
                <a:spcPct val="15000"/>
              </a:spcAft>
            </a:pPr>
            <a:r>
              <a:rPr lang="en-US" altLang="en-US" b="1" dirty="0"/>
              <a:t>Tonicity </a:t>
            </a:r>
            <a:r>
              <a:rPr lang="en-US" altLang="en-US" dirty="0"/>
              <a:t>is the ability of a surrounding solution to cause a cell to gain or lose water.</a:t>
            </a:r>
          </a:p>
        </p:txBody>
      </p:sp>
      <p:sp>
        <p:nvSpPr>
          <p:cNvPr id="278538"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47"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48" name="Text Box 8"/>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pPr>
            <a:r>
              <a:rPr lang="en-US" altLang="en-US" sz="900"/>
              <a:t>© 2014 Pearson Education, Inc.</a:t>
            </a:r>
            <a:endParaRPr lang="en-US" altLang="en-US"/>
          </a:p>
        </p:txBody>
      </p:sp>
    </p:spTree>
    <p:extLst>
      <p:ext uri="{BB962C8B-B14F-4D97-AF65-F5344CB8AC3E}">
        <p14:creationId xmlns:p14="http://schemas.microsoft.com/office/powerpoint/2010/main" val="814037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38100" y="165100"/>
            <a:ext cx="8534400" cy="503238"/>
          </a:xfrm>
        </p:spPr>
        <p:txBody>
          <a:bodyPr lIns="91440" tIns="45720" rIns="91440" bIns="45720" anchor="ctr">
            <a:normAutofit fontScale="90000"/>
          </a:bodyPr>
          <a:lstStyle/>
          <a:p>
            <a:pPr eaLnBrk="1" hangingPunct="1"/>
            <a:r>
              <a:rPr lang="en-US" altLang="en-US" sz="3200" i="1" dirty="0"/>
              <a:t>Water Balance of Cells</a:t>
            </a:r>
          </a:p>
        </p:txBody>
      </p:sp>
      <p:sp>
        <p:nvSpPr>
          <p:cNvPr id="278531" name="Rectangle 3"/>
          <p:cNvSpPr>
            <a:spLocks noGrp="1" noChangeArrowheads="1"/>
          </p:cNvSpPr>
          <p:nvPr>
            <p:ph type="body" idx="4294967295"/>
          </p:nvPr>
        </p:nvSpPr>
        <p:spPr>
          <a:xfrm>
            <a:off x="10886" y="838199"/>
            <a:ext cx="8675914" cy="2743201"/>
          </a:xfrm>
        </p:spPr>
        <p:txBody>
          <a:bodyPr lIns="91440" tIns="45720" rIns="91440" bIns="45720">
            <a:normAutofit fontScale="92500"/>
          </a:bodyPr>
          <a:lstStyle/>
          <a:p>
            <a:pPr marL="0" indent="0" eaLnBrk="1" hangingPunct="1">
              <a:lnSpc>
                <a:spcPct val="95000"/>
              </a:lnSpc>
              <a:spcBef>
                <a:spcPct val="15000"/>
              </a:spcBef>
              <a:spcAft>
                <a:spcPct val="15000"/>
              </a:spcAft>
              <a:buNone/>
            </a:pPr>
            <a:r>
              <a:rPr lang="en-US" altLang="en-US" b="1" dirty="0"/>
              <a:t>Isotonic </a:t>
            </a:r>
            <a:r>
              <a:rPr lang="en-US" altLang="en-US" dirty="0"/>
              <a:t>solution: </a:t>
            </a:r>
          </a:p>
          <a:p>
            <a:pPr>
              <a:lnSpc>
                <a:spcPct val="95000"/>
              </a:lnSpc>
              <a:spcBef>
                <a:spcPct val="15000"/>
              </a:spcBef>
              <a:spcAft>
                <a:spcPct val="15000"/>
              </a:spcAft>
            </a:pPr>
            <a:r>
              <a:rPr lang="en-US" altLang="en-US" dirty="0"/>
              <a:t>Solute concentration outside of the cell is the same as inside the cell. </a:t>
            </a:r>
          </a:p>
          <a:p>
            <a:pPr marL="292100" indent="-292100" eaLnBrk="1" hangingPunct="1">
              <a:lnSpc>
                <a:spcPct val="95000"/>
              </a:lnSpc>
              <a:spcBef>
                <a:spcPct val="15000"/>
              </a:spcBef>
              <a:spcAft>
                <a:spcPct val="15000"/>
              </a:spcAft>
            </a:pPr>
            <a:r>
              <a:rPr lang="en-US" altLang="en-US" dirty="0"/>
              <a:t>If a cell is in an isotonic solution, will there be a </a:t>
            </a:r>
            <a:r>
              <a:rPr lang="en-US" altLang="en-US" b="1" dirty="0"/>
              <a:t>net </a:t>
            </a:r>
            <a:r>
              <a:rPr lang="en-US" altLang="en-US" dirty="0"/>
              <a:t>movement of water across the plasma membrane? </a:t>
            </a:r>
          </a:p>
        </p:txBody>
      </p:sp>
      <p:sp>
        <p:nvSpPr>
          <p:cNvPr id="278538" name="Line 6"/>
          <p:cNvSpPr>
            <a:spLocks noChangeShapeType="1"/>
          </p:cNvSpPr>
          <p:nvPr/>
        </p:nvSpPr>
        <p:spPr bwMode="auto">
          <a:xfrm>
            <a:off x="153761" y="838200"/>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47" name="Line 7"/>
          <p:cNvSpPr>
            <a:spLocks noChangeShapeType="1"/>
          </p:cNvSpPr>
          <p:nvPr/>
        </p:nvSpPr>
        <p:spPr bwMode="auto">
          <a:xfrm>
            <a:off x="182563" y="6535738"/>
            <a:ext cx="87757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48" name="Text Box 8"/>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pPr>
            <a:r>
              <a:rPr lang="en-US" altLang="en-US" sz="900"/>
              <a:t>© 2014 Pearson Education, Inc.</a:t>
            </a:r>
            <a:endParaRPr lang="en-US" altLang="en-US"/>
          </a:p>
        </p:txBody>
      </p:sp>
      <p:pic>
        <p:nvPicPr>
          <p:cNvPr id="7" name="Picture 2" descr="http://thumbs.dreamstime.com/x/tonicity-19759916.jpg"/>
          <p:cNvPicPr>
            <a:picLocks noChangeAspect="1" noChangeArrowheads="1"/>
          </p:cNvPicPr>
          <p:nvPr/>
        </p:nvPicPr>
        <p:blipFill rotWithShape="1">
          <a:blip r:embed="rId3">
            <a:extLst>
              <a:ext uri="{28A0092B-C50C-407E-A947-70E740481C1C}">
                <a14:useLocalDpi xmlns:a14="http://schemas.microsoft.com/office/drawing/2010/main" val="0"/>
              </a:ext>
            </a:extLst>
          </a:blip>
          <a:srcRect r="71553" b="13511"/>
          <a:stretch/>
        </p:blipFill>
        <p:spPr bwMode="auto">
          <a:xfrm>
            <a:off x="566058" y="3652629"/>
            <a:ext cx="2030186" cy="316343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548063" y="4453227"/>
            <a:ext cx="2057400" cy="2274887"/>
            <a:chOff x="3722914" y="3516313"/>
            <a:chExt cx="2057400" cy="2274887"/>
          </a:xfrm>
        </p:grpSpPr>
        <p:pic>
          <p:nvPicPr>
            <p:cNvPr id="9" name="Picture 47" descr="05_11WaterBalance-U"/>
            <p:cNvPicPr>
              <a:picLocks noChangeAspect="1" noChangeArrowheads="1"/>
            </p:cNvPicPr>
            <p:nvPr/>
          </p:nvPicPr>
          <p:blipFill rotWithShape="1">
            <a:blip r:embed="rId4">
              <a:extLst>
                <a:ext uri="{28A0092B-C50C-407E-A947-70E740481C1C}">
                  <a14:useLocalDpi xmlns:a14="http://schemas.microsoft.com/office/drawing/2010/main" val="0"/>
                </a:ext>
              </a:extLst>
            </a:blip>
            <a:srcRect l="36800" t="51734" r="31216" b="3090"/>
            <a:stretch/>
          </p:blipFill>
          <p:spPr bwMode="auto">
            <a:xfrm>
              <a:off x="3722914" y="3516313"/>
              <a:ext cx="2057400" cy="227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4318000" y="5348288"/>
              <a:ext cx="7969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Flaccid</a:t>
              </a:r>
            </a:p>
          </p:txBody>
        </p:sp>
        <p:sp>
          <p:nvSpPr>
            <p:cNvPr id="11" name="Text Box 31"/>
            <p:cNvSpPr txBox="1">
              <a:spLocks noChangeArrowheads="1"/>
            </p:cNvSpPr>
            <p:nvPr/>
          </p:nvSpPr>
          <p:spPr bwMode="auto">
            <a:xfrm>
              <a:off x="3897313" y="3630613"/>
              <a:ext cx="4460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H</a:t>
              </a:r>
              <a:r>
                <a:rPr lang="en-US" altLang="en-US" sz="1800" b="1" baseline="-25000">
                  <a:ea typeface="ＭＳ Ｐゴシック" pitchFamily="84" charset="-128"/>
                </a:rPr>
                <a:t>2</a:t>
              </a:r>
              <a:r>
                <a:rPr lang="en-US" altLang="en-US" sz="1800" b="1">
                  <a:ea typeface="ＭＳ Ｐゴシック" pitchFamily="84" charset="-128"/>
                </a:rPr>
                <a:t>O</a:t>
              </a:r>
            </a:p>
          </p:txBody>
        </p:sp>
        <p:sp>
          <p:nvSpPr>
            <p:cNvPr id="12" name="Text Box 31"/>
            <p:cNvSpPr txBox="1">
              <a:spLocks noChangeArrowheads="1"/>
            </p:cNvSpPr>
            <p:nvPr/>
          </p:nvSpPr>
          <p:spPr bwMode="auto">
            <a:xfrm>
              <a:off x="5159375" y="3624263"/>
              <a:ext cx="446088"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H</a:t>
              </a:r>
              <a:r>
                <a:rPr lang="en-US" altLang="en-US" sz="1800" b="1" baseline="-25000">
                  <a:ea typeface="ＭＳ Ｐゴシック" pitchFamily="84" charset="-128"/>
                </a:rPr>
                <a:t>2</a:t>
              </a:r>
              <a:r>
                <a:rPr lang="en-US" altLang="en-US" sz="1800" b="1">
                  <a:ea typeface="ＭＳ Ｐゴシック" pitchFamily="84" charset="-128"/>
                </a:rPr>
                <a:t>O</a:t>
              </a:r>
            </a:p>
          </p:txBody>
        </p:sp>
      </p:grpSp>
      <p:pic>
        <p:nvPicPr>
          <p:cNvPr id="3074" name="Picture 2" descr="http://ak.picdn.net/shutterstock/videos/656683/preview/stock-footage-time-lapse-of-houseplant-reviving-and-wilting.jpg"/>
          <p:cNvPicPr>
            <a:picLocks noChangeAspect="1" noChangeArrowheads="1"/>
          </p:cNvPicPr>
          <p:nvPr/>
        </p:nvPicPr>
        <p:blipFill rotWithShape="1">
          <a:blip r:embed="rId5">
            <a:extLst>
              <a:ext uri="{28A0092B-C50C-407E-A947-70E740481C1C}">
                <a14:useLocalDpi xmlns:a14="http://schemas.microsoft.com/office/drawing/2010/main" val="0"/>
              </a:ext>
            </a:extLst>
          </a:blip>
          <a:srcRect l="25572" r="23427"/>
          <a:stretch/>
        </p:blipFill>
        <p:spPr bwMode="auto">
          <a:xfrm>
            <a:off x="6197766" y="4541837"/>
            <a:ext cx="1943100" cy="2152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076974" y="3146639"/>
            <a:ext cx="1462314" cy="707886"/>
          </a:xfrm>
          <a:prstGeom prst="rect">
            <a:avLst/>
          </a:prstGeom>
          <a:noFill/>
        </p:spPr>
        <p:txBody>
          <a:bodyPr wrap="square" rtlCol="0">
            <a:spAutoFit/>
          </a:bodyPr>
          <a:lstStyle/>
          <a:p>
            <a:r>
              <a:rPr lang="en-US" sz="4000" dirty="0"/>
              <a:t>No!</a:t>
            </a:r>
          </a:p>
        </p:txBody>
      </p:sp>
    </p:spTree>
    <p:extLst>
      <p:ext uri="{BB962C8B-B14F-4D97-AF65-F5344CB8AC3E}">
        <p14:creationId xmlns:p14="http://schemas.microsoft.com/office/powerpoint/2010/main" val="15553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idx="4294967295"/>
          </p:nvPr>
        </p:nvSpPr>
        <p:spPr>
          <a:xfrm>
            <a:off x="38100" y="165100"/>
            <a:ext cx="8534400" cy="503238"/>
          </a:xfrm>
        </p:spPr>
        <p:txBody>
          <a:bodyPr lIns="91440" tIns="45720" rIns="91440" bIns="45720" anchor="ctr">
            <a:normAutofit fontScale="90000"/>
          </a:bodyPr>
          <a:lstStyle/>
          <a:p>
            <a:pPr eaLnBrk="1" hangingPunct="1"/>
            <a:r>
              <a:rPr lang="en-US" altLang="en-US" sz="3200" i="1" dirty="0"/>
              <a:t>Water Balance of Cells</a:t>
            </a:r>
          </a:p>
        </p:txBody>
      </p:sp>
      <p:sp>
        <p:nvSpPr>
          <p:cNvPr id="278531" name="Rectangle 3"/>
          <p:cNvSpPr>
            <a:spLocks noGrp="1" noChangeArrowheads="1"/>
          </p:cNvSpPr>
          <p:nvPr>
            <p:ph type="body" idx="4294967295"/>
          </p:nvPr>
        </p:nvSpPr>
        <p:spPr>
          <a:xfrm>
            <a:off x="63500" y="1263650"/>
            <a:ext cx="8775700" cy="2074635"/>
          </a:xfrm>
        </p:spPr>
        <p:txBody>
          <a:bodyPr lIns="91440" tIns="45720" rIns="91440" bIns="45720">
            <a:normAutofit lnSpcReduction="10000"/>
          </a:bodyPr>
          <a:lstStyle/>
          <a:p>
            <a:pPr marL="0" indent="0" eaLnBrk="1" hangingPunct="1">
              <a:lnSpc>
                <a:spcPct val="95000"/>
              </a:lnSpc>
              <a:spcBef>
                <a:spcPct val="15000"/>
              </a:spcBef>
              <a:spcAft>
                <a:spcPct val="15000"/>
              </a:spcAft>
              <a:buNone/>
            </a:pPr>
            <a:r>
              <a:rPr lang="en-US" altLang="en-US" b="1" dirty="0"/>
              <a:t>Hypertonic </a:t>
            </a:r>
            <a:r>
              <a:rPr lang="en-US" altLang="en-US" dirty="0"/>
              <a:t>solution: </a:t>
            </a:r>
          </a:p>
          <a:p>
            <a:pPr>
              <a:lnSpc>
                <a:spcPct val="95000"/>
              </a:lnSpc>
              <a:spcBef>
                <a:spcPct val="15000"/>
              </a:spcBef>
              <a:spcAft>
                <a:spcPct val="15000"/>
              </a:spcAft>
            </a:pPr>
            <a:r>
              <a:rPr lang="en-US" altLang="en-US" dirty="0"/>
              <a:t>Solute concentration outside of the cell is greater than that inside the cell</a:t>
            </a:r>
          </a:p>
          <a:p>
            <a:pPr>
              <a:lnSpc>
                <a:spcPct val="95000"/>
              </a:lnSpc>
              <a:spcBef>
                <a:spcPct val="15000"/>
              </a:spcBef>
              <a:spcAft>
                <a:spcPct val="15000"/>
              </a:spcAft>
            </a:pPr>
            <a:r>
              <a:rPr lang="en-US" altLang="en-US" dirty="0"/>
              <a:t>A cell in a hypertonic solution will  ______ water.</a:t>
            </a:r>
          </a:p>
        </p:txBody>
      </p:sp>
      <p:sp>
        <p:nvSpPr>
          <p:cNvPr id="278538" name="Line 6"/>
          <p:cNvSpPr>
            <a:spLocks noChangeShapeType="1"/>
          </p:cNvSpPr>
          <p:nvPr/>
        </p:nvSpPr>
        <p:spPr bwMode="auto">
          <a:xfrm>
            <a:off x="182563" y="1095375"/>
            <a:ext cx="8775700" cy="0"/>
          </a:xfrm>
          <a:prstGeom prst="line">
            <a:avLst/>
          </a:prstGeom>
          <a:noFill/>
          <a:ln w="76200">
            <a:solidFill>
              <a:srgbClr val="9D0016"/>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8548" name="Text Box 8"/>
          <p:cNvSpPr txBox="1">
            <a:spLocks noChangeArrowheads="1"/>
          </p:cNvSpPr>
          <p:nvPr/>
        </p:nvSpPr>
        <p:spPr bwMode="auto">
          <a:xfrm>
            <a:off x="182563" y="6626225"/>
            <a:ext cx="8775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gn="r" eaLnBrk="0" hangingPunct="0">
              <a:defRPr sz="2400">
                <a:solidFill>
                  <a:schemeClr val="tx1"/>
                </a:solidFill>
                <a:latin typeface="Arial" charset="0"/>
                <a:cs typeface="Arial" charset="0"/>
              </a:defRPr>
            </a:lvl1pPr>
            <a:lvl2pPr marL="742950" indent="-285750" algn="r" eaLnBrk="0" hangingPunct="0">
              <a:defRPr sz="2400">
                <a:solidFill>
                  <a:schemeClr val="tx1"/>
                </a:solidFill>
                <a:latin typeface="Arial" charset="0"/>
                <a:cs typeface="Arial" charset="0"/>
              </a:defRPr>
            </a:lvl2pPr>
            <a:lvl3pPr marL="1143000" indent="-228600" algn="r" eaLnBrk="0" hangingPunct="0">
              <a:defRPr sz="2400">
                <a:solidFill>
                  <a:schemeClr val="tx1"/>
                </a:solidFill>
                <a:latin typeface="Arial" charset="0"/>
                <a:cs typeface="Arial" charset="0"/>
              </a:defRPr>
            </a:lvl3pPr>
            <a:lvl4pPr marL="1600200" indent="-228600" algn="r" eaLnBrk="0" hangingPunct="0">
              <a:defRPr sz="2400">
                <a:solidFill>
                  <a:schemeClr val="tx1"/>
                </a:solidFill>
                <a:latin typeface="Arial" charset="0"/>
                <a:cs typeface="Arial" charset="0"/>
              </a:defRPr>
            </a:lvl4pPr>
            <a:lvl5pPr marL="2057400" indent="-228600" algn="r" eaLnBrk="0" hangingPunct="0">
              <a:defRPr sz="2400">
                <a:solidFill>
                  <a:schemeClr val="tx1"/>
                </a:solidFill>
                <a:latin typeface="Arial" charset="0"/>
                <a:cs typeface="Arial" charset="0"/>
              </a:defRPr>
            </a:lvl5pPr>
            <a:lvl6pPr marL="2514600" indent="-228600" algn="r" eaLnBrk="0" fontAlgn="base" hangingPunct="0">
              <a:spcBef>
                <a:spcPct val="0"/>
              </a:spcBef>
              <a:spcAft>
                <a:spcPct val="0"/>
              </a:spcAft>
              <a:defRPr sz="2400">
                <a:solidFill>
                  <a:schemeClr val="tx1"/>
                </a:solidFill>
                <a:latin typeface="Arial" charset="0"/>
                <a:cs typeface="Arial" charset="0"/>
              </a:defRPr>
            </a:lvl6pPr>
            <a:lvl7pPr marL="2971800" indent="-228600" algn="r" eaLnBrk="0" fontAlgn="base" hangingPunct="0">
              <a:spcBef>
                <a:spcPct val="0"/>
              </a:spcBef>
              <a:spcAft>
                <a:spcPct val="0"/>
              </a:spcAft>
              <a:defRPr sz="2400">
                <a:solidFill>
                  <a:schemeClr val="tx1"/>
                </a:solidFill>
                <a:latin typeface="Arial" charset="0"/>
                <a:cs typeface="Arial" charset="0"/>
              </a:defRPr>
            </a:lvl7pPr>
            <a:lvl8pPr marL="3429000" indent="-228600" algn="r" eaLnBrk="0" fontAlgn="base" hangingPunct="0">
              <a:spcBef>
                <a:spcPct val="0"/>
              </a:spcBef>
              <a:spcAft>
                <a:spcPct val="0"/>
              </a:spcAft>
              <a:defRPr sz="2400">
                <a:solidFill>
                  <a:schemeClr val="tx1"/>
                </a:solidFill>
                <a:latin typeface="Arial" charset="0"/>
                <a:cs typeface="Arial" charset="0"/>
              </a:defRPr>
            </a:lvl8pPr>
            <a:lvl9pPr marL="3886200" indent="-228600" algn="r" eaLnBrk="0" fontAlgn="base" hangingPunct="0">
              <a:spcBef>
                <a:spcPct val="0"/>
              </a:spcBef>
              <a:spcAft>
                <a:spcPct val="0"/>
              </a:spcAft>
              <a:defRPr sz="2400">
                <a:solidFill>
                  <a:schemeClr val="tx1"/>
                </a:solidFill>
                <a:latin typeface="Arial" charset="0"/>
                <a:cs typeface="Arial" charset="0"/>
              </a:defRPr>
            </a:lvl9pPr>
          </a:lstStyle>
          <a:p>
            <a:pPr algn="l">
              <a:spcBef>
                <a:spcPct val="50000"/>
              </a:spcBef>
            </a:pPr>
            <a:r>
              <a:rPr lang="en-US" altLang="en-US" sz="900"/>
              <a:t>© 2014 Pearson Education, Inc.</a:t>
            </a:r>
            <a:endParaRPr lang="en-US" altLang="en-US"/>
          </a:p>
        </p:txBody>
      </p:sp>
      <p:pic>
        <p:nvPicPr>
          <p:cNvPr id="7" name="Picture 2" descr="http://thumbs.dreamstime.com/x/tonicity-19759916.jpg"/>
          <p:cNvPicPr>
            <a:picLocks noChangeAspect="1" noChangeArrowheads="1"/>
          </p:cNvPicPr>
          <p:nvPr/>
        </p:nvPicPr>
        <p:blipFill rotWithShape="1">
          <a:blip r:embed="rId3">
            <a:extLst>
              <a:ext uri="{28A0092B-C50C-407E-A947-70E740481C1C}">
                <a14:useLocalDpi xmlns:a14="http://schemas.microsoft.com/office/drawing/2010/main" val="0"/>
              </a:ext>
            </a:extLst>
          </a:blip>
          <a:srcRect l="69537" b="13839"/>
          <a:stretch/>
        </p:blipFill>
        <p:spPr bwMode="auto">
          <a:xfrm>
            <a:off x="457199" y="3474811"/>
            <a:ext cx="2174089" cy="3151414"/>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301780" y="4005092"/>
            <a:ext cx="1870075" cy="2439988"/>
            <a:chOff x="5918199" y="3351212"/>
            <a:chExt cx="1870075" cy="2439988"/>
          </a:xfrm>
        </p:grpSpPr>
        <p:pic>
          <p:nvPicPr>
            <p:cNvPr id="9" name="Picture 47" descr="05_11WaterBalance-U"/>
            <p:cNvPicPr>
              <a:picLocks noChangeAspect="1" noChangeArrowheads="1"/>
            </p:cNvPicPr>
            <p:nvPr/>
          </p:nvPicPr>
          <p:blipFill rotWithShape="1">
            <a:blip r:embed="rId4">
              <a:extLst>
                <a:ext uri="{28A0092B-C50C-407E-A947-70E740481C1C}">
                  <a14:useLocalDpi xmlns:a14="http://schemas.microsoft.com/office/drawing/2010/main" val="0"/>
                </a:ext>
              </a:extLst>
            </a:blip>
            <a:srcRect l="70928" t="48455" b="3090"/>
            <a:stretch/>
          </p:blipFill>
          <p:spPr bwMode="auto">
            <a:xfrm>
              <a:off x="5918199" y="3351212"/>
              <a:ext cx="1870075" cy="243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31"/>
            <p:cNvSpPr txBox="1">
              <a:spLocks noChangeArrowheads="1"/>
            </p:cNvSpPr>
            <p:nvPr/>
          </p:nvSpPr>
          <p:spPr bwMode="auto">
            <a:xfrm>
              <a:off x="6162675" y="5351463"/>
              <a:ext cx="1428750"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dirty="0" err="1">
                  <a:ea typeface="ＭＳ Ｐゴシック" pitchFamily="84" charset="-128"/>
                </a:rPr>
                <a:t>Plasmolyzed</a:t>
              </a:r>
              <a:endParaRPr lang="en-US" altLang="en-US" sz="1800" b="1" dirty="0">
                <a:ea typeface="ＭＳ Ｐゴシック" pitchFamily="84" charset="-128"/>
              </a:endParaRPr>
            </a:p>
          </p:txBody>
        </p:sp>
        <p:sp>
          <p:nvSpPr>
            <p:cNvPr id="11" name="Text Box 31"/>
            <p:cNvSpPr txBox="1">
              <a:spLocks noChangeArrowheads="1"/>
            </p:cNvSpPr>
            <p:nvPr/>
          </p:nvSpPr>
          <p:spPr bwMode="auto">
            <a:xfrm>
              <a:off x="7256463" y="3621088"/>
              <a:ext cx="446087"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lgn="r" eaLnBrk="0" hangingPunct="0">
                <a:defRPr sz="2400">
                  <a:solidFill>
                    <a:schemeClr val="tx1"/>
                  </a:solidFill>
                  <a:latin typeface="Arial" charset="0"/>
                  <a:cs typeface="Arial" charset="0"/>
                </a:defRPr>
              </a:lvl1pPr>
              <a:lvl2pPr marL="37931725" indent="-37474525" algn="r" eaLnBrk="0" hangingPunct="0">
                <a:defRPr sz="2400">
                  <a:solidFill>
                    <a:schemeClr val="tx1"/>
                  </a:solidFill>
                  <a:latin typeface="Arial" charset="0"/>
                  <a:cs typeface="Arial" charset="0"/>
                </a:defRPr>
              </a:lvl2pPr>
              <a:lvl3pPr eaLnBrk="0" hangingPunct="0">
                <a:defRPr sz="2400">
                  <a:solidFill>
                    <a:schemeClr val="tx1"/>
                  </a:solidFill>
                  <a:latin typeface="Arial" charset="0"/>
                  <a:cs typeface="Arial" charset="0"/>
                </a:defRPr>
              </a:lvl3pPr>
              <a:lvl4pPr eaLnBrk="0" hangingPunct="0">
                <a:defRPr sz="2400">
                  <a:solidFill>
                    <a:schemeClr val="tx1"/>
                  </a:solidFill>
                  <a:latin typeface="Arial" charset="0"/>
                  <a:cs typeface="Arial" charset="0"/>
                </a:defRPr>
              </a:lvl4pPr>
              <a:lvl5pPr eaLnBrk="0" hangingPunct="0">
                <a:defRPr sz="2400">
                  <a:solidFill>
                    <a:schemeClr val="tx1"/>
                  </a:solidFill>
                  <a:latin typeface="Arial" charset="0"/>
                  <a:cs typeface="Arial" charset="0"/>
                </a:defRPr>
              </a:lvl5pPr>
              <a:lvl6pPr marL="457200" eaLnBrk="0" fontAlgn="base" hangingPunct="0">
                <a:spcBef>
                  <a:spcPct val="0"/>
                </a:spcBef>
                <a:spcAft>
                  <a:spcPct val="0"/>
                </a:spcAft>
                <a:defRPr sz="2400">
                  <a:solidFill>
                    <a:schemeClr val="tx1"/>
                  </a:solidFill>
                  <a:latin typeface="Arial" charset="0"/>
                  <a:cs typeface="Arial" charset="0"/>
                </a:defRPr>
              </a:lvl6pPr>
              <a:lvl7pPr marL="914400" eaLnBrk="0" fontAlgn="base" hangingPunct="0">
                <a:spcBef>
                  <a:spcPct val="0"/>
                </a:spcBef>
                <a:spcAft>
                  <a:spcPct val="0"/>
                </a:spcAft>
                <a:defRPr sz="2400">
                  <a:solidFill>
                    <a:schemeClr val="tx1"/>
                  </a:solidFill>
                  <a:latin typeface="Arial" charset="0"/>
                  <a:cs typeface="Arial" charset="0"/>
                </a:defRPr>
              </a:lvl7pPr>
              <a:lvl8pPr marL="1371600" eaLnBrk="0" fontAlgn="base" hangingPunct="0">
                <a:spcBef>
                  <a:spcPct val="0"/>
                </a:spcBef>
                <a:spcAft>
                  <a:spcPct val="0"/>
                </a:spcAft>
                <a:defRPr sz="2400">
                  <a:solidFill>
                    <a:schemeClr val="tx1"/>
                  </a:solidFill>
                  <a:latin typeface="Arial" charset="0"/>
                  <a:cs typeface="Arial" charset="0"/>
                </a:defRPr>
              </a:lvl8pPr>
              <a:lvl9pPr marL="1828800" eaLnBrk="0" fontAlgn="base" hangingPunct="0">
                <a:spcBef>
                  <a:spcPct val="0"/>
                </a:spcBef>
                <a:spcAft>
                  <a:spcPct val="0"/>
                </a:spcAft>
                <a:defRPr sz="2400">
                  <a:solidFill>
                    <a:schemeClr val="tx1"/>
                  </a:solidFill>
                  <a:latin typeface="Arial" charset="0"/>
                  <a:cs typeface="Arial" charset="0"/>
                </a:defRPr>
              </a:lvl9pPr>
            </a:lstStyle>
            <a:p>
              <a:pPr algn="l">
                <a:lnSpc>
                  <a:spcPct val="90000"/>
                </a:lnSpc>
              </a:pPr>
              <a:r>
                <a:rPr lang="en-US" altLang="en-US" sz="1800" b="1">
                  <a:ea typeface="ＭＳ Ｐゴシック" pitchFamily="84" charset="-128"/>
                </a:rPr>
                <a:t>H</a:t>
              </a:r>
              <a:r>
                <a:rPr lang="en-US" altLang="en-US" sz="1800" b="1" baseline="-25000">
                  <a:ea typeface="ＭＳ Ｐゴシック" pitchFamily="84" charset="-128"/>
                </a:rPr>
                <a:t>2</a:t>
              </a:r>
              <a:r>
                <a:rPr lang="en-US" altLang="en-US" sz="1800" b="1">
                  <a:ea typeface="ＭＳ Ｐゴシック" pitchFamily="84" charset="-128"/>
                </a:rPr>
                <a:t>O</a:t>
              </a:r>
            </a:p>
          </p:txBody>
        </p:sp>
      </p:grpSp>
      <p:pic>
        <p:nvPicPr>
          <p:cNvPr id="4098" name="Picture 2" descr="http://www.linkpublishing.com/Photos/elodea_hyper-hypo.gif"/>
          <p:cNvPicPr>
            <a:picLocks noChangeAspect="1" noChangeArrowheads="1"/>
          </p:cNvPicPr>
          <p:nvPr/>
        </p:nvPicPr>
        <p:blipFill rotWithShape="1">
          <a:blip r:embed="rId5">
            <a:extLst>
              <a:ext uri="{28A0092B-C50C-407E-A947-70E740481C1C}">
                <a14:useLocalDpi xmlns:a14="http://schemas.microsoft.com/office/drawing/2010/main" val="0"/>
              </a:ext>
            </a:extLst>
          </a:blip>
          <a:srcRect r="58683" b="10312"/>
          <a:stretch/>
        </p:blipFill>
        <p:spPr bwMode="auto">
          <a:xfrm>
            <a:off x="5791200" y="3655955"/>
            <a:ext cx="2818405" cy="27891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434137" y="2691825"/>
            <a:ext cx="1414463" cy="584775"/>
          </a:xfrm>
          <a:prstGeom prst="rect">
            <a:avLst/>
          </a:prstGeom>
          <a:noFill/>
        </p:spPr>
        <p:txBody>
          <a:bodyPr wrap="square" rtlCol="0">
            <a:spAutoFit/>
          </a:bodyPr>
          <a:lstStyle/>
          <a:p>
            <a:r>
              <a:rPr lang="en-US" sz="3200" dirty="0"/>
              <a:t>lose</a:t>
            </a:r>
            <a:r>
              <a:rPr lang="en-US" dirty="0"/>
              <a:t> </a:t>
            </a:r>
          </a:p>
        </p:txBody>
      </p:sp>
    </p:spTree>
    <p:extLst>
      <p:ext uri="{BB962C8B-B14F-4D97-AF65-F5344CB8AC3E}">
        <p14:creationId xmlns:p14="http://schemas.microsoft.com/office/powerpoint/2010/main" val="155530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8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531" grpId="0" uiExpand="1" build="p"/>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BTEXT"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TotalTime>
  <Words>580</Words>
  <Application>Microsoft Office PowerPoint</Application>
  <PresentationFormat>On-screen Show (4:3)</PresentationFormat>
  <Paragraphs>107</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Tahoma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Water Balance of Cells </vt:lpstr>
      <vt:lpstr>Water Balance of Cells</vt:lpstr>
      <vt:lpstr>Water Balance of Cells</vt:lpstr>
      <vt:lpstr>Water Balance of Cells</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lauren.wingard</dc:creator>
  <cp:lastModifiedBy>Lauren Wingard</cp:lastModifiedBy>
  <cp:revision>64</cp:revision>
  <dcterms:created xsi:type="dcterms:W3CDTF">2015-10-01T11:31:21Z</dcterms:created>
  <dcterms:modified xsi:type="dcterms:W3CDTF">2019-09-27T11:42:29Z</dcterms:modified>
</cp:coreProperties>
</file>