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6" r:id="rId3"/>
    <p:sldId id="258" r:id="rId4"/>
    <p:sldId id="259" r:id="rId5"/>
    <p:sldId id="261" r:id="rId6"/>
    <p:sldId id="263" r:id="rId7"/>
    <p:sldId id="269" r:id="rId8"/>
    <p:sldId id="270" r:id="rId9"/>
    <p:sldId id="265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799" autoAdjust="0"/>
    <p:restoredTop sz="48203" autoAdjust="0"/>
  </p:normalViewPr>
  <p:slideViewPr>
    <p:cSldViewPr>
      <p:cViewPr>
        <p:scale>
          <a:sx n="36" d="100"/>
          <a:sy n="36" d="100"/>
        </p:scale>
        <p:origin x="1474" y="-18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DE46B7-52AB-4A0A-B6C5-9A5D9412B32B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8AE849-F9E6-4623-8A98-046AE1350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012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9pPr>
          </a:lstStyle>
          <a:p>
            <a:pPr>
              <a:spcBef>
                <a:spcPct val="0"/>
              </a:spcBef>
            </a:pPr>
            <a:fld id="{EB24E8FB-EB67-4F77-A051-501877014B61}" type="slidenum">
              <a:rPr lang="en-US" altLang="en-US" smtClean="0">
                <a:cs typeface="Arial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cs typeface="Arial" charset="0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itchFamily="84" charset="0"/>
              <a:ea typeface="ＭＳ Ｐゴシック" pitchFamily="8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9pPr>
          </a:lstStyle>
          <a:p>
            <a:pPr algn="r">
              <a:spcBef>
                <a:spcPct val="0"/>
              </a:spcBef>
            </a:pPr>
            <a:fld id="{03182BF7-0F0B-44F0-958F-26247D61B965}" type="slidenum">
              <a:rPr lang="en-US" altLang="en-US">
                <a:latin typeface="Arial" charset="0"/>
                <a:ea typeface="ヒラギノ角ゴ Pro W3" pitchFamily="84" charset="-128"/>
              </a:rPr>
              <a:pPr algn="r">
                <a:spcBef>
                  <a:spcPct val="0"/>
                </a:spcBef>
              </a:pPr>
              <a:t>3</a:t>
            </a:fld>
            <a:endParaRPr lang="en-US" altLang="en-US">
              <a:latin typeface="Arial" charset="0"/>
              <a:ea typeface="ヒラギノ角ゴ Pro W3" pitchFamily="84" charset="-128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172" tIns="44586" rIns="89172" bIns="44586"/>
          <a:lstStyle/>
          <a:p>
            <a:pPr eaLnBrk="1" hangingPunct="1"/>
            <a:endParaRPr lang="en-US" altLang="en-US">
              <a:latin typeface="Times New Roman" pitchFamily="84" charset="0"/>
              <a:ea typeface="ＭＳ Ｐゴシック" pitchFamily="84" charset="-128"/>
            </a:endParaRPr>
          </a:p>
          <a:p>
            <a:pPr eaLnBrk="1" hangingPunct="1"/>
            <a:endParaRPr lang="en-US" altLang="en-US">
              <a:latin typeface="Times New Roman" pitchFamily="84" charset="0"/>
              <a:ea typeface="ＭＳ Ｐゴシック" pitchFamily="84" charset="-128"/>
            </a:endParaRPr>
          </a:p>
          <a:p>
            <a:pPr eaLnBrk="1" hangingPunct="1"/>
            <a:endParaRPr lang="en-US" altLang="en-US">
              <a:latin typeface="Times New Roman" pitchFamily="84" charset="0"/>
              <a:ea typeface="ＭＳ Ｐゴシック" pitchFamily="84" charset="-128"/>
            </a:endParaRPr>
          </a:p>
          <a:p>
            <a:pPr eaLnBrk="1" hangingPunct="1"/>
            <a:endParaRPr lang="en-US" altLang="en-US">
              <a:latin typeface="Times New Roman" pitchFamily="84" charset="0"/>
              <a:ea typeface="ＭＳ Ｐゴシック" pitchFamily="84" charset="-128"/>
            </a:endParaRPr>
          </a:p>
          <a:p>
            <a:pPr eaLnBrk="1" hangingPunct="1"/>
            <a:endParaRPr lang="en-US" altLang="en-US">
              <a:latin typeface="Times New Roman" pitchFamily="84" charset="0"/>
              <a:ea typeface="ＭＳ Ｐゴシック" pitchFamily="84" charset="-128"/>
            </a:endParaRPr>
          </a:p>
          <a:p>
            <a:pPr eaLnBrk="1" hangingPunct="1"/>
            <a:endParaRPr lang="en-US" altLang="en-US">
              <a:latin typeface="Times New Roman" pitchFamily="84" charset="0"/>
              <a:ea typeface="ＭＳ Ｐゴシック" pitchFamily="8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>
              <a:latin typeface="Times New Roman" pitchFamily="84" charset="0"/>
              <a:ea typeface="ＭＳ Ｐゴシック" pitchFamily="84" charset="-128"/>
            </a:endParaRPr>
          </a:p>
        </p:txBody>
      </p:sp>
      <p:sp>
        <p:nvSpPr>
          <p:cNvPr id="77828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9pPr>
          </a:lstStyle>
          <a:p>
            <a:pPr algn="r">
              <a:spcBef>
                <a:spcPct val="0"/>
              </a:spcBef>
            </a:pPr>
            <a:fld id="{BA78E251-8812-4B57-8353-FD12A55E63AB}" type="slidenum">
              <a:rPr lang="en-US" altLang="en-US">
                <a:latin typeface="Arial" charset="0"/>
                <a:ea typeface="ヒラギノ角ゴ Pro W3" pitchFamily="84" charset="-128"/>
              </a:rPr>
              <a:pPr algn="r">
                <a:spcBef>
                  <a:spcPct val="0"/>
                </a:spcBef>
              </a:pPr>
              <a:t>4</a:t>
            </a:fld>
            <a:endParaRPr lang="en-US" altLang="en-US">
              <a:latin typeface="Arial" charset="0"/>
              <a:ea typeface="ヒラギノ角ゴ Pro W3" pitchFamily="8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9pPr>
          </a:lstStyle>
          <a:p>
            <a:pPr algn="r">
              <a:spcBef>
                <a:spcPct val="0"/>
              </a:spcBef>
            </a:pPr>
            <a:fld id="{F73FAB35-7778-413A-89F9-15BA0CD83036}" type="slidenum">
              <a:rPr lang="en-US" altLang="en-US">
                <a:latin typeface="Times" pitchFamily="84" charset="0"/>
              </a:rPr>
              <a:pPr algn="r">
                <a:spcBef>
                  <a:spcPct val="0"/>
                </a:spcBef>
              </a:pPr>
              <a:t>5</a:t>
            </a:fld>
            <a:endParaRPr lang="en-US" altLang="en-US">
              <a:latin typeface="Times" pitchFamily="84" charset="0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292100" indent="-292100" eaLnBrk="1" hangingPunct="1"/>
            <a:r>
              <a:rPr lang="en-US" altLang="en-US" dirty="0"/>
              <a:t>The </a:t>
            </a:r>
            <a:r>
              <a:rPr lang="en-US" altLang="en-US" b="1" dirty="0" err="1"/>
              <a:t>endosymbiont</a:t>
            </a:r>
            <a:r>
              <a:rPr lang="en-US" altLang="en-US" b="1" dirty="0"/>
              <a:t> theory</a:t>
            </a:r>
            <a:r>
              <a:rPr lang="en-US" altLang="en-US" sz="3200" dirty="0"/>
              <a:t> </a:t>
            </a:r>
          </a:p>
          <a:p>
            <a:pPr marL="736600" lvl="1" indent="-266700" eaLnBrk="1" hangingPunct="1"/>
            <a:r>
              <a:rPr lang="en-US" altLang="en-US" dirty="0"/>
              <a:t>An early ancestor of eukaryotic cells engulfed a </a:t>
            </a:r>
            <a:r>
              <a:rPr lang="en-US" altLang="en-US" dirty="0" err="1"/>
              <a:t>nonphotosynthetic</a:t>
            </a:r>
            <a:r>
              <a:rPr lang="en-US" altLang="en-US" dirty="0"/>
              <a:t> prokaryotic cell, which formed an </a:t>
            </a:r>
            <a:r>
              <a:rPr lang="en-US" altLang="en-US" dirty="0" err="1"/>
              <a:t>endosymbiont</a:t>
            </a:r>
            <a:r>
              <a:rPr lang="en-US" altLang="en-US" dirty="0"/>
              <a:t> relationship with its host.</a:t>
            </a:r>
          </a:p>
          <a:p>
            <a:pPr marL="736600" lvl="1" indent="-266700" eaLnBrk="1" hangingPunct="1"/>
            <a:r>
              <a:rPr lang="en-US" altLang="en-US" dirty="0"/>
              <a:t>The host cell and </a:t>
            </a:r>
            <a:r>
              <a:rPr lang="en-US" altLang="en-US" dirty="0" err="1"/>
              <a:t>endosymbiont</a:t>
            </a:r>
            <a:r>
              <a:rPr lang="en-US" altLang="en-US" dirty="0"/>
              <a:t> merged into a single organism, a eukaryotic cell with a mitochondrion.</a:t>
            </a:r>
          </a:p>
          <a:p>
            <a:pPr marL="736600" lvl="1" indent="-266700" eaLnBrk="1" hangingPunct="1"/>
            <a:r>
              <a:rPr lang="en-US" altLang="en-US" dirty="0"/>
              <a:t>At least one of these cells may have taken up a photosynthetic prokaryote, becoming the ancestor of cells that contain chloroplasts.</a:t>
            </a:r>
          </a:p>
          <a:p>
            <a:endParaRPr lang="en-US" altLang="en-US" dirty="0">
              <a:solidFill>
                <a:srgbClr val="000000"/>
              </a:solidFill>
              <a:latin typeface="Times New Roman" pitchFamily="84" charset="0"/>
              <a:ea typeface="ＭＳ Ｐゴシック" pitchFamily="8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9pPr>
          </a:lstStyle>
          <a:p>
            <a:pPr algn="r">
              <a:spcBef>
                <a:spcPct val="0"/>
              </a:spcBef>
            </a:pPr>
            <a:fld id="{D469DDF1-890E-4D22-B22F-3408A2F2CFF3}" type="slidenum">
              <a:rPr lang="en-US" altLang="en-US">
                <a:latin typeface="Times" pitchFamily="84" charset="0"/>
              </a:rPr>
              <a:pPr algn="r">
                <a:spcBef>
                  <a:spcPct val="0"/>
                </a:spcBef>
              </a:pPr>
              <a:t>6</a:t>
            </a:fld>
            <a:endParaRPr lang="en-US" altLang="en-US">
              <a:latin typeface="Times" pitchFamily="84" charset="0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292100" indent="-292100" eaLnBrk="1" hangingPunct="1"/>
            <a:r>
              <a:rPr lang="en-US" altLang="en-US" dirty="0"/>
              <a:t>Mitochondria are in nearly all eukaryotic cells.</a:t>
            </a:r>
          </a:p>
          <a:p>
            <a:pPr marL="292100" indent="-292100" eaLnBrk="1" hangingPunct="1"/>
            <a:r>
              <a:rPr lang="en-US" altLang="en-US" dirty="0"/>
              <a:t>They have a smooth outer membrane and an inner membrane folded into </a:t>
            </a:r>
            <a:r>
              <a:rPr lang="en-US" altLang="en-US" b="1" dirty="0"/>
              <a:t>cristae.</a:t>
            </a:r>
          </a:p>
          <a:p>
            <a:pPr marL="292100" indent="-292100" eaLnBrk="1" hangingPunct="1"/>
            <a:r>
              <a:rPr lang="en-US" altLang="en-US" dirty="0"/>
              <a:t>The inner membrane creates two compartments: intermembrane space and </a:t>
            </a:r>
            <a:r>
              <a:rPr lang="en-US" altLang="en-US" b="1" dirty="0"/>
              <a:t>mitochondrial matrix.</a:t>
            </a:r>
          </a:p>
          <a:p>
            <a:pPr marL="292100" indent="-292100" eaLnBrk="1" hangingPunct="1"/>
            <a:r>
              <a:rPr lang="en-US" altLang="en-US" dirty="0"/>
              <a:t>Some metabolic steps of cellular respiration are catalyzed in the mitochondrial matrix.</a:t>
            </a:r>
          </a:p>
          <a:p>
            <a:pPr marL="292100" indent="-292100" eaLnBrk="1" hangingPunct="1"/>
            <a:r>
              <a:rPr lang="en-US" altLang="en-US" dirty="0"/>
              <a:t>Cristae present a large surface area for enzymes that synthesize ATP.</a:t>
            </a:r>
            <a:endParaRPr lang="en-US" altLang="en-US" dirty="0">
              <a:latin typeface="Times" pitchFamily="84" charset="0"/>
            </a:endParaRPr>
          </a:p>
          <a:p>
            <a:endParaRPr lang="en-US" altLang="en-US" dirty="0">
              <a:solidFill>
                <a:srgbClr val="000000"/>
              </a:solidFill>
              <a:latin typeface="Times New Roman" pitchFamily="84" charset="0"/>
              <a:ea typeface="ＭＳ Ｐゴシック" pitchFamily="8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 don’t need to remember the details</a:t>
            </a:r>
            <a:r>
              <a:rPr lang="en-US" baseline="0" dirty="0"/>
              <a:t> of this for a test.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AE849-F9E6-4623-8A98-046AE13502F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4763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 don’t need to remember the details</a:t>
            </a:r>
            <a:r>
              <a:rPr lang="en-US" baseline="0" dirty="0"/>
              <a:t> of this for a test.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8AE849-F9E6-4623-8A98-046AE13502F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0886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>
              <a:latin typeface="Times New Roman" pitchFamily="84" charset="0"/>
              <a:ea typeface="ＭＳ Ｐゴシック" pitchFamily="84" charset="-128"/>
            </a:endParaRPr>
          </a:p>
        </p:txBody>
      </p:sp>
      <p:sp>
        <p:nvSpPr>
          <p:cNvPr id="83972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9pPr>
          </a:lstStyle>
          <a:p>
            <a:pPr algn="r">
              <a:spcBef>
                <a:spcPct val="0"/>
              </a:spcBef>
            </a:pPr>
            <a:fld id="{9BB6EA17-D52C-43C9-9D61-07262EB2AE46}" type="slidenum">
              <a:rPr lang="en-US" altLang="en-US">
                <a:latin typeface="Arial" charset="0"/>
                <a:ea typeface="ヒラギノ角ゴ Pro W3" pitchFamily="84" charset="-128"/>
              </a:rPr>
              <a:pPr algn="r">
                <a:spcBef>
                  <a:spcPct val="0"/>
                </a:spcBef>
              </a:pPr>
              <a:t>9</a:t>
            </a:fld>
            <a:endParaRPr lang="en-US" altLang="en-US">
              <a:latin typeface="Arial" charset="0"/>
              <a:ea typeface="ヒラギノ角ゴ Pro W3" pitchFamily="8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84" charset="0"/>
                <a:ea typeface="ＭＳ Ｐゴシック" pitchFamily="84" charset="-128"/>
              </a:defRPr>
            </a:lvl9pPr>
          </a:lstStyle>
          <a:p>
            <a:pPr algn="r">
              <a:spcBef>
                <a:spcPct val="0"/>
              </a:spcBef>
            </a:pPr>
            <a:fld id="{15250A03-C07E-4DE5-916D-D361298B77F2}" type="slidenum">
              <a:rPr lang="en-US" altLang="en-US">
                <a:latin typeface="Times" pitchFamily="84" charset="0"/>
              </a:rPr>
              <a:pPr algn="r">
                <a:spcBef>
                  <a:spcPct val="0"/>
                </a:spcBef>
              </a:pPr>
              <a:t>10</a:t>
            </a:fld>
            <a:endParaRPr lang="en-US" altLang="en-US">
              <a:latin typeface="Times" pitchFamily="84" charset="0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292100" indent="-292100" eaLnBrk="1" hangingPunct="1"/>
            <a:r>
              <a:rPr lang="en-US" altLang="en-US" dirty="0"/>
              <a:t>Chloroplast structure includes</a:t>
            </a:r>
          </a:p>
          <a:p>
            <a:pPr marL="292100" indent="-292100" eaLnBrk="1" hangingPunct="1"/>
            <a:r>
              <a:rPr lang="en-US" altLang="en-US" b="1" dirty="0"/>
              <a:t>Thylakoids</a:t>
            </a:r>
            <a:r>
              <a:rPr lang="en-US" altLang="en-US" dirty="0"/>
              <a:t>, membranous sacs, stacked to form </a:t>
            </a:r>
            <a:r>
              <a:rPr lang="en-US" altLang="en-US" baseline="0" dirty="0"/>
              <a:t> </a:t>
            </a:r>
            <a:r>
              <a:rPr lang="en-US" altLang="en-US" dirty="0"/>
              <a:t>a </a:t>
            </a:r>
            <a:r>
              <a:rPr lang="en-US" altLang="en-US" b="1" dirty="0"/>
              <a:t>granum</a:t>
            </a:r>
          </a:p>
          <a:p>
            <a:pPr marL="292100" indent="-292100" eaLnBrk="1" hangingPunct="1"/>
            <a:r>
              <a:rPr lang="en-US" altLang="en-US" b="1" dirty="0" err="1"/>
              <a:t>Stroma</a:t>
            </a:r>
            <a:r>
              <a:rPr lang="en-US" altLang="en-US" dirty="0"/>
              <a:t>, the internal fluid.</a:t>
            </a:r>
          </a:p>
          <a:p>
            <a:pPr marL="292100" indent="-292100" eaLnBrk="1" hangingPunct="1"/>
            <a:r>
              <a:rPr lang="en-US" altLang="en-US" dirty="0"/>
              <a:t>The chloroplast is one of a group of plant organelles called </a:t>
            </a:r>
            <a:r>
              <a:rPr lang="en-US" altLang="en-US" b="1" dirty="0"/>
              <a:t>plastids</a:t>
            </a:r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24EBB-A822-4F9C-B4D0-12F551A39E1C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46DBA-6A30-468B-9383-61A7BF644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016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24EBB-A822-4F9C-B4D0-12F551A39E1C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46DBA-6A30-468B-9383-61A7BF644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55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24EBB-A822-4F9C-B4D0-12F551A39E1C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46DBA-6A30-468B-9383-61A7BF644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142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24EBB-A822-4F9C-B4D0-12F551A39E1C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46DBA-6A30-468B-9383-61A7BF644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76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24EBB-A822-4F9C-B4D0-12F551A39E1C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46DBA-6A30-468B-9383-61A7BF644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87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24EBB-A822-4F9C-B4D0-12F551A39E1C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46DBA-6A30-468B-9383-61A7BF644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09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24EBB-A822-4F9C-B4D0-12F551A39E1C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46DBA-6A30-468B-9383-61A7BF644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345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24EBB-A822-4F9C-B4D0-12F551A39E1C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46DBA-6A30-468B-9383-61A7BF644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63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24EBB-A822-4F9C-B4D0-12F551A39E1C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46DBA-6A30-468B-9383-61A7BF644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199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24EBB-A822-4F9C-B4D0-12F551A39E1C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46DBA-6A30-468B-9383-61A7BF644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445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24EBB-A822-4F9C-B4D0-12F551A39E1C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46DBA-6A30-468B-9383-61A7BF644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144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24EBB-A822-4F9C-B4D0-12F551A39E1C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46DBA-6A30-468B-9383-61A7BF644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639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hyperlink" Target="http://www.mediaresource.org/instruct.htm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lagCount" hidden="1">
            <a:hlinkClick r:id="rId4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400" b="1">
                <a:latin typeface="Tahoma" pitchFamily="84" charset="0"/>
              </a:rPr>
              <a:t>0</a:t>
            </a:r>
          </a:p>
        </p:txBody>
      </p:sp>
      <p:sp>
        <p:nvSpPr>
          <p:cNvPr id="4099" name="Text Box 8"/>
          <p:cNvSpPr txBox="1">
            <a:spLocks noChangeArrowheads="1"/>
          </p:cNvSpPr>
          <p:nvPr/>
        </p:nvSpPr>
        <p:spPr bwMode="auto">
          <a:xfrm>
            <a:off x="528638" y="1098550"/>
            <a:ext cx="7624762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D001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47474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Font typeface="Wingdings" pitchFamily="84" charset="2"/>
              <a:buChar char="§"/>
              <a:defRPr sz="2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12000" dirty="0">
                <a:solidFill>
                  <a:srgbClr val="9D0016"/>
                </a:solidFill>
              </a:rPr>
              <a:t> Chapter 4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6400800" cy="1752600"/>
          </a:xfrm>
        </p:spPr>
        <p:txBody>
          <a:bodyPr/>
          <a:lstStyle/>
          <a:p>
            <a:r>
              <a:rPr lang="en-US" dirty="0"/>
              <a:t>Mitochondria and Chloroplast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396072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5" descr="04_18a_ChloroplastDetail-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82"/>
          <a:stretch>
            <a:fillRect/>
          </a:stretch>
        </p:blipFill>
        <p:spPr bwMode="auto">
          <a:xfrm>
            <a:off x="296863" y="1574800"/>
            <a:ext cx="8548687" cy="351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Text Box 31"/>
          <p:cNvSpPr txBox="1">
            <a:spLocks noChangeArrowheads="1"/>
          </p:cNvSpPr>
          <p:nvPr/>
        </p:nvSpPr>
        <p:spPr bwMode="auto">
          <a:xfrm>
            <a:off x="2787650" y="4475163"/>
            <a:ext cx="236855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338138" indent="-338138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1800" b="1" dirty="0"/>
              <a:t>Intermembrane space</a:t>
            </a:r>
          </a:p>
        </p:txBody>
      </p:sp>
      <p:sp>
        <p:nvSpPr>
          <p:cNvPr id="16389" name="Text Box 31"/>
          <p:cNvSpPr txBox="1">
            <a:spLocks noChangeArrowheads="1"/>
          </p:cNvSpPr>
          <p:nvPr/>
        </p:nvSpPr>
        <p:spPr bwMode="auto">
          <a:xfrm>
            <a:off x="2609850" y="1589088"/>
            <a:ext cx="1292225" cy="24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338138" indent="-338138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1800" b="1" dirty="0"/>
              <a:t>Ribosomes</a:t>
            </a:r>
          </a:p>
        </p:txBody>
      </p:sp>
      <p:sp>
        <p:nvSpPr>
          <p:cNvPr id="16390" name="Text Box 31"/>
          <p:cNvSpPr txBox="1">
            <a:spLocks noChangeArrowheads="1"/>
          </p:cNvSpPr>
          <p:nvPr/>
        </p:nvSpPr>
        <p:spPr bwMode="auto">
          <a:xfrm>
            <a:off x="3967163" y="2232025"/>
            <a:ext cx="1733550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338138" indent="-338138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en-US" altLang="en-US" sz="1800" b="1" dirty="0"/>
              <a:t> Inner and outer </a:t>
            </a:r>
          </a:p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en-US" altLang="en-US" sz="1800" b="1" dirty="0"/>
              <a:t>membranes</a:t>
            </a:r>
          </a:p>
        </p:txBody>
      </p:sp>
      <p:sp>
        <p:nvSpPr>
          <p:cNvPr id="16391" name="Text Box 31"/>
          <p:cNvSpPr txBox="1">
            <a:spLocks noChangeArrowheads="1"/>
          </p:cNvSpPr>
          <p:nvPr/>
        </p:nvSpPr>
        <p:spPr bwMode="auto">
          <a:xfrm>
            <a:off x="8229600" y="4467225"/>
            <a:ext cx="554038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338138" indent="-338138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1800" b="1"/>
              <a:t>1 </a:t>
            </a:r>
            <a:r>
              <a:rPr lang="en-US" altLang="en-US" sz="1800" b="1">
                <a:sym typeface="Symbol" pitchFamily="84" charset="2"/>
              </a:rPr>
              <a:t></a:t>
            </a:r>
            <a:r>
              <a:rPr lang="en-US" altLang="en-US" sz="1800" b="1"/>
              <a:t>m</a:t>
            </a:r>
          </a:p>
        </p:txBody>
      </p:sp>
      <p:sp>
        <p:nvSpPr>
          <p:cNvPr id="16394" name="Text Box 31"/>
          <p:cNvSpPr txBox="1">
            <a:spLocks noChangeArrowheads="1"/>
          </p:cNvSpPr>
          <p:nvPr/>
        </p:nvSpPr>
        <p:spPr bwMode="auto">
          <a:xfrm>
            <a:off x="3849688" y="4143375"/>
            <a:ext cx="534987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338138" indent="-338138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1800" b="1" dirty="0"/>
              <a:t>DNA</a:t>
            </a:r>
          </a:p>
        </p:txBody>
      </p:sp>
      <p:sp>
        <p:nvSpPr>
          <p:cNvPr id="16396" name="Text Box 31"/>
          <p:cNvSpPr txBox="1">
            <a:spLocks noChangeArrowheads="1"/>
          </p:cNvSpPr>
          <p:nvPr/>
        </p:nvSpPr>
        <p:spPr bwMode="auto">
          <a:xfrm>
            <a:off x="351864" y="5740400"/>
            <a:ext cx="3884612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338138" indent="-338138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1800" b="1" dirty="0"/>
              <a:t>Diagram of chloroplast</a:t>
            </a:r>
          </a:p>
        </p:txBody>
      </p:sp>
      <p:sp>
        <p:nvSpPr>
          <p:cNvPr id="16397" name="Line 20"/>
          <p:cNvSpPr>
            <a:spLocks noChangeShapeType="1"/>
          </p:cNvSpPr>
          <p:nvPr/>
        </p:nvSpPr>
        <p:spPr bwMode="auto">
          <a:xfrm flipV="1">
            <a:off x="2422525" y="1835150"/>
            <a:ext cx="754063" cy="5159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8" name="Line 21"/>
          <p:cNvSpPr>
            <a:spLocks noChangeShapeType="1"/>
          </p:cNvSpPr>
          <p:nvPr/>
        </p:nvSpPr>
        <p:spPr bwMode="auto">
          <a:xfrm flipV="1">
            <a:off x="2722563" y="1839913"/>
            <a:ext cx="454025" cy="6556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0" name="Line 23"/>
          <p:cNvSpPr>
            <a:spLocks noChangeShapeType="1"/>
          </p:cNvSpPr>
          <p:nvPr/>
        </p:nvSpPr>
        <p:spPr bwMode="auto">
          <a:xfrm flipV="1">
            <a:off x="3648075" y="2465388"/>
            <a:ext cx="342900" cy="225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1" name="Line 24"/>
          <p:cNvSpPr>
            <a:spLocks noChangeShapeType="1"/>
          </p:cNvSpPr>
          <p:nvPr/>
        </p:nvSpPr>
        <p:spPr bwMode="auto">
          <a:xfrm flipV="1">
            <a:off x="3863975" y="2459038"/>
            <a:ext cx="131763" cy="233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2" name="Line 25"/>
          <p:cNvSpPr>
            <a:spLocks noChangeShapeType="1"/>
          </p:cNvSpPr>
          <p:nvPr/>
        </p:nvSpPr>
        <p:spPr bwMode="auto">
          <a:xfrm>
            <a:off x="3360738" y="3967163"/>
            <a:ext cx="454025" cy="292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3" name="Line 26"/>
          <p:cNvSpPr>
            <a:spLocks noChangeShapeType="1"/>
          </p:cNvSpPr>
          <p:nvPr/>
        </p:nvSpPr>
        <p:spPr bwMode="auto">
          <a:xfrm flipH="1">
            <a:off x="3286125" y="4308475"/>
            <a:ext cx="63500" cy="1857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7" name="Line 30"/>
          <p:cNvSpPr>
            <a:spLocks noChangeShapeType="1"/>
          </p:cNvSpPr>
          <p:nvPr/>
        </p:nvSpPr>
        <p:spPr bwMode="auto">
          <a:xfrm>
            <a:off x="5202238" y="1898650"/>
            <a:ext cx="1263650" cy="746125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8" name="Line 31"/>
          <p:cNvSpPr>
            <a:spLocks noChangeShapeType="1"/>
          </p:cNvSpPr>
          <p:nvPr/>
        </p:nvSpPr>
        <p:spPr bwMode="auto">
          <a:xfrm flipH="1" flipV="1">
            <a:off x="5637213" y="2489200"/>
            <a:ext cx="33655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9" name="AutoShape 32"/>
          <p:cNvSpPr>
            <a:spLocks/>
          </p:cNvSpPr>
          <p:nvPr/>
        </p:nvSpPr>
        <p:spPr bwMode="auto">
          <a:xfrm>
            <a:off x="5919788" y="2971800"/>
            <a:ext cx="49212" cy="180975"/>
          </a:xfrm>
          <a:prstGeom prst="leftBrace">
            <a:avLst>
              <a:gd name="adj1" fmla="val 30645"/>
              <a:gd name="adj2" fmla="val 50000"/>
            </a:avLst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en-US" altLang="en-US" b="1">
              <a:latin typeface="Times" pitchFamily="84" charset="0"/>
            </a:endParaRPr>
          </a:p>
        </p:txBody>
      </p:sp>
      <p:sp>
        <p:nvSpPr>
          <p:cNvPr id="16410" name="Line 33"/>
          <p:cNvSpPr>
            <a:spLocks noChangeShapeType="1"/>
          </p:cNvSpPr>
          <p:nvPr/>
        </p:nvSpPr>
        <p:spPr bwMode="auto">
          <a:xfrm flipH="1">
            <a:off x="5265738" y="3060700"/>
            <a:ext cx="657225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11" name="Line 34"/>
          <p:cNvSpPr>
            <a:spLocks noChangeShapeType="1"/>
          </p:cNvSpPr>
          <p:nvPr/>
        </p:nvSpPr>
        <p:spPr bwMode="auto">
          <a:xfrm>
            <a:off x="8240713" y="4371975"/>
            <a:ext cx="0" cy="10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12" name="Line 35"/>
          <p:cNvSpPr>
            <a:spLocks noChangeShapeType="1"/>
          </p:cNvSpPr>
          <p:nvPr/>
        </p:nvSpPr>
        <p:spPr bwMode="auto">
          <a:xfrm>
            <a:off x="8745538" y="4371975"/>
            <a:ext cx="0" cy="10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13" name="Line 36"/>
          <p:cNvSpPr>
            <a:spLocks noChangeShapeType="1"/>
          </p:cNvSpPr>
          <p:nvPr/>
        </p:nvSpPr>
        <p:spPr bwMode="auto">
          <a:xfrm flipH="1">
            <a:off x="8237538" y="4422775"/>
            <a:ext cx="504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414" name="Group 49"/>
          <p:cNvGrpSpPr>
            <a:grpSpLocks/>
          </p:cNvGrpSpPr>
          <p:nvPr/>
        </p:nvGrpSpPr>
        <p:grpSpPr bwMode="auto">
          <a:xfrm>
            <a:off x="2078038" y="3930650"/>
            <a:ext cx="114300" cy="104775"/>
            <a:chOff x="1309" y="2476"/>
            <a:chExt cx="72" cy="66"/>
          </a:xfrm>
        </p:grpSpPr>
        <p:sp>
          <p:nvSpPr>
            <p:cNvPr id="16418" name="Line 38"/>
            <p:cNvSpPr>
              <a:spLocks noChangeShapeType="1"/>
            </p:cNvSpPr>
            <p:nvPr/>
          </p:nvSpPr>
          <p:spPr bwMode="auto">
            <a:xfrm flipH="1">
              <a:off x="1331" y="2479"/>
              <a:ext cx="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9" name="Line 39"/>
            <p:cNvSpPr>
              <a:spLocks noChangeShapeType="1"/>
            </p:cNvSpPr>
            <p:nvPr/>
          </p:nvSpPr>
          <p:spPr bwMode="auto">
            <a:xfrm flipH="1">
              <a:off x="1331" y="2537"/>
              <a:ext cx="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0" name="Line 40"/>
            <p:cNvSpPr>
              <a:spLocks noChangeShapeType="1"/>
            </p:cNvSpPr>
            <p:nvPr/>
          </p:nvSpPr>
          <p:spPr bwMode="auto">
            <a:xfrm>
              <a:off x="1331" y="2476"/>
              <a:ext cx="0" cy="6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21" name="Line 41"/>
            <p:cNvSpPr>
              <a:spLocks noChangeShapeType="1"/>
            </p:cNvSpPr>
            <p:nvPr/>
          </p:nvSpPr>
          <p:spPr bwMode="auto">
            <a:xfrm>
              <a:off x="1309" y="2503"/>
              <a:ext cx="2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416" name="AutoShape 47"/>
          <p:cNvSpPr>
            <a:spLocks/>
          </p:cNvSpPr>
          <p:nvPr/>
        </p:nvSpPr>
        <p:spPr bwMode="auto">
          <a:xfrm>
            <a:off x="5919788" y="2971800"/>
            <a:ext cx="49212" cy="180975"/>
          </a:xfrm>
          <a:prstGeom prst="leftBrace">
            <a:avLst>
              <a:gd name="adj1" fmla="val 30645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en-US" altLang="en-US" b="1">
              <a:latin typeface="Times" pitchFamily="8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7020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/>
      <p:bldP spid="16389" grpId="0"/>
      <p:bldP spid="16390" grpId="0"/>
      <p:bldP spid="16394" grpId="0"/>
      <p:bldP spid="16397" grpId="0" animBg="1"/>
      <p:bldP spid="16398" grpId="0" animBg="1"/>
      <p:bldP spid="16400" grpId="0" animBg="1"/>
      <p:bldP spid="16401" grpId="0" animBg="1"/>
      <p:bldP spid="16402" grpId="0" animBg="1"/>
      <p:bldP spid="16403" grpId="0" animBg="1"/>
      <p:bldP spid="16408" grpId="0" animBg="1"/>
      <p:bldP spid="164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 must know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The structure and function of mitochondria and chloroplasts.</a:t>
            </a:r>
          </a:p>
          <a:p>
            <a:endParaRPr lang="en-US" altLang="en-US" dirty="0"/>
          </a:p>
          <a:p>
            <a:r>
              <a:rPr lang="en-US" altLang="en-US" dirty="0"/>
              <a:t>The evolutionary origin of mitochondria and chloroplasts.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977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101600"/>
            <a:ext cx="8915400" cy="1066800"/>
          </a:xfrm>
        </p:spPr>
        <p:txBody>
          <a:bodyPr lIns="91440" tIns="45720" rIns="91440" bIns="45720" anchor="ctr"/>
          <a:lstStyle/>
          <a:p>
            <a:pPr marL="0" indent="0" eaLnBrk="1" hangingPunct="1"/>
            <a:r>
              <a:rPr lang="en-US" altLang="en-US" sz="3200"/>
              <a:t>Concept 4.5: Mitochondria and chloroplasts change energy from one form to another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5563" y="1339850"/>
            <a:ext cx="8839200" cy="4756150"/>
          </a:xfrm>
        </p:spPr>
        <p:txBody>
          <a:bodyPr lIns="91440" tIns="45720" rIns="91440" bIns="45720">
            <a:normAutofit/>
          </a:bodyPr>
          <a:lstStyle/>
          <a:p>
            <a:pPr marL="292100" indent="-292100" eaLnBrk="1" hangingPunct="1"/>
            <a:r>
              <a:rPr lang="en-US" altLang="en-US" b="1" dirty="0"/>
              <a:t>Mitochondria </a:t>
            </a:r>
            <a:r>
              <a:rPr lang="en-US" altLang="en-US" dirty="0"/>
              <a:t>are the sites of cellular respiration, a metabolic process that uses oxygen to generate ATP.</a:t>
            </a:r>
          </a:p>
          <a:p>
            <a:pPr marL="292100" indent="-292100" eaLnBrk="1" hangingPunct="1"/>
            <a:endParaRPr lang="en-US" altLang="en-US" dirty="0"/>
          </a:p>
          <a:p>
            <a:pPr marL="292100" indent="-292100" eaLnBrk="1" hangingPunct="1"/>
            <a:r>
              <a:rPr lang="en-US" altLang="en-US" b="1" dirty="0"/>
              <a:t>Chloroplasts</a:t>
            </a:r>
            <a:r>
              <a:rPr lang="en-US" altLang="en-US" dirty="0"/>
              <a:t>, found in plants and algae, are the sites of photosynthesis.</a:t>
            </a:r>
          </a:p>
          <a:p>
            <a:pPr marL="0" indent="0" eaLnBrk="1" hangingPunct="1">
              <a:buNone/>
            </a:pPr>
            <a:endParaRPr lang="en-US" altLang="en-US" dirty="0"/>
          </a:p>
        </p:txBody>
      </p:sp>
      <p:sp>
        <p:nvSpPr>
          <p:cNvPr id="6148" name="Line 6"/>
          <p:cNvSpPr>
            <a:spLocks noChangeShapeType="1"/>
          </p:cNvSpPr>
          <p:nvPr/>
        </p:nvSpPr>
        <p:spPr bwMode="auto">
          <a:xfrm>
            <a:off x="182563" y="1184275"/>
            <a:ext cx="8775700" cy="0"/>
          </a:xfrm>
          <a:prstGeom prst="line">
            <a:avLst/>
          </a:prstGeom>
          <a:noFill/>
          <a:ln w="76200">
            <a:solidFill>
              <a:srgbClr val="9D001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149" name="Group 9"/>
          <p:cNvGrpSpPr>
            <a:grpSpLocks/>
          </p:cNvGrpSpPr>
          <p:nvPr/>
        </p:nvGrpSpPr>
        <p:grpSpPr bwMode="auto">
          <a:xfrm>
            <a:off x="182563" y="6535738"/>
            <a:ext cx="8775700" cy="227012"/>
            <a:chOff x="115" y="4117"/>
            <a:chExt cx="5528" cy="143"/>
          </a:xfrm>
        </p:grpSpPr>
        <p:sp>
          <p:nvSpPr>
            <p:cNvPr id="6150" name="Line 7"/>
            <p:cNvSpPr>
              <a:spLocks noChangeShapeType="1"/>
            </p:cNvSpPr>
            <p:nvPr/>
          </p:nvSpPr>
          <p:spPr bwMode="auto">
            <a:xfrm>
              <a:off x="115" y="4117"/>
              <a:ext cx="5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1" name="Text Box 8"/>
            <p:cNvSpPr txBox="1">
              <a:spLocks noChangeArrowheads="1"/>
            </p:cNvSpPr>
            <p:nvPr/>
          </p:nvSpPr>
          <p:spPr bwMode="auto">
            <a:xfrm>
              <a:off x="115" y="4174"/>
              <a:ext cx="5528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en-US" sz="900"/>
                <a:t>© 2014 Pearson Education, Inc.</a:t>
              </a:r>
              <a:endParaRPr lang="en-US" altLang="en-US" sz="2400"/>
            </a:p>
          </p:txBody>
        </p:sp>
      </p:grpSp>
    </p:spTree>
    <p:extLst>
      <p:ext uri="{BB962C8B-B14F-4D97-AF65-F5344CB8AC3E}">
        <p14:creationId xmlns:p14="http://schemas.microsoft.com/office/powerpoint/2010/main" val="1389067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5562" y="1339850"/>
            <a:ext cx="9088437" cy="4362450"/>
          </a:xfrm>
        </p:spPr>
        <p:txBody>
          <a:bodyPr lIns="91440" tIns="45720" rIns="91440" bIns="45720"/>
          <a:lstStyle/>
          <a:p>
            <a:pPr marL="292100" indent="-292100" eaLnBrk="1" hangingPunct="1"/>
            <a:r>
              <a:rPr lang="en-US" altLang="en-US" dirty="0"/>
              <a:t>Mitochondria and chloroplasts have characteristics that are consistent with their having once been </a:t>
            </a:r>
            <a:r>
              <a:rPr lang="en-US" altLang="en-US" b="1" dirty="0"/>
              <a:t>free living bacteria. </a:t>
            </a:r>
          </a:p>
          <a:p>
            <a:pPr marL="692150" lvl="1" indent="-292100"/>
            <a:r>
              <a:rPr lang="en-US" altLang="en-US" dirty="0"/>
              <a:t>Enveloped by a double membrane.</a:t>
            </a:r>
          </a:p>
          <a:p>
            <a:pPr marL="736600" lvl="1" indent="-266700" eaLnBrk="1" hangingPunct="1"/>
            <a:r>
              <a:rPr lang="en-US" altLang="en-US" dirty="0"/>
              <a:t>Contain free ribosomes and circular DNA molecules.</a:t>
            </a:r>
          </a:p>
          <a:p>
            <a:pPr marL="736600" lvl="1" indent="-266700" eaLnBrk="1" hangingPunct="1"/>
            <a:r>
              <a:rPr lang="en-US" altLang="en-US" dirty="0"/>
              <a:t>Grow and reproduce somewhat independently in cells.</a:t>
            </a:r>
          </a:p>
        </p:txBody>
      </p:sp>
      <p:sp>
        <p:nvSpPr>
          <p:cNvPr id="7171" name="Rectangle 10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201613"/>
            <a:ext cx="8534400" cy="868362"/>
          </a:xfrm>
        </p:spPr>
        <p:txBody>
          <a:bodyPr lIns="91440" tIns="45720" rIns="91440" bIns="45720" anchor="ctr">
            <a:normAutofit fontScale="90000"/>
          </a:bodyPr>
          <a:lstStyle/>
          <a:p>
            <a:pPr marL="0" indent="0" eaLnBrk="1" hangingPunct="1"/>
            <a:r>
              <a:rPr lang="en-US" altLang="en-US" sz="3200"/>
              <a:t>The Evolutionary Origins of Mitochondria and Chloroplasts</a:t>
            </a:r>
          </a:p>
        </p:txBody>
      </p:sp>
      <p:sp>
        <p:nvSpPr>
          <p:cNvPr id="7172" name="Line 6"/>
          <p:cNvSpPr>
            <a:spLocks noChangeShapeType="1"/>
          </p:cNvSpPr>
          <p:nvPr/>
        </p:nvSpPr>
        <p:spPr bwMode="auto">
          <a:xfrm>
            <a:off x="182563" y="1184275"/>
            <a:ext cx="8775700" cy="0"/>
          </a:xfrm>
          <a:prstGeom prst="line">
            <a:avLst/>
          </a:prstGeom>
          <a:noFill/>
          <a:ln w="76200">
            <a:solidFill>
              <a:srgbClr val="9D001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173" name="Group 9"/>
          <p:cNvGrpSpPr>
            <a:grpSpLocks/>
          </p:cNvGrpSpPr>
          <p:nvPr/>
        </p:nvGrpSpPr>
        <p:grpSpPr bwMode="auto">
          <a:xfrm>
            <a:off x="182563" y="6535738"/>
            <a:ext cx="8775700" cy="227012"/>
            <a:chOff x="115" y="4117"/>
            <a:chExt cx="5528" cy="143"/>
          </a:xfrm>
        </p:grpSpPr>
        <p:sp>
          <p:nvSpPr>
            <p:cNvPr id="7174" name="Line 7"/>
            <p:cNvSpPr>
              <a:spLocks noChangeShapeType="1"/>
            </p:cNvSpPr>
            <p:nvPr/>
          </p:nvSpPr>
          <p:spPr bwMode="auto">
            <a:xfrm>
              <a:off x="115" y="4117"/>
              <a:ext cx="5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5" name="Text Box 8"/>
            <p:cNvSpPr txBox="1">
              <a:spLocks noChangeArrowheads="1"/>
            </p:cNvSpPr>
            <p:nvPr/>
          </p:nvSpPr>
          <p:spPr bwMode="auto">
            <a:xfrm>
              <a:off x="115" y="4174"/>
              <a:ext cx="5528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en-US" sz="900"/>
                <a:t>© 2014 Pearson Education, Inc.</a:t>
              </a:r>
              <a:endParaRPr lang="en-US" altLang="en-US" sz="2400"/>
            </a:p>
          </p:txBody>
        </p:sp>
      </p:grpSp>
    </p:spTree>
    <p:extLst>
      <p:ext uri="{BB962C8B-B14F-4D97-AF65-F5344CB8AC3E}">
        <p14:creationId xmlns:p14="http://schemas.microsoft.com/office/powerpoint/2010/main" val="2725502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652" y="28029"/>
            <a:ext cx="35293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b="1" dirty="0" err="1">
                <a:solidFill>
                  <a:schemeClr val="tx2">
                    <a:lumMod val="75000"/>
                  </a:schemeClr>
                </a:solidFill>
              </a:rPr>
              <a:t>Endosymbiont</a:t>
            </a:r>
            <a:r>
              <a:rPr lang="en-US" altLang="en-US" sz="2800" b="1" dirty="0">
                <a:solidFill>
                  <a:schemeClr val="tx2">
                    <a:lumMod val="75000"/>
                  </a:schemeClr>
                </a:solidFill>
              </a:rPr>
              <a:t> Theory</a:t>
            </a:r>
            <a:r>
              <a:rPr lang="en-US" altLang="en-US" sz="2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4800600" y="335672"/>
            <a:ext cx="4086225" cy="2840037"/>
            <a:chOff x="4043363" y="136526"/>
            <a:chExt cx="4086225" cy="2840037"/>
          </a:xfrm>
        </p:grpSpPr>
        <p:pic>
          <p:nvPicPr>
            <p:cNvPr id="27" name="Picture 90" descr="04_16EndosymbiontTheory-U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9460" t="-1" b="67093"/>
            <a:stretch/>
          </p:blipFill>
          <p:spPr bwMode="auto">
            <a:xfrm>
              <a:off x="5245100" y="136526"/>
              <a:ext cx="2884488" cy="2166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" name="Text Box 31"/>
            <p:cNvSpPr txBox="1">
              <a:spLocks noChangeArrowheads="1"/>
            </p:cNvSpPr>
            <p:nvPr/>
          </p:nvSpPr>
          <p:spPr bwMode="auto">
            <a:xfrm>
              <a:off x="6994525" y="153988"/>
              <a:ext cx="952500" cy="2778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marL="338138" indent="-338138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  <a:buFont typeface="Arial" charset="0"/>
                <a:buNone/>
              </a:pPr>
              <a:r>
                <a:rPr lang="en-US" altLang="en-US" sz="1800" b="1"/>
                <a:t>Nucleus</a:t>
              </a:r>
            </a:p>
          </p:txBody>
        </p:sp>
        <p:sp>
          <p:nvSpPr>
            <p:cNvPr id="29" name="Text Box 31"/>
            <p:cNvSpPr txBox="1">
              <a:spLocks noChangeArrowheads="1"/>
            </p:cNvSpPr>
            <p:nvPr/>
          </p:nvSpPr>
          <p:spPr bwMode="auto">
            <a:xfrm>
              <a:off x="4364038" y="893763"/>
              <a:ext cx="1036637" cy="569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marL="338138" indent="-338138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  <a:buFont typeface="Arial" charset="0"/>
                <a:buNone/>
              </a:pPr>
              <a:r>
                <a:rPr lang="en-US" altLang="en-US" sz="1800" b="1"/>
                <a:t>Nuclear</a:t>
              </a:r>
            </a:p>
            <a:p>
              <a:pPr>
                <a:lnSpc>
                  <a:spcPct val="95000"/>
                </a:lnSpc>
                <a:buFont typeface="Arial" charset="0"/>
                <a:buNone/>
              </a:pPr>
              <a:r>
                <a:rPr lang="en-US" altLang="en-US" sz="1800" b="1"/>
                <a:t>envelope</a:t>
              </a:r>
            </a:p>
          </p:txBody>
        </p:sp>
        <p:sp>
          <p:nvSpPr>
            <p:cNvPr id="30" name="Text Box 31"/>
            <p:cNvSpPr txBox="1">
              <a:spLocks noChangeArrowheads="1"/>
            </p:cNvSpPr>
            <p:nvPr/>
          </p:nvSpPr>
          <p:spPr bwMode="auto">
            <a:xfrm>
              <a:off x="4043363" y="150813"/>
              <a:ext cx="146685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marL="338138" indent="-338138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  <a:buFont typeface="Arial" charset="0"/>
                <a:buNone/>
              </a:pPr>
              <a:r>
                <a:rPr lang="en-US" altLang="en-US" sz="1800" b="1"/>
                <a:t>Endoplasmic</a:t>
              </a:r>
            </a:p>
            <a:p>
              <a:pPr>
                <a:lnSpc>
                  <a:spcPct val="95000"/>
                </a:lnSpc>
                <a:buFont typeface="Arial" charset="0"/>
                <a:buNone/>
              </a:pPr>
              <a:r>
                <a:rPr lang="en-US" altLang="en-US" sz="1800" b="1"/>
                <a:t>reticulum</a:t>
              </a:r>
            </a:p>
          </p:txBody>
        </p:sp>
        <p:sp>
          <p:nvSpPr>
            <p:cNvPr id="31" name="Text Box 31"/>
            <p:cNvSpPr txBox="1">
              <a:spLocks noChangeArrowheads="1"/>
            </p:cNvSpPr>
            <p:nvPr/>
          </p:nvSpPr>
          <p:spPr bwMode="auto">
            <a:xfrm>
              <a:off x="5667375" y="2187575"/>
              <a:ext cx="1811338" cy="7889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marL="338138" indent="-338138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  <a:buFont typeface="Arial" charset="0"/>
                <a:buNone/>
              </a:pPr>
              <a:r>
                <a:rPr lang="en-US" altLang="en-US" sz="1800" b="1"/>
                <a:t>Ancestor of</a:t>
              </a:r>
            </a:p>
            <a:p>
              <a:pPr>
                <a:lnSpc>
                  <a:spcPct val="95000"/>
                </a:lnSpc>
                <a:buFont typeface="Arial" charset="0"/>
                <a:buNone/>
              </a:pPr>
              <a:r>
                <a:rPr lang="en-US" altLang="en-US" sz="1800" b="1"/>
                <a:t>eukaryotic cells</a:t>
              </a:r>
            </a:p>
            <a:p>
              <a:pPr>
                <a:lnSpc>
                  <a:spcPct val="95000"/>
                </a:lnSpc>
                <a:buFont typeface="Arial" charset="0"/>
                <a:buNone/>
              </a:pPr>
              <a:r>
                <a:rPr lang="en-US" altLang="en-US" sz="1800" b="1"/>
                <a:t>(host cell)</a:t>
              </a:r>
            </a:p>
          </p:txBody>
        </p:sp>
        <p:sp>
          <p:nvSpPr>
            <p:cNvPr id="32" name="Line 87"/>
            <p:cNvSpPr>
              <a:spLocks noChangeShapeType="1"/>
            </p:cNvSpPr>
            <p:nvPr/>
          </p:nvSpPr>
          <p:spPr bwMode="auto">
            <a:xfrm>
              <a:off x="5511800" y="317500"/>
              <a:ext cx="452438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88"/>
            <p:cNvSpPr>
              <a:spLocks noChangeShapeType="1"/>
            </p:cNvSpPr>
            <p:nvPr/>
          </p:nvSpPr>
          <p:spPr bwMode="auto">
            <a:xfrm flipH="1">
              <a:off x="5245100" y="1028700"/>
              <a:ext cx="863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Line 89"/>
            <p:cNvSpPr>
              <a:spLocks noChangeShapeType="1"/>
            </p:cNvSpPr>
            <p:nvPr/>
          </p:nvSpPr>
          <p:spPr bwMode="auto">
            <a:xfrm flipH="1">
              <a:off x="6688138" y="312738"/>
              <a:ext cx="279400" cy="5429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1437922" y="1116721"/>
            <a:ext cx="4723606" cy="4117975"/>
            <a:chOff x="847727" y="1178720"/>
            <a:chExt cx="4723606" cy="4117975"/>
          </a:xfrm>
        </p:grpSpPr>
        <p:pic>
          <p:nvPicPr>
            <p:cNvPr id="36" name="Picture 90" descr="04_16EndosymbiontTheory-U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6278" r="33612" b="34438"/>
            <a:stretch/>
          </p:blipFill>
          <p:spPr bwMode="auto">
            <a:xfrm>
              <a:off x="847727" y="2218532"/>
              <a:ext cx="4723606" cy="25868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7" name="Text Box 31"/>
            <p:cNvSpPr txBox="1">
              <a:spLocks noChangeArrowheads="1"/>
            </p:cNvSpPr>
            <p:nvPr/>
          </p:nvSpPr>
          <p:spPr bwMode="auto">
            <a:xfrm>
              <a:off x="1238251" y="2655095"/>
              <a:ext cx="1611312" cy="241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marL="338138" indent="-338138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  <a:buFont typeface="Arial" charset="0"/>
                <a:buNone/>
              </a:pPr>
              <a:r>
                <a:rPr lang="en-US" altLang="en-US" sz="1800" b="1" dirty="0"/>
                <a:t>Mitochondrion</a:t>
              </a:r>
            </a:p>
          </p:txBody>
        </p:sp>
        <p:sp>
          <p:nvSpPr>
            <p:cNvPr id="38" name="Text Box 31"/>
            <p:cNvSpPr txBox="1">
              <a:spLocks noChangeArrowheads="1"/>
            </p:cNvSpPr>
            <p:nvPr/>
          </p:nvSpPr>
          <p:spPr bwMode="auto">
            <a:xfrm>
              <a:off x="1939926" y="4753770"/>
              <a:ext cx="2103437" cy="542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marL="338138" indent="-338138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  <a:buFont typeface="Arial" charset="0"/>
                <a:buNone/>
              </a:pPr>
              <a:r>
                <a:rPr lang="en-US" altLang="en-US" sz="1800" b="1" dirty="0" err="1"/>
                <a:t>Nonphotosynthetic</a:t>
              </a:r>
              <a:endParaRPr lang="en-US" altLang="en-US" sz="1800" b="1" dirty="0"/>
            </a:p>
            <a:p>
              <a:pPr>
                <a:lnSpc>
                  <a:spcPct val="95000"/>
                </a:lnSpc>
                <a:buFont typeface="Arial" charset="0"/>
                <a:buNone/>
              </a:pPr>
              <a:r>
                <a:rPr lang="en-US" altLang="en-US" sz="1800" b="1" dirty="0"/>
                <a:t>eukaryote</a:t>
              </a:r>
            </a:p>
          </p:txBody>
        </p:sp>
        <p:sp>
          <p:nvSpPr>
            <p:cNvPr id="40" name="Text Box 31"/>
            <p:cNvSpPr txBox="1">
              <a:spLocks noChangeArrowheads="1"/>
            </p:cNvSpPr>
            <p:nvPr/>
          </p:nvSpPr>
          <p:spPr bwMode="auto">
            <a:xfrm>
              <a:off x="885826" y="1178720"/>
              <a:ext cx="2898775" cy="1025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marL="338138" indent="-338138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  <a:buFont typeface="Arial" charset="0"/>
                <a:buNone/>
              </a:pPr>
              <a:r>
                <a:rPr lang="en-US" altLang="en-US" sz="1800" b="1" dirty="0"/>
                <a:t>Engulfing of oxygen-</a:t>
              </a:r>
            </a:p>
            <a:p>
              <a:pPr>
                <a:lnSpc>
                  <a:spcPct val="95000"/>
                </a:lnSpc>
                <a:buFont typeface="Arial" charset="0"/>
                <a:buNone/>
              </a:pPr>
              <a:r>
                <a:rPr lang="en-US" altLang="en-US" sz="1800" b="1" dirty="0"/>
                <a:t>using </a:t>
              </a:r>
              <a:r>
                <a:rPr lang="en-US" altLang="en-US" sz="1800" b="1" dirty="0" err="1"/>
                <a:t>nonphotosynthetic</a:t>
              </a:r>
              <a:endParaRPr lang="en-US" altLang="en-US" sz="1800" b="1" dirty="0"/>
            </a:p>
            <a:p>
              <a:pPr>
                <a:lnSpc>
                  <a:spcPct val="95000"/>
                </a:lnSpc>
                <a:buFont typeface="Arial" charset="0"/>
                <a:buNone/>
              </a:pPr>
              <a:r>
                <a:rPr lang="en-US" altLang="en-US" sz="1800" b="1" dirty="0"/>
                <a:t>prokaryote, which</a:t>
              </a:r>
            </a:p>
            <a:p>
              <a:pPr>
                <a:lnSpc>
                  <a:spcPct val="95000"/>
                </a:lnSpc>
                <a:buFont typeface="Arial" charset="0"/>
                <a:buNone/>
              </a:pPr>
              <a:r>
                <a:rPr lang="en-US" altLang="en-US" sz="1800" b="1" dirty="0"/>
                <a:t>becomes a mitochondrion</a:t>
              </a:r>
            </a:p>
          </p:txBody>
        </p:sp>
        <p:sp>
          <p:nvSpPr>
            <p:cNvPr id="41" name="Line 82"/>
            <p:cNvSpPr>
              <a:spLocks noChangeShapeType="1"/>
            </p:cNvSpPr>
            <p:nvPr/>
          </p:nvSpPr>
          <p:spPr bwMode="auto">
            <a:xfrm>
              <a:off x="2774951" y="2218532"/>
              <a:ext cx="796925" cy="6223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3489472" y="3526105"/>
            <a:ext cx="4864100" cy="3141662"/>
            <a:chOff x="3267075" y="3424238"/>
            <a:chExt cx="4864100" cy="3141662"/>
          </a:xfrm>
        </p:grpSpPr>
        <p:pic>
          <p:nvPicPr>
            <p:cNvPr id="43" name="Picture 90" descr="04_16EndosymbiontTheory-U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647" t="49927" b="2362"/>
            <a:stretch/>
          </p:blipFill>
          <p:spPr bwMode="auto">
            <a:xfrm>
              <a:off x="4618038" y="3424238"/>
              <a:ext cx="3511550" cy="31416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4" name="Text Box 31"/>
            <p:cNvSpPr txBox="1">
              <a:spLocks noChangeArrowheads="1"/>
            </p:cNvSpPr>
            <p:nvPr/>
          </p:nvSpPr>
          <p:spPr bwMode="auto">
            <a:xfrm>
              <a:off x="3267075" y="5827713"/>
              <a:ext cx="1611313" cy="241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marL="338138" indent="-338138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  <a:buFont typeface="Arial" charset="0"/>
                <a:buNone/>
              </a:pPr>
              <a:r>
                <a:rPr lang="en-US" altLang="en-US" sz="1800" b="1" dirty="0"/>
                <a:t>Mitochondrion</a:t>
              </a:r>
            </a:p>
          </p:txBody>
        </p:sp>
        <p:sp>
          <p:nvSpPr>
            <p:cNvPr id="46" name="Text Box 31"/>
            <p:cNvSpPr txBox="1">
              <a:spLocks noChangeArrowheads="1"/>
            </p:cNvSpPr>
            <p:nvPr/>
          </p:nvSpPr>
          <p:spPr bwMode="auto">
            <a:xfrm>
              <a:off x="4837113" y="6273800"/>
              <a:ext cx="2881312" cy="27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marL="338138" indent="-338138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  <a:buFont typeface="Arial" charset="0"/>
                <a:buNone/>
              </a:pPr>
              <a:r>
                <a:rPr lang="en-US" altLang="en-US" sz="1800" b="1"/>
                <a:t>Photosynthetic eukaryote</a:t>
              </a:r>
            </a:p>
          </p:txBody>
        </p:sp>
        <p:sp>
          <p:nvSpPr>
            <p:cNvPr id="47" name="Text Box 31"/>
            <p:cNvSpPr txBox="1">
              <a:spLocks noChangeArrowheads="1"/>
            </p:cNvSpPr>
            <p:nvPr/>
          </p:nvSpPr>
          <p:spPr bwMode="auto">
            <a:xfrm>
              <a:off x="4618038" y="4081463"/>
              <a:ext cx="971550" cy="506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marL="338138" indent="-338138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  <a:buFont typeface="Arial" charset="0"/>
                <a:buNone/>
              </a:pPr>
              <a:r>
                <a:rPr lang="en-US" altLang="en-US" sz="1800" b="1" dirty="0"/>
                <a:t>At least</a:t>
              </a:r>
            </a:p>
            <a:p>
              <a:pPr>
                <a:lnSpc>
                  <a:spcPct val="95000"/>
                </a:lnSpc>
                <a:buFont typeface="Arial" charset="0"/>
                <a:buNone/>
              </a:pPr>
              <a:r>
                <a:rPr lang="en-US" altLang="en-US" sz="1800" b="1" dirty="0"/>
                <a:t>one cell</a:t>
              </a:r>
            </a:p>
          </p:txBody>
        </p:sp>
        <p:sp>
          <p:nvSpPr>
            <p:cNvPr id="48" name="Text Box 31"/>
            <p:cNvSpPr txBox="1">
              <a:spLocks noChangeArrowheads="1"/>
            </p:cNvSpPr>
            <p:nvPr/>
          </p:nvSpPr>
          <p:spPr bwMode="auto">
            <a:xfrm>
              <a:off x="6811963" y="4319588"/>
              <a:ext cx="1319212" cy="268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marL="338138" indent="-338138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  <a:buFont typeface="Arial" charset="0"/>
                <a:buNone/>
              </a:pPr>
              <a:r>
                <a:rPr lang="en-US" altLang="en-US" sz="1800" b="1"/>
                <a:t>Chloroplast</a:t>
              </a:r>
            </a:p>
          </p:txBody>
        </p:sp>
        <p:sp>
          <p:nvSpPr>
            <p:cNvPr id="49" name="Text Box 31"/>
            <p:cNvSpPr txBox="1">
              <a:spLocks noChangeArrowheads="1"/>
            </p:cNvSpPr>
            <p:nvPr/>
          </p:nvSpPr>
          <p:spPr bwMode="auto">
            <a:xfrm>
              <a:off x="6435725" y="3424238"/>
              <a:ext cx="1692275" cy="7889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marL="338138" indent="-338138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  <a:buFont typeface="Arial" charset="0"/>
                <a:buNone/>
              </a:pPr>
              <a:r>
                <a:rPr lang="en-US" altLang="en-US" sz="1800" b="1" dirty="0"/>
                <a:t>Engulfing of</a:t>
              </a:r>
            </a:p>
            <a:p>
              <a:pPr>
                <a:lnSpc>
                  <a:spcPct val="95000"/>
                </a:lnSpc>
                <a:buFont typeface="Arial" charset="0"/>
                <a:buNone/>
              </a:pPr>
              <a:r>
                <a:rPr lang="en-US" altLang="en-US" sz="1800" b="1" dirty="0"/>
                <a:t>photosynthetic</a:t>
              </a:r>
            </a:p>
            <a:p>
              <a:pPr>
                <a:lnSpc>
                  <a:spcPct val="95000"/>
                </a:lnSpc>
                <a:buFont typeface="Arial" charset="0"/>
                <a:buNone/>
              </a:pPr>
              <a:r>
                <a:rPr lang="en-US" altLang="en-US" sz="1800" b="1" dirty="0"/>
                <a:t>prokaryote</a:t>
              </a:r>
            </a:p>
          </p:txBody>
        </p:sp>
        <p:sp>
          <p:nvSpPr>
            <p:cNvPr id="50" name="Line 84"/>
            <p:cNvSpPr>
              <a:spLocks noChangeShapeType="1"/>
            </p:cNvSpPr>
            <p:nvPr/>
          </p:nvSpPr>
          <p:spPr bwMode="auto">
            <a:xfrm flipH="1">
              <a:off x="6126163" y="4097338"/>
              <a:ext cx="292100" cy="203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Line 85"/>
            <p:cNvSpPr>
              <a:spLocks noChangeShapeType="1"/>
            </p:cNvSpPr>
            <p:nvPr/>
          </p:nvSpPr>
          <p:spPr bwMode="auto">
            <a:xfrm flipH="1">
              <a:off x="6865938" y="4564063"/>
              <a:ext cx="241300" cy="3254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Line 86"/>
            <p:cNvSpPr>
              <a:spLocks noChangeShapeType="1"/>
            </p:cNvSpPr>
            <p:nvPr/>
          </p:nvSpPr>
          <p:spPr bwMode="auto">
            <a:xfrm flipH="1">
              <a:off x="4868863" y="5283200"/>
              <a:ext cx="825500" cy="5921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42335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68" descr="04_17_Mitochondrion-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82"/>
          <a:stretch>
            <a:fillRect/>
          </a:stretch>
        </p:blipFill>
        <p:spPr bwMode="auto">
          <a:xfrm>
            <a:off x="296863" y="1057275"/>
            <a:ext cx="8548687" cy="456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ext Box 31"/>
          <p:cNvSpPr txBox="1">
            <a:spLocks noChangeArrowheads="1"/>
          </p:cNvSpPr>
          <p:nvPr/>
        </p:nvSpPr>
        <p:spPr bwMode="auto">
          <a:xfrm>
            <a:off x="568325" y="4171950"/>
            <a:ext cx="1646238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338138" indent="-338138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altLang="en-US" sz="1800" b="1" dirty="0"/>
              <a:t>Free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altLang="en-US" sz="1800" b="1" dirty="0"/>
              <a:t>ribosomes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altLang="en-US" sz="1800" b="1" dirty="0"/>
              <a:t>in the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altLang="en-US" sz="1800" b="1" dirty="0"/>
              <a:t>mitochondrial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altLang="en-US" sz="1800" b="1" dirty="0"/>
              <a:t>matrix</a:t>
            </a:r>
          </a:p>
        </p:txBody>
      </p:sp>
      <p:sp>
        <p:nvSpPr>
          <p:cNvPr id="11269" name="Text Box 31"/>
          <p:cNvSpPr txBox="1">
            <a:spLocks noChangeArrowheads="1"/>
          </p:cNvSpPr>
          <p:nvPr/>
        </p:nvSpPr>
        <p:spPr bwMode="auto">
          <a:xfrm>
            <a:off x="334963" y="1077913"/>
            <a:ext cx="1611312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338138" indent="-338138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1800" b="1"/>
              <a:t>Mitochondrion</a:t>
            </a:r>
          </a:p>
        </p:txBody>
      </p:sp>
      <p:sp>
        <p:nvSpPr>
          <p:cNvPr id="11273" name="Text Box 31"/>
          <p:cNvSpPr txBox="1">
            <a:spLocks noChangeArrowheads="1"/>
          </p:cNvSpPr>
          <p:nvPr/>
        </p:nvSpPr>
        <p:spPr bwMode="auto">
          <a:xfrm>
            <a:off x="4946650" y="3332163"/>
            <a:ext cx="5238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338138" indent="-338138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1800" b="1" dirty="0"/>
              <a:t>DNA</a:t>
            </a:r>
          </a:p>
        </p:txBody>
      </p:sp>
      <p:sp>
        <p:nvSpPr>
          <p:cNvPr id="11274" name="Text Box 31"/>
          <p:cNvSpPr txBox="1">
            <a:spLocks noChangeArrowheads="1"/>
          </p:cNvSpPr>
          <p:nvPr/>
        </p:nvSpPr>
        <p:spPr bwMode="auto">
          <a:xfrm>
            <a:off x="4891088" y="2108200"/>
            <a:ext cx="1219200" cy="50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338138" indent="-338138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lnSpc>
                <a:spcPct val="95000"/>
              </a:lnSpc>
              <a:buFont typeface="Arial" charset="0"/>
              <a:buNone/>
            </a:pPr>
            <a:r>
              <a:rPr lang="en-US" altLang="en-US" sz="1800" b="1" dirty="0"/>
              <a:t> Outer </a:t>
            </a:r>
          </a:p>
          <a:p>
            <a:pPr algn="ctr">
              <a:lnSpc>
                <a:spcPct val="95000"/>
              </a:lnSpc>
              <a:buFont typeface="Arial" charset="0"/>
              <a:buNone/>
            </a:pPr>
            <a:r>
              <a:rPr lang="en-US" altLang="en-US" sz="1800" b="1" dirty="0"/>
              <a:t>membrane</a:t>
            </a:r>
          </a:p>
        </p:txBody>
      </p:sp>
      <p:sp>
        <p:nvSpPr>
          <p:cNvPr id="11275" name="Text Box 31"/>
          <p:cNvSpPr txBox="1">
            <a:spLocks noChangeArrowheads="1"/>
          </p:cNvSpPr>
          <p:nvPr/>
        </p:nvSpPr>
        <p:spPr bwMode="auto">
          <a:xfrm>
            <a:off x="4337050" y="3894138"/>
            <a:ext cx="1219200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338138" indent="-338138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lnSpc>
                <a:spcPct val="95000"/>
              </a:lnSpc>
              <a:buFont typeface="Arial" charset="0"/>
              <a:buNone/>
            </a:pPr>
            <a:r>
              <a:rPr lang="en-US" altLang="en-US" sz="1800" b="1" dirty="0"/>
              <a:t> Inner </a:t>
            </a:r>
          </a:p>
          <a:p>
            <a:pPr algn="ctr">
              <a:lnSpc>
                <a:spcPct val="95000"/>
              </a:lnSpc>
              <a:buFont typeface="Arial" charset="0"/>
              <a:buNone/>
            </a:pPr>
            <a:r>
              <a:rPr lang="en-US" altLang="en-US" sz="1800" b="1" dirty="0"/>
              <a:t>membrane</a:t>
            </a:r>
          </a:p>
        </p:txBody>
      </p:sp>
      <p:sp>
        <p:nvSpPr>
          <p:cNvPr id="11276" name="Text Box 31"/>
          <p:cNvSpPr txBox="1">
            <a:spLocks noChangeArrowheads="1"/>
          </p:cNvSpPr>
          <p:nvPr/>
        </p:nvSpPr>
        <p:spPr bwMode="auto">
          <a:xfrm>
            <a:off x="8086725" y="5375275"/>
            <a:ext cx="771525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338138" indent="-338138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95000"/>
              </a:lnSpc>
              <a:buFont typeface="Arial" charset="0"/>
              <a:buNone/>
            </a:pPr>
            <a:r>
              <a:rPr lang="en-US" altLang="en-US" sz="1800" b="1"/>
              <a:t>0.1 </a:t>
            </a:r>
            <a:r>
              <a:rPr lang="en-US" altLang="en-US" sz="1800" b="1">
                <a:sym typeface="Symbol" pitchFamily="84" charset="2"/>
              </a:rPr>
              <a:t></a:t>
            </a:r>
            <a:r>
              <a:rPr lang="en-US" altLang="en-US" sz="1800" b="1"/>
              <a:t>m</a:t>
            </a:r>
          </a:p>
        </p:txBody>
      </p:sp>
      <p:sp>
        <p:nvSpPr>
          <p:cNvPr id="11277" name="Line 50"/>
          <p:cNvSpPr>
            <a:spLocks noChangeShapeType="1"/>
          </p:cNvSpPr>
          <p:nvPr/>
        </p:nvSpPr>
        <p:spPr bwMode="auto">
          <a:xfrm>
            <a:off x="8645525" y="5214938"/>
            <a:ext cx="0" cy="149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8" name="Line 51"/>
          <p:cNvSpPr>
            <a:spLocks noChangeShapeType="1"/>
          </p:cNvSpPr>
          <p:nvPr/>
        </p:nvSpPr>
        <p:spPr bwMode="auto">
          <a:xfrm>
            <a:off x="8261350" y="5214938"/>
            <a:ext cx="0" cy="149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9" name="Line 52"/>
          <p:cNvSpPr>
            <a:spLocks noChangeShapeType="1"/>
          </p:cNvSpPr>
          <p:nvPr/>
        </p:nvSpPr>
        <p:spPr bwMode="auto">
          <a:xfrm flipH="1">
            <a:off x="8262938" y="5291138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3" name="Line 56"/>
          <p:cNvSpPr>
            <a:spLocks noChangeShapeType="1"/>
          </p:cNvSpPr>
          <p:nvPr/>
        </p:nvSpPr>
        <p:spPr bwMode="auto">
          <a:xfrm flipV="1">
            <a:off x="3614738" y="4013200"/>
            <a:ext cx="995362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4" name="Line 57"/>
          <p:cNvSpPr>
            <a:spLocks noChangeShapeType="1"/>
          </p:cNvSpPr>
          <p:nvPr/>
        </p:nvSpPr>
        <p:spPr bwMode="auto">
          <a:xfrm flipV="1">
            <a:off x="3332163" y="3459163"/>
            <a:ext cx="1577975" cy="561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5" name="Line 58"/>
          <p:cNvSpPr>
            <a:spLocks noChangeShapeType="1"/>
          </p:cNvSpPr>
          <p:nvPr/>
        </p:nvSpPr>
        <p:spPr bwMode="auto">
          <a:xfrm flipH="1" flipV="1">
            <a:off x="5270500" y="4033838"/>
            <a:ext cx="746125" cy="149225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6" name="Line 59"/>
          <p:cNvSpPr>
            <a:spLocks noChangeShapeType="1"/>
          </p:cNvSpPr>
          <p:nvPr/>
        </p:nvSpPr>
        <p:spPr bwMode="auto">
          <a:xfrm flipH="1">
            <a:off x="5303838" y="4465638"/>
            <a:ext cx="1181100" cy="322262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7" name="Line 60"/>
          <p:cNvSpPr>
            <a:spLocks noChangeShapeType="1"/>
          </p:cNvSpPr>
          <p:nvPr/>
        </p:nvSpPr>
        <p:spPr bwMode="auto">
          <a:xfrm flipH="1">
            <a:off x="5300663" y="4737100"/>
            <a:ext cx="1404937" cy="508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8" name="Line 61"/>
          <p:cNvSpPr>
            <a:spLocks noChangeShapeType="1"/>
          </p:cNvSpPr>
          <p:nvPr/>
        </p:nvSpPr>
        <p:spPr bwMode="auto">
          <a:xfrm flipH="1">
            <a:off x="5270500" y="4894263"/>
            <a:ext cx="1363663" cy="376237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9" name="Line 62"/>
          <p:cNvSpPr>
            <a:spLocks noChangeShapeType="1"/>
          </p:cNvSpPr>
          <p:nvPr/>
        </p:nvSpPr>
        <p:spPr bwMode="auto">
          <a:xfrm flipH="1" flipV="1">
            <a:off x="5821363" y="2255838"/>
            <a:ext cx="1044575" cy="203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0" name="Line 63"/>
          <p:cNvSpPr>
            <a:spLocks noChangeShapeType="1"/>
          </p:cNvSpPr>
          <p:nvPr/>
        </p:nvSpPr>
        <p:spPr bwMode="auto">
          <a:xfrm flipV="1">
            <a:off x="4254500" y="2239963"/>
            <a:ext cx="884238" cy="2873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2" name="Line 65"/>
          <p:cNvSpPr>
            <a:spLocks noChangeShapeType="1"/>
          </p:cNvSpPr>
          <p:nvPr/>
        </p:nvSpPr>
        <p:spPr bwMode="auto">
          <a:xfrm flipH="1">
            <a:off x="1760538" y="4021138"/>
            <a:ext cx="1147762" cy="525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3" name="Line 66"/>
          <p:cNvSpPr>
            <a:spLocks noChangeShapeType="1"/>
          </p:cNvSpPr>
          <p:nvPr/>
        </p:nvSpPr>
        <p:spPr bwMode="auto">
          <a:xfrm flipH="1">
            <a:off x="1760538" y="4551363"/>
            <a:ext cx="8302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4" name="Line 67"/>
          <p:cNvSpPr>
            <a:spLocks noChangeShapeType="1"/>
          </p:cNvSpPr>
          <p:nvPr/>
        </p:nvSpPr>
        <p:spPr bwMode="auto">
          <a:xfrm flipH="1" flipV="1">
            <a:off x="782638" y="1320800"/>
            <a:ext cx="508000" cy="16891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5" name="Line 69"/>
          <p:cNvSpPr>
            <a:spLocks noChangeShapeType="1"/>
          </p:cNvSpPr>
          <p:nvPr/>
        </p:nvSpPr>
        <p:spPr bwMode="auto">
          <a:xfrm flipH="1" flipV="1">
            <a:off x="782638" y="1323975"/>
            <a:ext cx="508000" cy="1689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6" name="Line 70"/>
          <p:cNvSpPr>
            <a:spLocks noChangeShapeType="1"/>
          </p:cNvSpPr>
          <p:nvPr/>
        </p:nvSpPr>
        <p:spPr bwMode="auto">
          <a:xfrm flipH="1" flipV="1">
            <a:off x="5267325" y="4033838"/>
            <a:ext cx="746125" cy="149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2"/>
          <p:cNvSpPr txBox="1">
            <a:spLocks noChangeArrowheads="1"/>
          </p:cNvSpPr>
          <p:nvPr/>
        </p:nvSpPr>
        <p:spPr>
          <a:xfrm>
            <a:off x="76200" y="157163"/>
            <a:ext cx="8915400" cy="5032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/>
              <a:t>Mitochondria: Chemical Energy Conversion</a:t>
            </a:r>
            <a:endParaRPr lang="en-US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906774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73" grpId="0"/>
      <p:bldP spid="11274" grpId="0"/>
      <p:bldP spid="11275" grpId="0"/>
      <p:bldP spid="11283" grpId="0" animBg="1"/>
      <p:bldP spid="11284" grpId="0" animBg="1"/>
      <p:bldP spid="11289" grpId="0" animBg="1"/>
      <p:bldP spid="11290" grpId="0" animBg="1"/>
      <p:bldP spid="11292" grpId="0" animBg="1"/>
      <p:bldP spid="11293" grpId="0" animBg="1"/>
      <p:bldP spid="1129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Feb 24, 2015 – UK approves three-person babies</a:t>
            </a:r>
          </a:p>
        </p:txBody>
      </p:sp>
      <p:pic>
        <p:nvPicPr>
          <p:cNvPr id="2050" name="Picture 2" descr="https://www.aquariusmag.nl/wp-content/uploads/2015/02/ivfmethode2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402" b="53581"/>
          <a:stretch/>
        </p:blipFill>
        <p:spPr bwMode="auto">
          <a:xfrm>
            <a:off x="0" y="1676400"/>
            <a:ext cx="4192172" cy="2051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8600" y="6096000"/>
            <a:ext cx="8965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How can a mother pass on a really, really debilitating mitochondrial disease?  (Hint: It’s not a dominant and recessive thing and this picture is a simplification that hides the reason.)</a:t>
            </a:r>
          </a:p>
        </p:txBody>
      </p:sp>
      <p:pic>
        <p:nvPicPr>
          <p:cNvPr id="5" name="Picture 2" descr="https://www.aquariusmag.nl/wp-content/uploads/2015/02/ivfmethode2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104" r="60523"/>
          <a:stretch/>
        </p:blipFill>
        <p:spPr bwMode="auto">
          <a:xfrm>
            <a:off x="0" y="4023360"/>
            <a:ext cx="3629465" cy="2072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www.aquariusmag.nl/wp-content/uploads/2015/02/ivfmethod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76400"/>
            <a:ext cx="9193856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4758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Heteroplasmy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279"/>
          <a:stretch/>
        </p:blipFill>
        <p:spPr bwMode="auto">
          <a:xfrm>
            <a:off x="405673" y="1600200"/>
            <a:ext cx="2070241" cy="4127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57" r="50000"/>
          <a:stretch/>
        </p:blipFill>
        <p:spPr bwMode="auto">
          <a:xfrm>
            <a:off x="2447778" y="1600200"/>
            <a:ext cx="1831758" cy="4127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967"/>
          <a:stretch/>
        </p:blipFill>
        <p:spPr bwMode="auto">
          <a:xfrm>
            <a:off x="3967089" y="1600200"/>
            <a:ext cx="4186311" cy="4127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4729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157163"/>
            <a:ext cx="8534400" cy="503237"/>
          </a:xfrm>
        </p:spPr>
        <p:txBody>
          <a:bodyPr lIns="91440" tIns="45720" rIns="91440" bIns="45720" anchor="ctr">
            <a:normAutofit fontScale="90000"/>
          </a:bodyPr>
          <a:lstStyle/>
          <a:p>
            <a:pPr eaLnBrk="1" hangingPunct="1"/>
            <a:r>
              <a:rPr lang="en-US" altLang="en-US" sz="3200"/>
              <a:t>Chloroplasts: Capture of Light Energy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5563" y="1257300"/>
            <a:ext cx="8636000" cy="4787900"/>
          </a:xfrm>
        </p:spPr>
        <p:txBody>
          <a:bodyPr lIns="91440" tIns="45720" rIns="91440" bIns="45720"/>
          <a:lstStyle/>
          <a:p>
            <a:pPr marL="292100" indent="-292100" eaLnBrk="1" hangingPunct="1"/>
            <a:r>
              <a:rPr lang="en-US" altLang="en-US" dirty="0"/>
              <a:t>Chloroplasts contain the green pigment chlorophyll, as well as enzymes and other molecules that function in photosynthesis</a:t>
            </a:r>
          </a:p>
          <a:p>
            <a:pPr marL="292100" indent="-292100" eaLnBrk="1" hangingPunct="1"/>
            <a:endParaRPr lang="en-US" altLang="en-US" dirty="0"/>
          </a:p>
          <a:p>
            <a:pPr marL="292100" indent="-292100" eaLnBrk="1" hangingPunct="1"/>
            <a:r>
              <a:rPr lang="en-US" altLang="en-US" dirty="0"/>
              <a:t>Chloroplasts are found in leaves and other green organs of plants and in algae</a:t>
            </a:r>
          </a:p>
        </p:txBody>
      </p:sp>
      <p:sp>
        <p:nvSpPr>
          <p:cNvPr id="13316" name="Line 6"/>
          <p:cNvSpPr>
            <a:spLocks noChangeShapeType="1"/>
          </p:cNvSpPr>
          <p:nvPr/>
        </p:nvSpPr>
        <p:spPr bwMode="auto">
          <a:xfrm>
            <a:off x="182563" y="1095375"/>
            <a:ext cx="8775700" cy="0"/>
          </a:xfrm>
          <a:prstGeom prst="line">
            <a:avLst/>
          </a:prstGeom>
          <a:noFill/>
          <a:ln w="76200">
            <a:solidFill>
              <a:srgbClr val="9D001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317" name="Group 9"/>
          <p:cNvGrpSpPr>
            <a:grpSpLocks/>
          </p:cNvGrpSpPr>
          <p:nvPr/>
        </p:nvGrpSpPr>
        <p:grpSpPr bwMode="auto">
          <a:xfrm>
            <a:off x="182563" y="6535738"/>
            <a:ext cx="8775700" cy="227012"/>
            <a:chOff x="115" y="4117"/>
            <a:chExt cx="5528" cy="143"/>
          </a:xfrm>
        </p:grpSpPr>
        <p:sp>
          <p:nvSpPr>
            <p:cNvPr id="13318" name="Line 7"/>
            <p:cNvSpPr>
              <a:spLocks noChangeShapeType="1"/>
            </p:cNvSpPr>
            <p:nvPr/>
          </p:nvSpPr>
          <p:spPr bwMode="auto">
            <a:xfrm>
              <a:off x="115" y="4117"/>
              <a:ext cx="55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9" name="Text Box 8"/>
            <p:cNvSpPr txBox="1">
              <a:spLocks noChangeArrowheads="1"/>
            </p:cNvSpPr>
            <p:nvPr/>
          </p:nvSpPr>
          <p:spPr bwMode="auto">
            <a:xfrm>
              <a:off x="115" y="4174"/>
              <a:ext cx="5528" cy="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6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20000"/>
                </a:spcAft>
                <a:buClr>
                  <a:schemeClr val="tx2"/>
                </a:buClr>
                <a:buFont typeface="Wingdings" pitchFamily="84" charset="2"/>
                <a:buChar char="§"/>
                <a:defRPr sz="22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r>
                <a:rPr lang="en-US" altLang="en-US" sz="900"/>
                <a:t>© 2014 Pearson Education, Inc.</a:t>
              </a:r>
              <a:endParaRPr lang="en-US" altLang="en-US" sz="2400"/>
            </a:p>
          </p:txBody>
        </p:sp>
      </p:grpSp>
    </p:spTree>
    <p:extLst>
      <p:ext uri="{BB962C8B-B14F-4D97-AF65-F5344CB8AC3E}">
        <p14:creationId xmlns:p14="http://schemas.microsoft.com/office/powerpoint/2010/main" val="1374728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BTEXT" val="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491</Words>
  <Application>Microsoft Office PowerPoint</Application>
  <PresentationFormat>On-screen Show (4:3)</PresentationFormat>
  <Paragraphs>98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Tahoma</vt:lpstr>
      <vt:lpstr>Times</vt:lpstr>
      <vt:lpstr>Times New Roman</vt:lpstr>
      <vt:lpstr>Office Theme</vt:lpstr>
      <vt:lpstr>PowerPoint Presentation</vt:lpstr>
      <vt:lpstr>You must know</vt:lpstr>
      <vt:lpstr>Concept 4.5: Mitochondria and chloroplasts change energy from one form to another</vt:lpstr>
      <vt:lpstr>The Evolutionary Origins of Mitochondria and Chloroplasts</vt:lpstr>
      <vt:lpstr>PowerPoint Presentation</vt:lpstr>
      <vt:lpstr>PowerPoint Presentation</vt:lpstr>
      <vt:lpstr>PowerPoint Presentation</vt:lpstr>
      <vt:lpstr>Heteroplasmy</vt:lpstr>
      <vt:lpstr>Chloroplasts: Capture of Light Energy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lauren.wingard</dc:creator>
  <cp:lastModifiedBy>Lauren Wingard</cp:lastModifiedBy>
  <cp:revision>42</cp:revision>
  <dcterms:created xsi:type="dcterms:W3CDTF">2014-09-23T12:00:49Z</dcterms:created>
  <dcterms:modified xsi:type="dcterms:W3CDTF">2019-09-24T12:29:05Z</dcterms:modified>
</cp:coreProperties>
</file>