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57" r:id="rId3"/>
    <p:sldId id="259" r:id="rId4"/>
    <p:sldId id="261" r:id="rId5"/>
    <p:sldId id="263" r:id="rId6"/>
    <p:sldId id="280" r:id="rId7"/>
    <p:sldId id="262" r:id="rId8"/>
    <p:sldId id="291" r:id="rId9"/>
    <p:sldId id="265" r:id="rId10"/>
    <p:sldId id="266" r:id="rId11"/>
    <p:sldId id="269" r:id="rId12"/>
    <p:sldId id="271" r:id="rId13"/>
    <p:sldId id="273"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28" autoAdjust="0"/>
  </p:normalViewPr>
  <p:slideViewPr>
    <p:cSldViewPr>
      <p:cViewPr varScale="1">
        <p:scale>
          <a:sx n="29" d="100"/>
          <a:sy n="29" d="100"/>
        </p:scale>
        <p:origin x="200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C91A0-6AED-488B-BCF3-63CC99520B3A}" type="datetimeFigureOut">
              <a:rPr lang="en-US" smtClean="0"/>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83839-32B4-4ABE-B48D-3CF57443375D}" type="slidenum">
              <a:rPr lang="en-US" smtClean="0"/>
              <a:t>‹#›</a:t>
            </a:fld>
            <a:endParaRPr lang="en-US"/>
          </a:p>
        </p:txBody>
      </p:sp>
    </p:spTree>
    <p:extLst>
      <p:ext uri="{BB962C8B-B14F-4D97-AF65-F5344CB8AC3E}">
        <p14:creationId xmlns:p14="http://schemas.microsoft.com/office/powerpoint/2010/main" val="133566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11872DB1-9A40-4E38-9BE0-C48AD384A1ED}" type="slidenum">
              <a:rPr lang="en-US" altLang="en-US" smtClean="0">
                <a:cs typeface="Arial" charset="0"/>
              </a:rPr>
              <a:pPr>
                <a:spcBef>
                  <a:spcPct val="0"/>
                </a:spcBef>
              </a:pPr>
              <a:t>1</a:t>
            </a:fld>
            <a:endParaRPr lang="en-US" altLang="en-US">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C910D28B-B1A0-4C4B-A37A-97E642CAF822}" type="slidenum">
              <a:rPr lang="en-US" altLang="en-US">
                <a:latin typeface="Times" pitchFamily="84" charset="0"/>
              </a:rPr>
              <a:pPr algn="r">
                <a:spcBef>
                  <a:spcPct val="0"/>
                </a:spcBef>
              </a:pPr>
              <a:t>13</a:t>
            </a:fld>
            <a:endParaRPr lang="en-US" altLang="en-US">
              <a:latin typeface="Times" pitchFamily="84" charset="0"/>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4.14 </a:t>
            </a:r>
            <a:r>
              <a:rPr lang="en-US" altLang="en-US">
                <a:solidFill>
                  <a:srgbClr val="000000"/>
                </a:solidFill>
                <a:latin typeface="Times New Roman" pitchFamily="84" charset="0"/>
                <a:ea typeface="ＭＳ Ｐゴシック" pitchFamily="84" charset="-128"/>
              </a:rPr>
              <a:t>The plant cell vacuole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9DAE139-025D-49B9-B74C-0968880F4A5E}" type="slidenum">
              <a:rPr lang="en-US" altLang="en-US">
                <a:latin typeface="Times" pitchFamily="84" charset="0"/>
              </a:rPr>
              <a:pPr algn="r">
                <a:spcBef>
                  <a:spcPct val="0"/>
                </a:spcBef>
              </a:pPr>
              <a:t>14</a:t>
            </a:fld>
            <a:endParaRPr lang="en-US" altLang="en-US">
              <a:latin typeface="Times" pitchFamily="84"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4.15-1 </a:t>
            </a:r>
            <a:r>
              <a:rPr lang="en-US" altLang="en-US">
                <a:solidFill>
                  <a:srgbClr val="000000"/>
                </a:solidFill>
                <a:latin typeface="Times New Roman" pitchFamily="84" charset="0"/>
                <a:ea typeface="ＭＳ Ｐゴシック" pitchFamily="84" charset="-128"/>
              </a:rPr>
              <a:t>Review: relationships among organelles of the endomembrane system (step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38937DDE-14BF-48DD-8A6C-DD4185615215}" type="slidenum">
              <a:rPr lang="en-US" altLang="en-US">
                <a:latin typeface="Times" pitchFamily="84" charset="0"/>
              </a:rPr>
              <a:pPr algn="r">
                <a:spcBef>
                  <a:spcPct val="0"/>
                </a:spcBef>
              </a:pPr>
              <a:t>15</a:t>
            </a:fld>
            <a:endParaRPr lang="en-US" altLang="en-US">
              <a:latin typeface="Times" pitchFamily="84"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4.15-2 </a:t>
            </a:r>
            <a:r>
              <a:rPr lang="en-US" altLang="en-US">
                <a:solidFill>
                  <a:srgbClr val="000000"/>
                </a:solidFill>
                <a:latin typeface="Times New Roman" pitchFamily="84" charset="0"/>
                <a:ea typeface="ＭＳ Ｐゴシック" pitchFamily="84" charset="-128"/>
              </a:rPr>
              <a:t>Review: relationships among organelles of the endomembrane system (step 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6A6E185F-3455-47B2-9549-8C129C8D94D0}" type="slidenum">
              <a:rPr lang="en-US" altLang="en-US">
                <a:latin typeface="Times" pitchFamily="84" charset="0"/>
              </a:rPr>
              <a:pPr algn="r">
                <a:spcBef>
                  <a:spcPct val="0"/>
                </a:spcBef>
              </a:pPr>
              <a:t>16</a:t>
            </a:fld>
            <a:endParaRPr lang="en-US" altLang="en-US">
              <a:latin typeface="Times" pitchFamily="84"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4.15-3 </a:t>
            </a:r>
            <a:r>
              <a:rPr lang="en-US" altLang="en-US">
                <a:solidFill>
                  <a:srgbClr val="000000"/>
                </a:solidFill>
                <a:latin typeface="Times New Roman" pitchFamily="84" charset="0"/>
                <a:ea typeface="ＭＳ Ｐゴシック" pitchFamily="84" charset="-128"/>
              </a:rPr>
              <a:t>Review: relationships among organelles of the endomembrane system (step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solidFill>
            <a:srgbClr val="FFFFFF"/>
          </a:solidFill>
          <a:ln/>
        </p:spPr>
      </p:sp>
      <p:sp>
        <p:nvSpPr>
          <p:cNvPr id="104451" name="Notes Placeholder 2"/>
          <p:cNvSpPr>
            <a:spLocks noGrp="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Times New Roman" pitchFamily="84" charset="0"/>
              <a:ea typeface="ＭＳ Ｐゴシック" pitchFamily="84" charset="-128"/>
            </a:endParaRPr>
          </a:p>
        </p:txBody>
      </p:sp>
      <p:sp>
        <p:nvSpPr>
          <p:cNvPr id="10445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3CD1BDFD-9490-4B1E-B182-2556ECA7D796}" type="slidenum">
              <a:rPr lang="en-US" altLang="en-US">
                <a:latin typeface="Arial" charset="0"/>
                <a:ea typeface="ヒラギノ角ゴ Pro W3" pitchFamily="84" charset="-128"/>
              </a:rPr>
              <a:pPr algn="r">
                <a:spcBef>
                  <a:spcPct val="0"/>
                </a:spcBef>
              </a:pPr>
              <a:t>3</a:t>
            </a:fld>
            <a:endParaRPr lang="en-US" altLang="en-US">
              <a:latin typeface="Arial"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AAF1FCF-BAE1-46E1-BE36-21A23DB7620C}" type="slidenum">
              <a:rPr lang="en-US" altLang="en-US">
                <a:latin typeface="Times" pitchFamily="84" charset="0"/>
              </a:rPr>
              <a:pPr algn="r">
                <a:spcBef>
                  <a:spcPct val="0"/>
                </a:spcBef>
              </a:pPr>
              <a:t>4</a:t>
            </a:fld>
            <a:endParaRPr lang="en-US" altLang="en-US">
              <a:latin typeface="Times" pitchFamily="84"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The </a:t>
            </a:r>
            <a:r>
              <a:rPr lang="en-US" altLang="en-US" b="1" dirty="0"/>
              <a:t>endoplasmic reticulum (ER)</a:t>
            </a:r>
            <a:r>
              <a:rPr lang="en-US" altLang="en-US" dirty="0"/>
              <a:t> accounts for more than half of the total membrane in many eukaryotic cells. The ER membrane is continuous with the nuclear envelope. There are two distinct regions of ER</a:t>
            </a:r>
          </a:p>
          <a:p>
            <a:pPr marL="736600" lvl="1" indent="-266700" eaLnBrk="1" hangingPunct="1"/>
            <a:r>
              <a:rPr lang="en-US" altLang="en-US" b="1" dirty="0"/>
              <a:t>Smooth ER</a:t>
            </a:r>
            <a:r>
              <a:rPr lang="en-US" altLang="en-US" dirty="0"/>
              <a:t>: lacks ribosomes</a:t>
            </a:r>
          </a:p>
          <a:p>
            <a:pPr marL="736600" lvl="1" indent="-266700" eaLnBrk="1" hangingPunct="1"/>
            <a:r>
              <a:rPr lang="en-US" altLang="en-US" b="1" dirty="0"/>
              <a:t>Rough ER</a:t>
            </a:r>
            <a:r>
              <a:rPr lang="en-US" altLang="en-US" dirty="0"/>
              <a:t>: surface is studded with ribosomes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solidFill>
            <a:srgbClr val="FFFFFF"/>
          </a:solidFill>
          <a:ln/>
        </p:spPr>
      </p:sp>
      <p:sp>
        <p:nvSpPr>
          <p:cNvPr id="110595" name="Notes Placeholder 2"/>
          <p:cNvSpPr>
            <a:spLocks noGrp="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itchFamily="84" charset="0"/>
                <a:ea typeface="ＭＳ Ｐゴシック" pitchFamily="84" charset="-128"/>
              </a:rPr>
              <a:t>As far as we know, all protein synthesis</a:t>
            </a:r>
            <a:r>
              <a:rPr lang="en-US" altLang="en-US" baseline="0" dirty="0">
                <a:latin typeface="Times New Roman" pitchFamily="84" charset="0"/>
                <a:ea typeface="ＭＳ Ｐゴシック" pitchFamily="84" charset="-128"/>
              </a:rPr>
              <a:t> starts on free ribosomes.  Ribosomes that are synthesizing proteins that stay in the cytosol stay free.  Ribosomes that are synthesizing proteins for secretion outside of the cell or for insertion into cell membranes move to the rough ER shortly after synthesis begins. The rough ER makes </a:t>
            </a:r>
            <a:r>
              <a:rPr lang="en-US" altLang="en-US" b="1" dirty="0"/>
              <a:t>glycoproteins</a:t>
            </a:r>
            <a:r>
              <a:rPr lang="en-US" altLang="en-US" dirty="0"/>
              <a:t> (proteins covalently bonded to carbohydrates).</a:t>
            </a:r>
          </a:p>
          <a:p>
            <a:endParaRPr lang="en-US" altLang="en-US" dirty="0">
              <a:latin typeface="Times New Roman" pitchFamily="84" charset="0"/>
              <a:ea typeface="ＭＳ Ｐゴシック" pitchFamily="84" charset="-128"/>
            </a:endParaRPr>
          </a:p>
        </p:txBody>
      </p:sp>
      <p:sp>
        <p:nvSpPr>
          <p:cNvPr id="11059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6707E702-4CA5-4D23-ADEC-F24D739CEC72}" type="slidenum">
              <a:rPr lang="en-US" altLang="en-US">
                <a:latin typeface="Arial" charset="0"/>
                <a:ea typeface="ヒラギノ角ゴ Pro W3" pitchFamily="84" charset="-128"/>
              </a:rPr>
              <a:pPr algn="r">
                <a:spcBef>
                  <a:spcPct val="0"/>
                </a:spcBef>
              </a:pPr>
              <a:t>5</a:t>
            </a:fld>
            <a:endParaRPr lang="en-US" altLang="en-US">
              <a:latin typeface="Arial"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solidFill>
            <a:srgbClr val="FFFFFF"/>
          </a:solidFill>
          <a:ln/>
        </p:spPr>
      </p:sp>
      <p:sp>
        <p:nvSpPr>
          <p:cNvPr id="109571" name="Notes Placeholder 2"/>
          <p:cNvSpPr>
            <a:spLocks noGrp="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Times New Roman" pitchFamily="84" charset="0"/>
              <a:ea typeface="ＭＳ Ｐゴシック" pitchFamily="84" charset="-128"/>
            </a:endParaRPr>
          </a:p>
        </p:txBody>
      </p:sp>
      <p:sp>
        <p:nvSpPr>
          <p:cNvPr id="10957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23AA9585-0480-41D0-951E-9774410C9F98}" type="slidenum">
              <a:rPr lang="en-US" altLang="en-US">
                <a:latin typeface="Arial" charset="0"/>
                <a:ea typeface="ヒラギノ角ゴ Pro W3" pitchFamily="84" charset="-128"/>
              </a:rPr>
              <a:pPr algn="r">
                <a:spcBef>
                  <a:spcPct val="0"/>
                </a:spcBef>
              </a:pPr>
              <a:t>7</a:t>
            </a:fld>
            <a:endParaRPr lang="en-US" altLang="en-US">
              <a:latin typeface="Arial"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E76C640-D620-43F5-803A-08FAE0AF2A9D}" type="slidenum">
              <a:rPr lang="en-US" altLang="en-US">
                <a:latin typeface="Times" pitchFamily="84" charset="0"/>
              </a:rPr>
              <a:pPr algn="r">
                <a:spcBef>
                  <a:spcPct val="0"/>
                </a:spcBef>
              </a:pPr>
              <a:t>9</a:t>
            </a:fld>
            <a:endParaRPr lang="en-US" altLang="en-US">
              <a:latin typeface="Times" pitchFamily="84"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The </a:t>
            </a:r>
            <a:r>
              <a:rPr lang="en-US" altLang="en-US" b="1" dirty="0"/>
              <a:t>Golgi apparatus </a:t>
            </a:r>
            <a:r>
              <a:rPr lang="en-US" altLang="en-US" dirty="0"/>
              <a:t>consists of flattened membranous sacs called cisternae.</a:t>
            </a:r>
          </a:p>
          <a:p>
            <a:pPr marL="292100" indent="-292100" eaLnBrk="1" hangingPunct="1"/>
            <a:endParaRPr lang="en-US" altLang="en-US" dirty="0"/>
          </a:p>
          <a:p>
            <a:endParaRPr lang="en-US" altLang="en-US" dirty="0">
              <a:solidFill>
                <a:srgbClr val="000000"/>
              </a:solidFill>
              <a:latin typeface="Times New Roman" pitchFamily="84" charset="0"/>
              <a:ea typeface="ＭＳ Ｐゴシック" pitchFamily="84" charset="-128"/>
            </a:endParaRPr>
          </a:p>
          <a:p>
            <a:r>
              <a:rPr lang="en-US" altLang="en-US" dirty="0">
                <a:solidFill>
                  <a:srgbClr val="000000"/>
                </a:solidFill>
                <a:latin typeface="Times New Roman" pitchFamily="84" charset="0"/>
                <a:ea typeface="ＭＳ Ｐゴシック" pitchFamily="84" charset="-128"/>
              </a:rPr>
              <a:t>The Golgi</a:t>
            </a:r>
            <a:r>
              <a:rPr lang="en-US" altLang="en-US" baseline="0" dirty="0">
                <a:solidFill>
                  <a:srgbClr val="000000"/>
                </a:solidFill>
                <a:latin typeface="Times New Roman" pitchFamily="84" charset="0"/>
                <a:ea typeface="ＭＳ Ｐゴシック" pitchFamily="84" charset="-128"/>
              </a:rPr>
              <a:t> apparatus is directional – products enter the cis side and leave the trans side.</a:t>
            </a:r>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solidFill>
            <a:srgbClr val="FFFFFF"/>
          </a:solidFill>
          <a:ln/>
        </p:spPr>
      </p:sp>
      <p:sp>
        <p:nvSpPr>
          <p:cNvPr id="115715" name="Notes Placeholder 2"/>
          <p:cNvSpPr>
            <a:spLocks noGrp="1"/>
          </p:cNvSpPr>
          <p:nvPr>
            <p:ph type="body" idx="1"/>
          </p:nvPr>
        </p:nvSpPr>
        <p:spPr>
          <a:xfrm>
            <a:off x="914400" y="4343400"/>
            <a:ext cx="5029200" cy="4114800"/>
          </a:xfrm>
          <a:solidFill>
            <a:srgbClr val="FFFFFF"/>
          </a:solidFill>
          <a:ln>
            <a:solidFill>
              <a:srgbClr val="000000"/>
            </a:solidFill>
          </a:ln>
        </p:spPr>
        <p:txBody>
          <a:bodyPr/>
          <a:lstStyle/>
          <a:p>
            <a:pPr marL="292100" indent="-292100" eaLnBrk="1" hangingPunct="1">
              <a:lnSpc>
                <a:spcPct val="96000"/>
              </a:lnSpc>
              <a:spcBef>
                <a:spcPts val="600"/>
              </a:spcBef>
            </a:pPr>
            <a:r>
              <a:rPr lang="en-US" altLang="en-US" dirty="0"/>
              <a:t>Lysosomal enzymes can hydrolyze proteins, fats, polysaccharides, and nucleic acids.</a:t>
            </a:r>
          </a:p>
          <a:p>
            <a:pPr marL="292100" indent="-292100" eaLnBrk="1" hangingPunct="1">
              <a:lnSpc>
                <a:spcPct val="96000"/>
              </a:lnSpc>
              <a:spcBef>
                <a:spcPts val="600"/>
              </a:spcBef>
            </a:pPr>
            <a:endParaRPr lang="en-US" altLang="en-US" dirty="0"/>
          </a:p>
          <a:p>
            <a:pPr marL="292100" indent="-292100" eaLnBrk="1" hangingPunct="1">
              <a:lnSpc>
                <a:spcPct val="96000"/>
              </a:lnSpc>
              <a:spcBef>
                <a:spcPts val="600"/>
              </a:spcBef>
            </a:pPr>
            <a:r>
              <a:rPr lang="en-US" altLang="en-US" dirty="0"/>
              <a:t>Lysosomal enzymes work best in the acidic environment inside the lysosome.</a:t>
            </a:r>
          </a:p>
          <a:p>
            <a:pPr marL="292100" indent="-292100" eaLnBrk="1" hangingPunct="1">
              <a:lnSpc>
                <a:spcPct val="96000"/>
              </a:lnSpc>
              <a:spcBef>
                <a:spcPts val="600"/>
              </a:spcBef>
            </a:pPr>
            <a:endParaRPr lang="en-US" altLang="en-US" dirty="0"/>
          </a:p>
          <a:p>
            <a:pPr marL="292100" marR="0" indent="-292100" algn="l" defTabSz="914400" rtl="0" eaLnBrk="1" fontAlgn="auto" latinLnBrk="0" hangingPunct="1">
              <a:lnSpc>
                <a:spcPct val="96000"/>
              </a:lnSpc>
              <a:spcBef>
                <a:spcPts val="600"/>
              </a:spcBef>
              <a:spcAft>
                <a:spcPts val="0"/>
              </a:spcAft>
              <a:buClrTx/>
              <a:buSzTx/>
              <a:buFontTx/>
              <a:buNone/>
              <a:tabLst/>
              <a:defRPr/>
            </a:pPr>
            <a:r>
              <a:rPr lang="en-US" altLang="en-US" dirty="0"/>
              <a:t>Lysosomes also use enzymes to recycle the cell</a:t>
            </a:r>
            <a:r>
              <a:rPr lang="en-US" altLang="ja-JP" dirty="0">
                <a:ea typeface="ＭＳ Ｐゴシック" pitchFamily="84" charset="-128"/>
              </a:rPr>
              <a:t>’s own organelles and macromolecules, a process called autophagy.</a:t>
            </a:r>
          </a:p>
          <a:p>
            <a:pPr marL="292100" indent="-292100" eaLnBrk="1" hangingPunct="1">
              <a:lnSpc>
                <a:spcPct val="96000"/>
              </a:lnSpc>
              <a:spcBef>
                <a:spcPts val="600"/>
              </a:spcBef>
            </a:pPr>
            <a:endParaRPr lang="en-US" altLang="en-US" dirty="0"/>
          </a:p>
          <a:p>
            <a:endParaRPr lang="en-US" altLang="en-US" dirty="0">
              <a:latin typeface="Times New Roman" pitchFamily="84" charset="0"/>
              <a:ea typeface="ＭＳ Ｐゴシック" pitchFamily="84" charset="-128"/>
            </a:endParaRPr>
          </a:p>
        </p:txBody>
      </p:sp>
      <p:sp>
        <p:nvSpPr>
          <p:cNvPr id="11571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E5E26C44-448C-441A-8783-232AF3C53578}" type="slidenum">
              <a:rPr lang="en-US" altLang="en-US">
                <a:latin typeface="Arial" charset="0"/>
                <a:ea typeface="ヒラギノ角ゴ Pro W3" pitchFamily="84" charset="-128"/>
              </a:rPr>
              <a:pPr algn="r">
                <a:spcBef>
                  <a:spcPct val="0"/>
                </a:spcBef>
              </a:pPr>
              <a:t>10</a:t>
            </a:fld>
            <a:endParaRPr lang="en-US" altLang="en-US">
              <a:latin typeface="Arial" charset="0"/>
              <a:ea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ED8DAEA2-2D71-44D4-8C16-7DCD85EF679A}" type="slidenum">
              <a:rPr lang="en-US" altLang="en-US">
                <a:latin typeface="Times" pitchFamily="84" charset="0"/>
              </a:rPr>
              <a:pPr algn="r">
                <a:spcBef>
                  <a:spcPct val="0"/>
                </a:spcBef>
              </a:pPr>
              <a:t>11</a:t>
            </a:fld>
            <a:endParaRPr lang="en-US" altLang="en-US">
              <a:latin typeface="Times" pitchFamily="8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lnSpc>
                <a:spcPct val="96000"/>
              </a:lnSpc>
              <a:spcBef>
                <a:spcPts val="600"/>
              </a:spcBef>
            </a:pPr>
            <a:r>
              <a:rPr lang="en-US" altLang="en-US" dirty="0"/>
              <a:t>Some types of cell can engulf another cell by </a:t>
            </a:r>
            <a:r>
              <a:rPr lang="en-US" altLang="en-US" b="1" dirty="0"/>
              <a:t>phagocytosis</a:t>
            </a:r>
            <a:r>
              <a:rPr lang="en-US" altLang="en-US" dirty="0"/>
              <a:t>; this forms a food vacuole.</a:t>
            </a:r>
          </a:p>
          <a:p>
            <a:pPr marL="292100" indent="-292100" eaLnBrk="1" hangingPunct="1">
              <a:lnSpc>
                <a:spcPct val="96000"/>
              </a:lnSpc>
              <a:spcBef>
                <a:spcPts val="600"/>
              </a:spcBef>
            </a:pPr>
            <a:r>
              <a:rPr lang="en-US" altLang="en-US" dirty="0"/>
              <a:t>A lysosome fuses with the food vacuole and digests the molecules.</a:t>
            </a:r>
            <a:endParaRPr lang="en-US" altLang="en-US" dirty="0">
              <a:latin typeface="Times" pitchFamily="84" charset="0"/>
            </a:endParaRPr>
          </a:p>
          <a:p>
            <a:pPr marL="292100" indent="-292100" eaLnBrk="1" hangingPunct="1"/>
            <a:r>
              <a:rPr lang="en-US" altLang="en-US" b="1" dirty="0"/>
              <a:t>Food vacuoles </a:t>
            </a:r>
            <a:r>
              <a:rPr lang="en-US" altLang="en-US" dirty="0"/>
              <a:t>are formed by phagocytosis</a:t>
            </a: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solidFill>
            <a:srgbClr val="FFFFFF"/>
          </a:solidFill>
          <a:ln/>
        </p:spPr>
      </p:sp>
      <p:sp>
        <p:nvSpPr>
          <p:cNvPr id="123907" name="Notes Placeholder 2"/>
          <p:cNvSpPr>
            <a:spLocks noGrp="1"/>
          </p:cNvSpPr>
          <p:nvPr>
            <p:ph type="body" idx="1"/>
          </p:nvPr>
        </p:nvSpPr>
        <p:spPr>
          <a:xfrm>
            <a:off x="914400" y="4343400"/>
            <a:ext cx="5029200" cy="4114800"/>
          </a:xfrm>
          <a:solidFill>
            <a:srgbClr val="FFFFFF"/>
          </a:solidFill>
          <a:ln>
            <a:solidFill>
              <a:srgbClr val="000000"/>
            </a:solidFill>
          </a:ln>
        </p:spPr>
        <p:txBody>
          <a:bodyPr/>
          <a:lstStyle/>
          <a:p>
            <a:endParaRPr lang="en-US" altLang="en-US">
              <a:latin typeface="Times New Roman" pitchFamily="84" charset="0"/>
              <a:ea typeface="ＭＳ Ｐゴシック" pitchFamily="84" charset="-128"/>
            </a:endParaRPr>
          </a:p>
        </p:txBody>
      </p:sp>
      <p:sp>
        <p:nvSpPr>
          <p:cNvPr id="1239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E098B01E-6002-4594-9326-A3ED245E425F}" type="slidenum">
              <a:rPr lang="en-US" altLang="en-US">
                <a:latin typeface="Arial" charset="0"/>
                <a:ea typeface="ヒラギノ角ゴ Pro W3" pitchFamily="84" charset="-128"/>
              </a:rPr>
              <a:pPr algn="r">
                <a:spcBef>
                  <a:spcPct val="0"/>
                </a:spcBef>
              </a:pPr>
              <a:t>12</a:t>
            </a:fld>
            <a:endParaRPr lang="en-US" altLang="en-US">
              <a:latin typeface="Arial" charset="0"/>
              <a:ea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5CF82C-5D82-499D-976B-7A438F254AFD}"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386746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CF82C-5D82-499D-976B-7A438F254AFD}"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341243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CF82C-5D82-499D-976B-7A438F254AFD}"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167719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CF82C-5D82-499D-976B-7A438F254AFD}"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409600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CF82C-5D82-499D-976B-7A438F254AFD}"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46876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CF82C-5D82-499D-976B-7A438F254AFD}"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213283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CF82C-5D82-499D-976B-7A438F254AFD}"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363965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CF82C-5D82-499D-976B-7A438F254AFD}"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420740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CF82C-5D82-499D-976B-7A438F254AFD}"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84445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CF82C-5D82-499D-976B-7A438F254AFD}"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398804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CF82C-5D82-499D-976B-7A438F254AFD}"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BE97A-CAF0-4DE3-9FB4-8EA701AAA882}" type="slidenum">
              <a:rPr lang="en-US" smtClean="0"/>
              <a:t>‹#›</a:t>
            </a:fld>
            <a:endParaRPr lang="en-US"/>
          </a:p>
        </p:txBody>
      </p:sp>
    </p:spTree>
    <p:extLst>
      <p:ext uri="{BB962C8B-B14F-4D97-AF65-F5344CB8AC3E}">
        <p14:creationId xmlns:p14="http://schemas.microsoft.com/office/powerpoint/2010/main" val="151457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CF82C-5D82-499D-976B-7A438F254AFD}" type="datetimeFigureOut">
              <a:rPr lang="en-US" smtClean="0"/>
              <a:t>9/23/2019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BE97A-CAF0-4DE3-9FB4-8EA701AAA882}" type="slidenum">
              <a:rPr lang="en-US" smtClean="0"/>
              <a:t>‹#›</a:t>
            </a:fld>
            <a:endParaRPr lang="en-US"/>
          </a:p>
        </p:txBody>
      </p:sp>
    </p:spTree>
    <p:extLst>
      <p:ext uri="{BB962C8B-B14F-4D97-AF65-F5344CB8AC3E}">
        <p14:creationId xmlns:p14="http://schemas.microsoft.com/office/powerpoint/2010/main" val="2328981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Z_mXDvZQ6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84" charset="0"/>
              </a:rPr>
              <a:t>0</a:t>
            </a:r>
          </a:p>
        </p:txBody>
      </p:sp>
      <p:sp>
        <p:nvSpPr>
          <p:cNvPr id="4099" name="Text Box 8"/>
          <p:cNvSpPr txBox="1">
            <a:spLocks noChangeArrowheads="1"/>
          </p:cNvSpPr>
          <p:nvPr/>
        </p:nvSpPr>
        <p:spPr bwMode="auto">
          <a:xfrm>
            <a:off x="914400" y="1600200"/>
            <a:ext cx="7015162" cy="1938992"/>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 </a:t>
            </a:r>
            <a:r>
              <a:rPr lang="en-US" altLang="en-US" sz="9600" dirty="0">
                <a:solidFill>
                  <a:srgbClr val="9D0016"/>
                </a:solidFill>
              </a:rPr>
              <a:t>Chapter  4</a:t>
            </a:r>
          </a:p>
        </p:txBody>
      </p:sp>
      <p:sp>
        <p:nvSpPr>
          <p:cNvPr id="2" name="Subtitle 1"/>
          <p:cNvSpPr>
            <a:spLocks noGrp="1"/>
          </p:cNvSpPr>
          <p:nvPr>
            <p:ph type="subTitle" idx="1"/>
          </p:nvPr>
        </p:nvSpPr>
        <p:spPr/>
        <p:txBody>
          <a:bodyPr/>
          <a:lstStyle/>
          <a:p>
            <a:r>
              <a:rPr lang="en-US" altLang="en-US" dirty="0"/>
              <a:t>Endomembrane System </a:t>
            </a:r>
            <a:endParaRPr lang="en-US" dirty="0"/>
          </a:p>
        </p:txBody>
      </p:sp>
    </p:spTree>
    <p:custDataLst>
      <p:tags r:id="rId1"/>
    </p:custDataLst>
    <p:extLst>
      <p:ext uri="{BB962C8B-B14F-4D97-AF65-F5344CB8AC3E}">
        <p14:creationId xmlns:p14="http://schemas.microsoft.com/office/powerpoint/2010/main" val="374040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6200" y="157163"/>
            <a:ext cx="8534400" cy="503237"/>
          </a:xfrm>
        </p:spPr>
        <p:txBody>
          <a:bodyPr lIns="91440" tIns="45720" rIns="91440" bIns="45720" anchor="ctr">
            <a:normAutofit fontScale="90000"/>
          </a:bodyPr>
          <a:lstStyle/>
          <a:p>
            <a:pPr eaLnBrk="1" hangingPunct="1"/>
            <a:r>
              <a:rPr lang="en-US" altLang="en-US" sz="3200"/>
              <a:t>Lysosomes: Digestive Compartments</a:t>
            </a:r>
            <a:endParaRPr lang="en-US" altLang="en-US" sz="3200" b="0"/>
          </a:p>
        </p:txBody>
      </p:sp>
      <p:sp>
        <p:nvSpPr>
          <p:cNvPr id="17411" name="Rectangle 3"/>
          <p:cNvSpPr>
            <a:spLocks noGrp="1" noChangeArrowheads="1"/>
          </p:cNvSpPr>
          <p:nvPr>
            <p:ph type="body" idx="4294967295"/>
          </p:nvPr>
        </p:nvSpPr>
        <p:spPr>
          <a:xfrm>
            <a:off x="0" y="762000"/>
            <a:ext cx="8902700" cy="4533900"/>
          </a:xfrm>
        </p:spPr>
        <p:txBody>
          <a:bodyPr lIns="91440" tIns="45720" rIns="91440" bIns="45720"/>
          <a:lstStyle/>
          <a:p>
            <a:pPr marL="292100" indent="-292100" eaLnBrk="1" hangingPunct="1"/>
            <a:r>
              <a:rPr lang="en-US" altLang="en-US" dirty="0"/>
              <a:t>A </a:t>
            </a:r>
            <a:r>
              <a:rPr lang="en-US" altLang="en-US" b="1" dirty="0"/>
              <a:t>lysosome</a:t>
            </a:r>
            <a:r>
              <a:rPr lang="en-US" altLang="en-US" dirty="0"/>
              <a:t> is a membranous sac of hydrolytic enzymes that can digest macromolecules.</a:t>
            </a:r>
          </a:p>
          <a:p>
            <a:pPr marL="292100" indent="-292100" eaLnBrk="1" hangingPunct="1"/>
            <a:endParaRPr lang="en-US" altLang="en-US" dirty="0"/>
          </a:p>
        </p:txBody>
      </p:sp>
      <p:sp>
        <p:nvSpPr>
          <p:cNvPr id="17412" name="Line 6"/>
          <p:cNvSpPr>
            <a:spLocks noChangeShapeType="1"/>
          </p:cNvSpPr>
          <p:nvPr/>
        </p:nvSpPr>
        <p:spPr bwMode="auto">
          <a:xfrm>
            <a:off x="0" y="762000"/>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413" name="Group 9"/>
          <p:cNvGrpSpPr>
            <a:grpSpLocks/>
          </p:cNvGrpSpPr>
          <p:nvPr/>
        </p:nvGrpSpPr>
        <p:grpSpPr bwMode="auto">
          <a:xfrm>
            <a:off x="182563" y="6535738"/>
            <a:ext cx="8775700" cy="227012"/>
            <a:chOff x="115" y="4117"/>
            <a:chExt cx="5528" cy="143"/>
          </a:xfrm>
        </p:grpSpPr>
        <p:sp>
          <p:nvSpPr>
            <p:cNvPr id="17414"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5"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grpSp>
        <p:nvGrpSpPr>
          <p:cNvPr id="8" name="Group 7"/>
          <p:cNvGrpSpPr/>
          <p:nvPr/>
        </p:nvGrpSpPr>
        <p:grpSpPr>
          <a:xfrm>
            <a:off x="1445419" y="2362200"/>
            <a:ext cx="6249987" cy="3205163"/>
            <a:chOff x="1446213" y="3341687"/>
            <a:chExt cx="6249987" cy="3205163"/>
          </a:xfrm>
        </p:grpSpPr>
        <p:pic>
          <p:nvPicPr>
            <p:cNvPr id="9" name="Picture 36" descr="04_13_Autophagy-U"/>
            <p:cNvPicPr>
              <a:picLocks noChangeAspect="1" noChangeArrowheads="1"/>
            </p:cNvPicPr>
            <p:nvPr/>
          </p:nvPicPr>
          <p:blipFill rotWithShape="1">
            <a:blip r:embed="rId3">
              <a:extLst>
                <a:ext uri="{28A0092B-C50C-407E-A947-70E740481C1C}">
                  <a14:useLocalDpi xmlns:a14="http://schemas.microsoft.com/office/drawing/2010/main" val="0"/>
                </a:ext>
              </a:extLst>
            </a:blip>
            <a:srcRect t="48674" b="2652"/>
            <a:stretch/>
          </p:blipFill>
          <p:spPr bwMode="auto">
            <a:xfrm>
              <a:off x="1446213" y="3341687"/>
              <a:ext cx="6249987"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3114675" y="3978275"/>
              <a:ext cx="10525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Lysosome</a:t>
              </a:r>
            </a:p>
          </p:txBody>
        </p:sp>
        <p:sp>
          <p:nvSpPr>
            <p:cNvPr id="11" name="Text Box 31"/>
            <p:cNvSpPr txBox="1">
              <a:spLocks noChangeArrowheads="1"/>
            </p:cNvSpPr>
            <p:nvPr/>
          </p:nvSpPr>
          <p:spPr bwMode="auto">
            <a:xfrm>
              <a:off x="1509713" y="6283325"/>
              <a:ext cx="2371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Lysosomes: Autophagy</a:t>
              </a:r>
            </a:p>
          </p:txBody>
        </p:sp>
        <p:sp>
          <p:nvSpPr>
            <p:cNvPr id="12" name="Text Box 31"/>
            <p:cNvSpPr txBox="1">
              <a:spLocks noChangeArrowheads="1"/>
            </p:cNvSpPr>
            <p:nvPr/>
          </p:nvSpPr>
          <p:spPr bwMode="auto">
            <a:xfrm>
              <a:off x="4029075" y="5511800"/>
              <a:ext cx="13954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Mitochondrion</a:t>
              </a:r>
            </a:p>
          </p:txBody>
        </p:sp>
        <p:sp>
          <p:nvSpPr>
            <p:cNvPr id="13" name="Text Box 31"/>
            <p:cNvSpPr txBox="1">
              <a:spLocks noChangeArrowheads="1"/>
            </p:cNvSpPr>
            <p:nvPr/>
          </p:nvSpPr>
          <p:spPr bwMode="auto">
            <a:xfrm>
              <a:off x="3113088" y="5729288"/>
              <a:ext cx="7175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Vesicle</a:t>
              </a:r>
            </a:p>
          </p:txBody>
        </p:sp>
        <p:sp>
          <p:nvSpPr>
            <p:cNvPr id="14" name="Line 24"/>
            <p:cNvSpPr>
              <a:spLocks noChangeShapeType="1"/>
            </p:cNvSpPr>
            <p:nvPr/>
          </p:nvSpPr>
          <p:spPr bwMode="auto">
            <a:xfrm>
              <a:off x="3454400" y="5418138"/>
              <a:ext cx="0" cy="33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31"/>
            <p:cNvSpPr txBox="1">
              <a:spLocks noChangeArrowheads="1"/>
            </p:cNvSpPr>
            <p:nvPr/>
          </p:nvSpPr>
          <p:spPr bwMode="auto">
            <a:xfrm>
              <a:off x="6513513" y="5494338"/>
              <a:ext cx="9255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Digestion</a:t>
              </a:r>
            </a:p>
          </p:txBody>
        </p:sp>
      </p:grpSp>
      <p:sp>
        <p:nvSpPr>
          <p:cNvPr id="2" name="TextBox 1"/>
          <p:cNvSpPr txBox="1"/>
          <p:nvPr/>
        </p:nvSpPr>
        <p:spPr>
          <a:xfrm>
            <a:off x="2422394" y="2869169"/>
            <a:ext cx="533400" cy="369332"/>
          </a:xfrm>
          <a:prstGeom prst="rect">
            <a:avLst/>
          </a:prstGeom>
          <a:noFill/>
        </p:spPr>
        <p:txBody>
          <a:bodyPr wrap="square" rtlCol="0">
            <a:spAutoFit/>
          </a:bodyPr>
          <a:lstStyle/>
          <a:p>
            <a:r>
              <a:rPr lang="en-US" b="1" dirty="0">
                <a:solidFill>
                  <a:srgbClr val="FFFF00"/>
                </a:solidFill>
              </a:rPr>
              <a:t>H+</a:t>
            </a:r>
          </a:p>
        </p:txBody>
      </p:sp>
      <p:cxnSp>
        <p:nvCxnSpPr>
          <p:cNvPr id="19" name="Straight Connector 18"/>
          <p:cNvCxnSpPr/>
          <p:nvPr/>
        </p:nvCxnSpPr>
        <p:spPr>
          <a:xfrm>
            <a:off x="6362700" y="1295400"/>
            <a:ext cx="8763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0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Line 22"/>
          <p:cNvSpPr>
            <a:spLocks noChangeShapeType="1"/>
          </p:cNvSpPr>
          <p:nvPr/>
        </p:nvSpPr>
        <p:spPr bwMode="auto">
          <a:xfrm flipV="1">
            <a:off x="6103938" y="876300"/>
            <a:ext cx="0" cy="266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26"/>
          <p:cNvSpPr>
            <a:spLocks noChangeShapeType="1"/>
          </p:cNvSpPr>
          <p:nvPr/>
        </p:nvSpPr>
        <p:spPr bwMode="auto">
          <a:xfrm flipH="1">
            <a:off x="2603500" y="0"/>
            <a:ext cx="3500438" cy="31908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8" name="Line 27"/>
          <p:cNvSpPr>
            <a:spLocks noChangeShapeType="1"/>
          </p:cNvSpPr>
          <p:nvPr/>
        </p:nvSpPr>
        <p:spPr bwMode="auto">
          <a:xfrm flipH="1">
            <a:off x="2603500" y="2765425"/>
            <a:ext cx="2105025" cy="4222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1261599" y="1143000"/>
            <a:ext cx="6500813" cy="3105150"/>
            <a:chOff x="1143000" y="3441700"/>
            <a:chExt cx="6500813" cy="3105150"/>
          </a:xfrm>
        </p:grpSpPr>
        <p:pic>
          <p:nvPicPr>
            <p:cNvPr id="19458" name="Picture 37" descr="04_12_Phagocytosis-U"/>
            <p:cNvPicPr>
              <a:picLocks noChangeAspect="1" noChangeArrowheads="1"/>
            </p:cNvPicPr>
            <p:nvPr/>
          </p:nvPicPr>
          <p:blipFill rotWithShape="1">
            <a:blip r:embed="rId3">
              <a:extLst>
                <a:ext uri="{28A0092B-C50C-407E-A947-70E740481C1C}">
                  <a14:useLocalDpi xmlns:a14="http://schemas.microsoft.com/office/drawing/2010/main" val="0"/>
                </a:ext>
              </a:extLst>
            </a:blip>
            <a:srcRect t="50193" b="2652"/>
            <a:stretch/>
          </p:blipFill>
          <p:spPr bwMode="auto">
            <a:xfrm>
              <a:off x="1143000" y="3441700"/>
              <a:ext cx="650081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1"/>
            <p:cNvSpPr txBox="1">
              <a:spLocks noChangeArrowheads="1"/>
            </p:cNvSpPr>
            <p:nvPr/>
          </p:nvSpPr>
          <p:spPr bwMode="auto">
            <a:xfrm>
              <a:off x="2528888" y="4497388"/>
              <a:ext cx="10525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Lysosome</a:t>
              </a:r>
            </a:p>
          </p:txBody>
        </p:sp>
        <p:sp>
          <p:nvSpPr>
            <p:cNvPr id="19470" name="Text Box 31"/>
            <p:cNvSpPr txBox="1">
              <a:spLocks noChangeArrowheads="1"/>
            </p:cNvSpPr>
            <p:nvPr/>
          </p:nvSpPr>
          <p:spPr bwMode="auto">
            <a:xfrm>
              <a:off x="3703638" y="3741738"/>
              <a:ext cx="91598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Digestive</a:t>
              </a:r>
            </a:p>
            <a:p>
              <a:pPr>
                <a:lnSpc>
                  <a:spcPct val="95000"/>
                </a:lnSpc>
                <a:buFont typeface="Arial" charset="0"/>
                <a:buNone/>
              </a:pPr>
              <a:r>
                <a:rPr lang="en-US" altLang="en-US" sz="1600" b="1"/>
                <a:t>enzymes</a:t>
              </a:r>
            </a:p>
          </p:txBody>
        </p:sp>
        <p:sp>
          <p:nvSpPr>
            <p:cNvPr id="19471" name="Text Box 31"/>
            <p:cNvSpPr txBox="1">
              <a:spLocks noChangeArrowheads="1"/>
            </p:cNvSpPr>
            <p:nvPr/>
          </p:nvSpPr>
          <p:spPr bwMode="auto">
            <a:xfrm>
              <a:off x="2055813" y="4760913"/>
              <a:ext cx="104616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Plasma</a:t>
              </a:r>
            </a:p>
            <a:p>
              <a:pPr>
                <a:lnSpc>
                  <a:spcPct val="95000"/>
                </a:lnSpc>
                <a:buFont typeface="Arial" charset="0"/>
                <a:buNone/>
              </a:pPr>
              <a:r>
                <a:rPr lang="en-US" altLang="en-US" sz="1600" b="1"/>
                <a:t>membrane</a:t>
              </a:r>
            </a:p>
          </p:txBody>
        </p:sp>
        <p:sp>
          <p:nvSpPr>
            <p:cNvPr id="19472" name="Text Box 31"/>
            <p:cNvSpPr txBox="1">
              <a:spLocks noChangeArrowheads="1"/>
            </p:cNvSpPr>
            <p:nvPr/>
          </p:nvSpPr>
          <p:spPr bwMode="auto">
            <a:xfrm>
              <a:off x="3529013" y="5529263"/>
              <a:ext cx="13096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Food vacuole</a:t>
              </a:r>
            </a:p>
          </p:txBody>
        </p:sp>
        <p:sp>
          <p:nvSpPr>
            <p:cNvPr id="19473" name="Text Box 31"/>
            <p:cNvSpPr txBox="1">
              <a:spLocks noChangeArrowheads="1"/>
            </p:cNvSpPr>
            <p:nvPr/>
          </p:nvSpPr>
          <p:spPr bwMode="auto">
            <a:xfrm>
              <a:off x="1536700" y="6300788"/>
              <a:ext cx="25638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Lysosomes: Phagocytosis</a:t>
              </a:r>
            </a:p>
          </p:txBody>
        </p:sp>
        <p:sp>
          <p:nvSpPr>
            <p:cNvPr id="19475" name="Line 34"/>
            <p:cNvSpPr>
              <a:spLocks noChangeShapeType="1"/>
            </p:cNvSpPr>
            <p:nvPr/>
          </p:nvSpPr>
          <p:spPr bwMode="auto">
            <a:xfrm flipV="1">
              <a:off x="3175000" y="3865563"/>
              <a:ext cx="495300" cy="276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7" name="Text Box 31"/>
            <p:cNvSpPr txBox="1">
              <a:spLocks noChangeArrowheads="1"/>
            </p:cNvSpPr>
            <p:nvPr/>
          </p:nvSpPr>
          <p:spPr bwMode="auto">
            <a:xfrm>
              <a:off x="6546850" y="5056188"/>
              <a:ext cx="9223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Digestion</a:t>
              </a:r>
            </a:p>
          </p:txBody>
        </p:sp>
      </p:grpSp>
      <p:sp>
        <p:nvSpPr>
          <p:cNvPr id="3" name="Rectangle 2"/>
          <p:cNvSpPr/>
          <p:nvPr/>
        </p:nvSpPr>
        <p:spPr>
          <a:xfrm>
            <a:off x="1361612" y="5715000"/>
            <a:ext cx="7020388" cy="369332"/>
          </a:xfrm>
          <a:prstGeom prst="rect">
            <a:avLst/>
          </a:prstGeom>
        </p:spPr>
        <p:txBody>
          <a:bodyPr wrap="square">
            <a:spAutoFit/>
          </a:bodyPr>
          <a:lstStyle/>
          <a:p>
            <a:r>
              <a:rPr lang="en-US" dirty="0">
                <a:hlinkClick r:id="rId4"/>
              </a:rPr>
              <a:t>https://www.youtube.com/watch?v=Z_mXDvZQ6dU</a:t>
            </a:r>
            <a:endParaRPr lang="en-US" dirty="0"/>
          </a:p>
        </p:txBody>
      </p:sp>
    </p:spTree>
    <p:extLst>
      <p:ext uri="{BB962C8B-B14F-4D97-AF65-F5344CB8AC3E}">
        <p14:creationId xmlns:p14="http://schemas.microsoft.com/office/powerpoint/2010/main" val="10772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88900" y="157163"/>
            <a:ext cx="8915400" cy="503237"/>
          </a:xfrm>
        </p:spPr>
        <p:txBody>
          <a:bodyPr lIns="91440" tIns="45720" rIns="91440" bIns="45720" anchor="ctr">
            <a:normAutofit fontScale="90000"/>
          </a:bodyPr>
          <a:lstStyle/>
          <a:p>
            <a:pPr eaLnBrk="1" hangingPunct="1"/>
            <a:r>
              <a:rPr lang="en-US" altLang="en-US" sz="3200"/>
              <a:t>Vacuoles: Diverse Maintenance Compartments</a:t>
            </a:r>
            <a:endParaRPr lang="en-US" altLang="en-US" sz="3200" b="0"/>
          </a:p>
        </p:txBody>
      </p:sp>
      <p:sp>
        <p:nvSpPr>
          <p:cNvPr id="25603" name="Rectangle 3"/>
          <p:cNvSpPr>
            <a:spLocks noGrp="1" noChangeArrowheads="1"/>
          </p:cNvSpPr>
          <p:nvPr>
            <p:ph type="body" idx="4294967295"/>
          </p:nvPr>
        </p:nvSpPr>
        <p:spPr>
          <a:xfrm>
            <a:off x="55563" y="1270000"/>
            <a:ext cx="8547100" cy="2028825"/>
          </a:xfrm>
        </p:spPr>
        <p:txBody>
          <a:bodyPr lIns="91440" tIns="45720" rIns="91440" bIns="45720"/>
          <a:lstStyle/>
          <a:p>
            <a:pPr indent="-342900" eaLnBrk="1" hangingPunct="1">
              <a:lnSpc>
                <a:spcPct val="96000"/>
              </a:lnSpc>
              <a:spcBef>
                <a:spcPts val="600"/>
              </a:spcBef>
            </a:pPr>
            <a:r>
              <a:rPr lang="en-US" altLang="en-US" b="1" dirty="0"/>
              <a:t>Vacuoles</a:t>
            </a:r>
            <a:r>
              <a:rPr lang="en-US" altLang="en-US" dirty="0"/>
              <a:t> are large vesicles derived from the endoplasmic reticulum and Golgi apparatus</a:t>
            </a:r>
          </a:p>
        </p:txBody>
      </p:sp>
      <p:sp>
        <p:nvSpPr>
          <p:cNvPr id="25604" name="Rectangle 4"/>
          <p:cNvSpPr>
            <a:spLocks noChangeArrowheads="1"/>
          </p:cNvSpPr>
          <p:nvPr/>
        </p:nvSpPr>
        <p:spPr bwMode="auto">
          <a:xfrm>
            <a:off x="868363" y="6183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endParaRPr kumimoji="1" lang="en-US" altLang="en-US" sz="2400">
              <a:ea typeface="ヒラギノ角ゴ Pro W3" pitchFamily="84" charset="-128"/>
            </a:endParaRPr>
          </a:p>
        </p:txBody>
      </p:sp>
      <p:sp>
        <p:nvSpPr>
          <p:cNvPr id="25605"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06" name="Group 10"/>
          <p:cNvGrpSpPr>
            <a:grpSpLocks/>
          </p:cNvGrpSpPr>
          <p:nvPr/>
        </p:nvGrpSpPr>
        <p:grpSpPr bwMode="auto">
          <a:xfrm>
            <a:off x="182563" y="6535738"/>
            <a:ext cx="8775700" cy="227012"/>
            <a:chOff x="115" y="4117"/>
            <a:chExt cx="5528" cy="143"/>
          </a:xfrm>
        </p:grpSpPr>
        <p:sp>
          <p:nvSpPr>
            <p:cNvPr id="25607"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spTree>
    <p:extLst>
      <p:ext uri="{BB962C8B-B14F-4D97-AF65-F5344CB8AC3E}">
        <p14:creationId xmlns:p14="http://schemas.microsoft.com/office/powerpoint/2010/main" val="298392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Line 40"/>
          <p:cNvSpPr>
            <a:spLocks noChangeShapeType="1"/>
          </p:cNvSpPr>
          <p:nvPr/>
        </p:nvSpPr>
        <p:spPr bwMode="auto">
          <a:xfrm>
            <a:off x="6761163" y="5516563"/>
            <a:ext cx="0" cy="160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41"/>
          <p:cNvSpPr>
            <a:spLocks noChangeShapeType="1"/>
          </p:cNvSpPr>
          <p:nvPr/>
        </p:nvSpPr>
        <p:spPr bwMode="auto">
          <a:xfrm>
            <a:off x="7807325" y="5516563"/>
            <a:ext cx="0" cy="160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44"/>
          <p:cNvSpPr>
            <a:spLocks noChangeShapeType="1"/>
          </p:cNvSpPr>
          <p:nvPr/>
        </p:nvSpPr>
        <p:spPr bwMode="auto">
          <a:xfrm flipH="1">
            <a:off x="3792538" y="3852863"/>
            <a:ext cx="1254125" cy="2540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45"/>
          <p:cNvSpPr>
            <a:spLocks noChangeShapeType="1"/>
          </p:cNvSpPr>
          <p:nvPr/>
        </p:nvSpPr>
        <p:spPr bwMode="auto">
          <a:xfrm flipH="1">
            <a:off x="3822700" y="4559300"/>
            <a:ext cx="490538" cy="13176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46"/>
          <p:cNvSpPr>
            <a:spLocks noChangeShapeType="1"/>
          </p:cNvSpPr>
          <p:nvPr/>
        </p:nvSpPr>
        <p:spPr bwMode="auto">
          <a:xfrm flipH="1">
            <a:off x="4198938" y="5041900"/>
            <a:ext cx="695325" cy="19843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47"/>
          <p:cNvSpPr>
            <a:spLocks noChangeShapeType="1"/>
          </p:cNvSpPr>
          <p:nvPr/>
        </p:nvSpPr>
        <p:spPr bwMode="auto">
          <a:xfrm flipV="1">
            <a:off x="6210300" y="2324100"/>
            <a:ext cx="0" cy="3175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p:cNvGrpSpPr/>
          <p:nvPr/>
        </p:nvGrpSpPr>
        <p:grpSpPr>
          <a:xfrm>
            <a:off x="1878012" y="2324099"/>
            <a:ext cx="5667375" cy="4392613"/>
            <a:chOff x="1878012" y="2324099"/>
            <a:chExt cx="5667375" cy="4392613"/>
          </a:xfrm>
        </p:grpSpPr>
        <p:pic>
          <p:nvPicPr>
            <p:cNvPr id="27650" name="Picture 49" descr="04_14_PlantCellVacuole-U"/>
            <p:cNvPicPr>
              <a:picLocks noChangeAspect="1" noChangeArrowheads="1"/>
            </p:cNvPicPr>
            <p:nvPr/>
          </p:nvPicPr>
          <p:blipFill>
            <a:blip r:embed="rId3">
              <a:extLst>
                <a:ext uri="{28A0092B-C50C-407E-A947-70E740481C1C}">
                  <a14:useLocalDpi xmlns:a14="http://schemas.microsoft.com/office/drawing/2010/main" val="0"/>
                </a:ext>
              </a:extLst>
            </a:blip>
            <a:srcRect b="2896"/>
            <a:stretch>
              <a:fillRect/>
            </a:stretch>
          </p:blipFill>
          <p:spPr bwMode="auto">
            <a:xfrm>
              <a:off x="1878012" y="2324099"/>
              <a:ext cx="5667375" cy="438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1"/>
            <p:cNvSpPr txBox="1">
              <a:spLocks noChangeArrowheads="1"/>
            </p:cNvSpPr>
            <p:nvPr/>
          </p:nvSpPr>
          <p:spPr bwMode="auto">
            <a:xfrm>
              <a:off x="4128254" y="2679462"/>
              <a:ext cx="1486237" cy="21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dirty="0"/>
                <a:t>Central vacuole</a:t>
              </a:r>
            </a:p>
          </p:txBody>
        </p:sp>
        <p:sp>
          <p:nvSpPr>
            <p:cNvPr id="27653" name="Text Box 31"/>
            <p:cNvSpPr txBox="1">
              <a:spLocks noChangeArrowheads="1"/>
            </p:cNvSpPr>
            <p:nvPr/>
          </p:nvSpPr>
          <p:spPr bwMode="auto">
            <a:xfrm>
              <a:off x="5910930" y="4814315"/>
              <a:ext cx="804428" cy="42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Central</a:t>
              </a:r>
            </a:p>
            <a:p>
              <a:pPr>
                <a:lnSpc>
                  <a:spcPct val="95000"/>
                </a:lnSpc>
                <a:buFont typeface="Arial" charset="0"/>
                <a:buNone/>
              </a:pPr>
              <a:r>
                <a:rPr lang="en-US" altLang="en-US" sz="1800" b="1"/>
                <a:t>vacuole</a:t>
              </a:r>
            </a:p>
          </p:txBody>
        </p:sp>
        <p:sp>
          <p:nvSpPr>
            <p:cNvPr id="27658" name="Text Box 31"/>
            <p:cNvSpPr txBox="1">
              <a:spLocks noChangeArrowheads="1"/>
            </p:cNvSpPr>
            <p:nvPr/>
          </p:nvSpPr>
          <p:spPr bwMode="auto">
            <a:xfrm>
              <a:off x="1910351" y="6497616"/>
              <a:ext cx="1649279" cy="21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Plant cell vacuole</a:t>
              </a:r>
            </a:p>
          </p:txBody>
        </p:sp>
        <p:sp>
          <p:nvSpPr>
            <p:cNvPr id="27659" name="Text Box 31"/>
            <p:cNvSpPr txBox="1">
              <a:spLocks noChangeArrowheads="1"/>
            </p:cNvSpPr>
            <p:nvPr/>
          </p:nvSpPr>
          <p:spPr bwMode="auto">
            <a:xfrm>
              <a:off x="6796205" y="6452193"/>
              <a:ext cx="517421" cy="21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5 </a:t>
              </a:r>
              <a:r>
                <a:rPr lang="en-US" altLang="en-US" sz="1800" b="1">
                  <a:sym typeface="Symbol" pitchFamily="84" charset="2"/>
                </a:rPr>
                <a:t></a:t>
              </a:r>
              <a:r>
                <a:rPr lang="en-US" altLang="en-US" sz="1800" b="1"/>
                <a:t>m</a:t>
              </a:r>
            </a:p>
          </p:txBody>
        </p:sp>
        <p:sp>
          <p:nvSpPr>
            <p:cNvPr id="27662" name="Line 43"/>
            <p:cNvSpPr>
              <a:spLocks noChangeShapeType="1"/>
            </p:cNvSpPr>
            <p:nvPr/>
          </p:nvSpPr>
          <p:spPr bwMode="auto">
            <a:xfrm flipH="1">
              <a:off x="6565790" y="6408107"/>
              <a:ext cx="8906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48"/>
            <p:cNvSpPr>
              <a:spLocks noChangeShapeType="1"/>
            </p:cNvSpPr>
            <p:nvPr/>
          </p:nvSpPr>
          <p:spPr bwMode="auto">
            <a:xfrm flipH="1">
              <a:off x="3418147" y="2831761"/>
              <a:ext cx="689894" cy="5236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Rectangle 1"/>
          <p:cNvSpPr/>
          <p:nvPr/>
        </p:nvSpPr>
        <p:spPr>
          <a:xfrm>
            <a:off x="363363" y="72325"/>
            <a:ext cx="8247235" cy="1727845"/>
          </a:xfrm>
          <a:prstGeom prst="rect">
            <a:avLst/>
          </a:prstGeom>
        </p:spPr>
        <p:txBody>
          <a:bodyPr wrap="square">
            <a:spAutoFit/>
          </a:bodyPr>
          <a:lstStyle/>
          <a:p>
            <a:pPr marL="292100" indent="-292100"/>
            <a:r>
              <a:rPr lang="en-US" altLang="en-US" sz="2800" b="1" dirty="0"/>
              <a:t>Central vacuoles</a:t>
            </a:r>
            <a:r>
              <a:rPr lang="en-US" altLang="en-US" sz="2800" dirty="0"/>
              <a:t>, found in many mature plant cells, hold organic compounds and water.</a:t>
            </a:r>
          </a:p>
          <a:p>
            <a:pPr marL="292100" indent="-292100"/>
            <a:endParaRPr lang="en-US" altLang="en-US" sz="2800" dirty="0"/>
          </a:p>
          <a:p>
            <a:pPr marL="292100" indent="-292100">
              <a:lnSpc>
                <a:spcPct val="96000"/>
              </a:lnSpc>
              <a:spcBef>
                <a:spcPts val="600"/>
              </a:spcBef>
            </a:pPr>
            <a:endParaRPr lang="en-US" altLang="en-US" dirty="0"/>
          </a:p>
        </p:txBody>
      </p:sp>
      <p:sp>
        <p:nvSpPr>
          <p:cNvPr id="4" name="Rectangle 3"/>
          <p:cNvSpPr/>
          <p:nvPr/>
        </p:nvSpPr>
        <p:spPr>
          <a:xfrm>
            <a:off x="263647" y="1143000"/>
            <a:ext cx="7163283" cy="954107"/>
          </a:xfrm>
          <a:prstGeom prst="rect">
            <a:avLst/>
          </a:prstGeom>
        </p:spPr>
        <p:txBody>
          <a:bodyPr wrap="square">
            <a:spAutoFit/>
          </a:bodyPr>
          <a:lstStyle/>
          <a:p>
            <a:pPr marL="292100" indent="-292100"/>
            <a:r>
              <a:rPr lang="en-US" altLang="en-US" sz="2800" dirty="0"/>
              <a:t>Certain vacuoles in plants and fungi carry out enzymatic hydrolysis like lysosomes.</a:t>
            </a:r>
          </a:p>
        </p:txBody>
      </p:sp>
    </p:spTree>
    <p:extLst>
      <p:ext uri="{BB962C8B-B14F-4D97-AF65-F5344CB8AC3E}">
        <p14:creationId xmlns:p14="http://schemas.microsoft.com/office/powerpoint/2010/main" val="1964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4" descr="04_15EndomembraneSys_1-U"/>
          <p:cNvPicPr>
            <a:picLocks noChangeAspect="1" noChangeArrowheads="1"/>
          </p:cNvPicPr>
          <p:nvPr/>
        </p:nvPicPr>
        <p:blipFill>
          <a:blip r:embed="rId3">
            <a:extLst>
              <a:ext uri="{28A0092B-C50C-407E-A947-70E740481C1C}">
                <a14:useLocalDpi xmlns:a14="http://schemas.microsoft.com/office/drawing/2010/main" val="0"/>
              </a:ext>
            </a:extLst>
          </a:blip>
          <a:srcRect b="3107"/>
          <a:stretch>
            <a:fillRect/>
          </a:stretch>
        </p:blipFill>
        <p:spPr bwMode="auto">
          <a:xfrm>
            <a:off x="296863" y="490538"/>
            <a:ext cx="85486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4.15-1</a:t>
            </a:r>
          </a:p>
        </p:txBody>
      </p:sp>
      <p:sp>
        <p:nvSpPr>
          <p:cNvPr id="30724" name="Text Box 31"/>
          <p:cNvSpPr txBox="1">
            <a:spLocks noChangeArrowheads="1"/>
          </p:cNvSpPr>
          <p:nvPr/>
        </p:nvSpPr>
        <p:spPr bwMode="auto">
          <a:xfrm>
            <a:off x="7154863" y="2232025"/>
            <a:ext cx="128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Rough ER</a:t>
            </a:r>
          </a:p>
        </p:txBody>
      </p:sp>
      <p:sp>
        <p:nvSpPr>
          <p:cNvPr id="30725" name="Text Box 31"/>
          <p:cNvSpPr txBox="1">
            <a:spLocks noChangeArrowheads="1"/>
          </p:cNvSpPr>
          <p:nvPr/>
        </p:nvSpPr>
        <p:spPr bwMode="auto">
          <a:xfrm>
            <a:off x="7164388" y="704850"/>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Nucleus</a:t>
            </a:r>
          </a:p>
        </p:txBody>
      </p:sp>
      <p:sp>
        <p:nvSpPr>
          <p:cNvPr id="30726" name="Text Box 31"/>
          <p:cNvSpPr txBox="1">
            <a:spLocks noChangeArrowheads="1"/>
          </p:cNvSpPr>
          <p:nvPr/>
        </p:nvSpPr>
        <p:spPr bwMode="auto">
          <a:xfrm>
            <a:off x="388938" y="2714625"/>
            <a:ext cx="1420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Smooth ER</a:t>
            </a:r>
          </a:p>
        </p:txBody>
      </p:sp>
      <p:sp>
        <p:nvSpPr>
          <p:cNvPr id="30727" name="Line 14"/>
          <p:cNvSpPr>
            <a:spLocks noChangeShapeType="1"/>
          </p:cNvSpPr>
          <p:nvPr/>
        </p:nvSpPr>
        <p:spPr bwMode="auto">
          <a:xfrm>
            <a:off x="652463" y="1922463"/>
            <a:ext cx="0" cy="774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15"/>
          <p:cNvSpPr>
            <a:spLocks noChangeShapeType="1"/>
          </p:cNvSpPr>
          <p:nvPr/>
        </p:nvSpPr>
        <p:spPr bwMode="auto">
          <a:xfrm flipV="1">
            <a:off x="5029200" y="842963"/>
            <a:ext cx="207803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6"/>
          <p:cNvSpPr>
            <a:spLocks noChangeShapeType="1"/>
          </p:cNvSpPr>
          <p:nvPr/>
        </p:nvSpPr>
        <p:spPr bwMode="auto">
          <a:xfrm>
            <a:off x="6057900" y="1643063"/>
            <a:ext cx="1041400" cy="6985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9"/>
          <p:cNvSpPr>
            <a:spLocks noChangeShapeType="1"/>
          </p:cNvSpPr>
          <p:nvPr/>
        </p:nvSpPr>
        <p:spPr bwMode="auto">
          <a:xfrm>
            <a:off x="654050" y="1922463"/>
            <a:ext cx="0" cy="774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22"/>
          <p:cNvSpPr>
            <a:spLocks noChangeShapeType="1"/>
          </p:cNvSpPr>
          <p:nvPr/>
        </p:nvSpPr>
        <p:spPr bwMode="auto">
          <a:xfrm>
            <a:off x="6057900" y="1643063"/>
            <a:ext cx="1041400" cy="698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Line 23"/>
          <p:cNvSpPr>
            <a:spLocks noChangeShapeType="1"/>
          </p:cNvSpPr>
          <p:nvPr/>
        </p:nvSpPr>
        <p:spPr bwMode="auto">
          <a:xfrm flipV="1">
            <a:off x="5029200" y="842963"/>
            <a:ext cx="20780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Text Box 31"/>
          <p:cNvSpPr txBox="1">
            <a:spLocks noChangeArrowheads="1"/>
          </p:cNvSpPr>
          <p:nvPr/>
        </p:nvSpPr>
        <p:spPr bwMode="auto">
          <a:xfrm>
            <a:off x="7446963" y="5500688"/>
            <a:ext cx="1322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solidFill>
                  <a:schemeClr val="bg1"/>
                </a:solidFill>
              </a:rPr>
              <a:t>Plasma</a:t>
            </a:r>
          </a:p>
          <a:p>
            <a:pPr>
              <a:lnSpc>
                <a:spcPct val="95000"/>
              </a:lnSpc>
              <a:buFont typeface="Arial" charset="0"/>
              <a:buNone/>
            </a:pPr>
            <a:r>
              <a:rPr lang="en-US" altLang="en-US" sz="2000" b="1">
                <a:solidFill>
                  <a:schemeClr val="bg1"/>
                </a:solidFill>
              </a:rPr>
              <a:t>membrane</a:t>
            </a:r>
          </a:p>
        </p:txBody>
      </p:sp>
    </p:spTree>
    <p:extLst>
      <p:ext uri="{BB962C8B-B14F-4D97-AF65-F5344CB8AC3E}">
        <p14:creationId xmlns:p14="http://schemas.microsoft.com/office/powerpoint/2010/main" val="299710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2" descr="04_15EndomembraneSys_2-U"/>
          <p:cNvPicPr>
            <a:picLocks noChangeAspect="1" noChangeArrowheads="1"/>
          </p:cNvPicPr>
          <p:nvPr/>
        </p:nvPicPr>
        <p:blipFill>
          <a:blip r:embed="rId3">
            <a:extLst>
              <a:ext uri="{28A0092B-C50C-407E-A947-70E740481C1C}">
                <a14:useLocalDpi xmlns:a14="http://schemas.microsoft.com/office/drawing/2010/main" val="0"/>
              </a:ext>
            </a:extLst>
          </a:blip>
          <a:srcRect b="2809"/>
          <a:stretch>
            <a:fillRect/>
          </a:stretch>
        </p:blipFill>
        <p:spPr bwMode="auto">
          <a:xfrm>
            <a:off x="296863" y="490538"/>
            <a:ext cx="8548687"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4.15-2</a:t>
            </a:r>
          </a:p>
        </p:txBody>
      </p:sp>
      <p:sp>
        <p:nvSpPr>
          <p:cNvPr id="31748" name="Text Box 31"/>
          <p:cNvSpPr txBox="1">
            <a:spLocks noChangeArrowheads="1"/>
          </p:cNvSpPr>
          <p:nvPr/>
        </p:nvSpPr>
        <p:spPr bwMode="auto">
          <a:xfrm>
            <a:off x="7446963" y="5500688"/>
            <a:ext cx="1322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solidFill>
                  <a:schemeClr val="bg1"/>
                </a:solidFill>
              </a:rPr>
              <a:t>Plasma</a:t>
            </a:r>
          </a:p>
          <a:p>
            <a:pPr>
              <a:lnSpc>
                <a:spcPct val="95000"/>
              </a:lnSpc>
              <a:buFont typeface="Arial" charset="0"/>
              <a:buNone/>
            </a:pPr>
            <a:r>
              <a:rPr lang="en-US" altLang="en-US" sz="2000" b="1">
                <a:solidFill>
                  <a:schemeClr val="bg1"/>
                </a:solidFill>
              </a:rPr>
              <a:t>membrane</a:t>
            </a:r>
          </a:p>
        </p:txBody>
      </p:sp>
      <p:sp>
        <p:nvSpPr>
          <p:cNvPr id="31749" name="Text Box 31"/>
          <p:cNvSpPr txBox="1">
            <a:spLocks noChangeArrowheads="1"/>
          </p:cNvSpPr>
          <p:nvPr/>
        </p:nvSpPr>
        <p:spPr bwMode="auto">
          <a:xfrm>
            <a:off x="7154863" y="2232025"/>
            <a:ext cx="128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Rough ER</a:t>
            </a:r>
          </a:p>
        </p:txBody>
      </p:sp>
      <p:sp>
        <p:nvSpPr>
          <p:cNvPr id="31750" name="Text Box 31"/>
          <p:cNvSpPr txBox="1">
            <a:spLocks noChangeArrowheads="1"/>
          </p:cNvSpPr>
          <p:nvPr/>
        </p:nvSpPr>
        <p:spPr bwMode="auto">
          <a:xfrm>
            <a:off x="2684463" y="3127375"/>
            <a:ext cx="1111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i="1"/>
              <a:t>cis</a:t>
            </a:r>
            <a:r>
              <a:rPr lang="en-US" altLang="en-US" sz="2000" b="1"/>
              <a:t> Golgi</a:t>
            </a:r>
          </a:p>
        </p:txBody>
      </p:sp>
      <p:sp>
        <p:nvSpPr>
          <p:cNvPr id="31751" name="Text Box 31"/>
          <p:cNvSpPr txBox="1">
            <a:spLocks noChangeArrowheads="1"/>
          </p:cNvSpPr>
          <p:nvPr/>
        </p:nvSpPr>
        <p:spPr bwMode="auto">
          <a:xfrm>
            <a:off x="7164388" y="704850"/>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Nucleus</a:t>
            </a:r>
          </a:p>
        </p:txBody>
      </p:sp>
      <p:sp>
        <p:nvSpPr>
          <p:cNvPr id="31752" name="Text Box 31"/>
          <p:cNvSpPr txBox="1">
            <a:spLocks noChangeArrowheads="1"/>
          </p:cNvSpPr>
          <p:nvPr/>
        </p:nvSpPr>
        <p:spPr bwMode="auto">
          <a:xfrm>
            <a:off x="388938" y="2714625"/>
            <a:ext cx="1420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Smooth ER</a:t>
            </a:r>
          </a:p>
        </p:txBody>
      </p:sp>
      <p:sp>
        <p:nvSpPr>
          <p:cNvPr id="31753" name="Text Box 31"/>
          <p:cNvSpPr txBox="1">
            <a:spLocks noChangeArrowheads="1"/>
          </p:cNvSpPr>
          <p:nvPr/>
        </p:nvSpPr>
        <p:spPr bwMode="auto">
          <a:xfrm>
            <a:off x="3430588" y="5762625"/>
            <a:ext cx="13938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i="1"/>
              <a:t>trans</a:t>
            </a:r>
            <a:r>
              <a:rPr lang="en-US" altLang="en-US" sz="2000" b="1"/>
              <a:t> Golgi</a:t>
            </a:r>
          </a:p>
        </p:txBody>
      </p:sp>
      <p:sp>
        <p:nvSpPr>
          <p:cNvPr id="31754" name="Line 12"/>
          <p:cNvSpPr>
            <a:spLocks noChangeShapeType="1"/>
          </p:cNvSpPr>
          <p:nvPr/>
        </p:nvSpPr>
        <p:spPr bwMode="auto">
          <a:xfrm>
            <a:off x="652463" y="1922463"/>
            <a:ext cx="0" cy="774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5" name="Line 13"/>
          <p:cNvSpPr>
            <a:spLocks noChangeShapeType="1"/>
          </p:cNvSpPr>
          <p:nvPr/>
        </p:nvSpPr>
        <p:spPr bwMode="auto">
          <a:xfrm flipV="1">
            <a:off x="5029200" y="842963"/>
            <a:ext cx="207803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6" name="Line 14"/>
          <p:cNvSpPr>
            <a:spLocks noChangeShapeType="1"/>
          </p:cNvSpPr>
          <p:nvPr/>
        </p:nvSpPr>
        <p:spPr bwMode="auto">
          <a:xfrm>
            <a:off x="6057900" y="1643063"/>
            <a:ext cx="1041400" cy="6985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7" name="Line 15"/>
          <p:cNvSpPr>
            <a:spLocks noChangeShapeType="1"/>
          </p:cNvSpPr>
          <p:nvPr/>
        </p:nvSpPr>
        <p:spPr bwMode="auto">
          <a:xfrm flipH="1">
            <a:off x="3817938" y="3268663"/>
            <a:ext cx="7461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8" name="Line 16"/>
          <p:cNvSpPr>
            <a:spLocks noChangeShapeType="1"/>
          </p:cNvSpPr>
          <p:nvPr/>
        </p:nvSpPr>
        <p:spPr bwMode="auto">
          <a:xfrm flipH="1">
            <a:off x="4414838" y="4859338"/>
            <a:ext cx="639762" cy="901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9" name="Line 17"/>
          <p:cNvSpPr>
            <a:spLocks noChangeShapeType="1"/>
          </p:cNvSpPr>
          <p:nvPr/>
        </p:nvSpPr>
        <p:spPr bwMode="auto">
          <a:xfrm>
            <a:off x="654050" y="1922463"/>
            <a:ext cx="0" cy="774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0" name="Line 18"/>
          <p:cNvSpPr>
            <a:spLocks noChangeShapeType="1"/>
          </p:cNvSpPr>
          <p:nvPr/>
        </p:nvSpPr>
        <p:spPr bwMode="auto">
          <a:xfrm flipH="1">
            <a:off x="4414838" y="4859338"/>
            <a:ext cx="639762" cy="901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1" name="Line 19"/>
          <p:cNvSpPr>
            <a:spLocks noChangeShapeType="1"/>
          </p:cNvSpPr>
          <p:nvPr/>
        </p:nvSpPr>
        <p:spPr bwMode="auto">
          <a:xfrm flipH="1">
            <a:off x="3817938" y="3268663"/>
            <a:ext cx="746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2" name="Line 20"/>
          <p:cNvSpPr>
            <a:spLocks noChangeShapeType="1"/>
          </p:cNvSpPr>
          <p:nvPr/>
        </p:nvSpPr>
        <p:spPr bwMode="auto">
          <a:xfrm>
            <a:off x="6057900" y="1643063"/>
            <a:ext cx="1041400" cy="698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3" name="Line 21"/>
          <p:cNvSpPr>
            <a:spLocks noChangeShapeType="1"/>
          </p:cNvSpPr>
          <p:nvPr/>
        </p:nvSpPr>
        <p:spPr bwMode="auto">
          <a:xfrm flipV="1">
            <a:off x="5029200" y="842963"/>
            <a:ext cx="20780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48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9" descr="04_15EndomembraneSys_3-U"/>
          <p:cNvPicPr>
            <a:picLocks noChangeAspect="1" noChangeArrowheads="1"/>
          </p:cNvPicPr>
          <p:nvPr/>
        </p:nvPicPr>
        <p:blipFill>
          <a:blip r:embed="rId3">
            <a:extLst>
              <a:ext uri="{28A0092B-C50C-407E-A947-70E740481C1C}">
                <a14:useLocalDpi xmlns:a14="http://schemas.microsoft.com/office/drawing/2010/main" val="0"/>
              </a:ext>
            </a:extLst>
          </a:blip>
          <a:srcRect b="2782"/>
          <a:stretch>
            <a:fillRect/>
          </a:stretch>
        </p:blipFill>
        <p:spPr bwMode="auto">
          <a:xfrm>
            <a:off x="296863" y="490538"/>
            <a:ext cx="8548687"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4.15-3</a:t>
            </a:r>
          </a:p>
        </p:txBody>
      </p:sp>
      <p:sp>
        <p:nvSpPr>
          <p:cNvPr id="32772" name="Text Box 31"/>
          <p:cNvSpPr txBox="1">
            <a:spLocks noChangeArrowheads="1"/>
          </p:cNvSpPr>
          <p:nvPr/>
        </p:nvSpPr>
        <p:spPr bwMode="auto">
          <a:xfrm>
            <a:off x="7446963" y="5500688"/>
            <a:ext cx="1322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solidFill>
                  <a:schemeClr val="bg1"/>
                </a:solidFill>
              </a:rPr>
              <a:t>Plasma</a:t>
            </a:r>
          </a:p>
          <a:p>
            <a:pPr>
              <a:lnSpc>
                <a:spcPct val="95000"/>
              </a:lnSpc>
              <a:buFont typeface="Arial" charset="0"/>
              <a:buNone/>
            </a:pPr>
            <a:r>
              <a:rPr lang="en-US" altLang="en-US" sz="2000" b="1">
                <a:solidFill>
                  <a:schemeClr val="bg1"/>
                </a:solidFill>
              </a:rPr>
              <a:t>membrane</a:t>
            </a:r>
          </a:p>
        </p:txBody>
      </p:sp>
      <p:sp>
        <p:nvSpPr>
          <p:cNvPr id="32773" name="Text Box 31"/>
          <p:cNvSpPr txBox="1">
            <a:spLocks noChangeArrowheads="1"/>
          </p:cNvSpPr>
          <p:nvPr/>
        </p:nvSpPr>
        <p:spPr bwMode="auto">
          <a:xfrm>
            <a:off x="7154863" y="2232025"/>
            <a:ext cx="128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Rough ER</a:t>
            </a:r>
          </a:p>
        </p:txBody>
      </p:sp>
      <p:sp>
        <p:nvSpPr>
          <p:cNvPr id="32774" name="Text Box 31"/>
          <p:cNvSpPr txBox="1">
            <a:spLocks noChangeArrowheads="1"/>
          </p:cNvSpPr>
          <p:nvPr/>
        </p:nvSpPr>
        <p:spPr bwMode="auto">
          <a:xfrm>
            <a:off x="2684463" y="3127375"/>
            <a:ext cx="1111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i="1"/>
              <a:t>cis</a:t>
            </a:r>
            <a:r>
              <a:rPr lang="en-US" altLang="en-US" sz="2000" b="1"/>
              <a:t> Golgi</a:t>
            </a:r>
          </a:p>
        </p:txBody>
      </p:sp>
      <p:sp>
        <p:nvSpPr>
          <p:cNvPr id="32775" name="Text Box 31"/>
          <p:cNvSpPr txBox="1">
            <a:spLocks noChangeArrowheads="1"/>
          </p:cNvSpPr>
          <p:nvPr/>
        </p:nvSpPr>
        <p:spPr bwMode="auto">
          <a:xfrm>
            <a:off x="7164388" y="704850"/>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Nucleus</a:t>
            </a:r>
          </a:p>
        </p:txBody>
      </p:sp>
      <p:sp>
        <p:nvSpPr>
          <p:cNvPr id="32776" name="Text Box 31"/>
          <p:cNvSpPr txBox="1">
            <a:spLocks noChangeArrowheads="1"/>
          </p:cNvSpPr>
          <p:nvPr/>
        </p:nvSpPr>
        <p:spPr bwMode="auto">
          <a:xfrm>
            <a:off x="388938" y="2714625"/>
            <a:ext cx="1420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Smooth ER</a:t>
            </a:r>
          </a:p>
        </p:txBody>
      </p:sp>
      <p:sp>
        <p:nvSpPr>
          <p:cNvPr id="32777" name="Text Box 31"/>
          <p:cNvSpPr txBox="1">
            <a:spLocks noChangeArrowheads="1"/>
          </p:cNvSpPr>
          <p:nvPr/>
        </p:nvSpPr>
        <p:spPr bwMode="auto">
          <a:xfrm>
            <a:off x="3430588" y="5762625"/>
            <a:ext cx="13938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i="1"/>
              <a:t>trans</a:t>
            </a:r>
            <a:r>
              <a:rPr lang="en-US" altLang="en-US" sz="2000" b="1"/>
              <a:t> Golgi</a:t>
            </a:r>
          </a:p>
        </p:txBody>
      </p:sp>
      <p:sp>
        <p:nvSpPr>
          <p:cNvPr id="32778" name="Line 24"/>
          <p:cNvSpPr>
            <a:spLocks noChangeShapeType="1"/>
          </p:cNvSpPr>
          <p:nvPr/>
        </p:nvSpPr>
        <p:spPr bwMode="auto">
          <a:xfrm>
            <a:off x="652463" y="1922463"/>
            <a:ext cx="0" cy="774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25"/>
          <p:cNvSpPr>
            <a:spLocks noChangeShapeType="1"/>
          </p:cNvSpPr>
          <p:nvPr/>
        </p:nvSpPr>
        <p:spPr bwMode="auto">
          <a:xfrm flipV="1">
            <a:off x="5029200" y="842963"/>
            <a:ext cx="207803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Line 26"/>
          <p:cNvSpPr>
            <a:spLocks noChangeShapeType="1"/>
          </p:cNvSpPr>
          <p:nvPr/>
        </p:nvSpPr>
        <p:spPr bwMode="auto">
          <a:xfrm>
            <a:off x="6057900" y="1643063"/>
            <a:ext cx="1041400" cy="6985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27"/>
          <p:cNvSpPr>
            <a:spLocks noChangeShapeType="1"/>
          </p:cNvSpPr>
          <p:nvPr/>
        </p:nvSpPr>
        <p:spPr bwMode="auto">
          <a:xfrm flipH="1">
            <a:off x="3817938" y="3268663"/>
            <a:ext cx="7461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28"/>
          <p:cNvSpPr>
            <a:spLocks noChangeShapeType="1"/>
          </p:cNvSpPr>
          <p:nvPr/>
        </p:nvSpPr>
        <p:spPr bwMode="auto">
          <a:xfrm flipH="1">
            <a:off x="4414838" y="4859338"/>
            <a:ext cx="639762" cy="901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30"/>
          <p:cNvSpPr>
            <a:spLocks noChangeShapeType="1"/>
          </p:cNvSpPr>
          <p:nvPr/>
        </p:nvSpPr>
        <p:spPr bwMode="auto">
          <a:xfrm>
            <a:off x="654050" y="1922463"/>
            <a:ext cx="0" cy="774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31"/>
          <p:cNvSpPr>
            <a:spLocks noChangeShapeType="1"/>
          </p:cNvSpPr>
          <p:nvPr/>
        </p:nvSpPr>
        <p:spPr bwMode="auto">
          <a:xfrm flipH="1">
            <a:off x="4414838" y="4859338"/>
            <a:ext cx="639762" cy="901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32"/>
          <p:cNvSpPr>
            <a:spLocks noChangeShapeType="1"/>
          </p:cNvSpPr>
          <p:nvPr/>
        </p:nvSpPr>
        <p:spPr bwMode="auto">
          <a:xfrm flipH="1">
            <a:off x="3817938" y="3268663"/>
            <a:ext cx="746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33"/>
          <p:cNvSpPr>
            <a:spLocks noChangeShapeType="1"/>
          </p:cNvSpPr>
          <p:nvPr/>
        </p:nvSpPr>
        <p:spPr bwMode="auto">
          <a:xfrm>
            <a:off x="6057900" y="1643063"/>
            <a:ext cx="1041400" cy="698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7" name="Line 34"/>
          <p:cNvSpPr>
            <a:spLocks noChangeShapeType="1"/>
          </p:cNvSpPr>
          <p:nvPr/>
        </p:nvSpPr>
        <p:spPr bwMode="auto">
          <a:xfrm flipV="1">
            <a:off x="5029200" y="842963"/>
            <a:ext cx="20780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6887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altLang="en-US"/>
              <a:t>You Must Know </a:t>
            </a:r>
          </a:p>
        </p:txBody>
      </p:sp>
      <p:sp>
        <p:nvSpPr>
          <p:cNvPr id="5123" name="Content Placeholder 4"/>
          <p:cNvSpPr>
            <a:spLocks noGrp="1"/>
          </p:cNvSpPr>
          <p:nvPr>
            <p:ph idx="1"/>
          </p:nvPr>
        </p:nvSpPr>
        <p:spPr/>
        <p:txBody>
          <a:bodyPr/>
          <a:lstStyle/>
          <a:p>
            <a:r>
              <a:rPr lang="en-US" altLang="en-US" dirty="0"/>
              <a:t>The structure and function of the endomembrane system.</a:t>
            </a:r>
          </a:p>
          <a:p>
            <a:endParaRPr lang="en-US" altLang="en-US" dirty="0"/>
          </a:p>
          <a:p>
            <a:r>
              <a:rPr lang="en-US" altLang="en-US" dirty="0"/>
              <a:t>How different cell types show differences in subcellular components.</a:t>
            </a:r>
          </a:p>
        </p:txBody>
      </p:sp>
      <p:cxnSp>
        <p:nvCxnSpPr>
          <p:cNvPr id="3" name="Straight Connector 2"/>
          <p:cNvCxnSpPr/>
          <p:nvPr/>
        </p:nvCxnSpPr>
        <p:spPr>
          <a:xfrm>
            <a:off x="381000" y="4800600"/>
            <a:ext cx="838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33400" y="4953000"/>
            <a:ext cx="82296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As you are learning about cells, consider what cell features might be present in abundance or absent in certain cells based on their functions. </a:t>
            </a:r>
          </a:p>
        </p:txBody>
      </p:sp>
    </p:spTree>
    <p:extLst>
      <p:ext uri="{BB962C8B-B14F-4D97-AF65-F5344CB8AC3E}">
        <p14:creationId xmlns:p14="http://schemas.microsoft.com/office/powerpoint/2010/main" val="276079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68263" y="144463"/>
            <a:ext cx="9075737" cy="1414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eaLnBrk="1" hangingPunct="1"/>
            <a:r>
              <a:rPr lang="en-US" altLang="en-US" sz="3200" dirty="0"/>
              <a:t>Concept 4.4: The endomembrane system regulates protein traffic and performs metabolic functions in the cell</a:t>
            </a:r>
          </a:p>
        </p:txBody>
      </p:sp>
      <p:pic>
        <p:nvPicPr>
          <p:cNvPr id="1026" name="Picture 2" descr="http://biology-forums.com/gallery/18099_29_04_12_5_58_0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80" t="3129" b="9734"/>
          <a:stretch/>
        </p:blipFill>
        <p:spPr bwMode="auto">
          <a:xfrm>
            <a:off x="4484195" y="2286000"/>
            <a:ext cx="4605214" cy="3033216"/>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body" idx="4294967295"/>
          </p:nvPr>
        </p:nvSpPr>
        <p:spPr bwMode="auto">
          <a:xfrm>
            <a:off x="55563" y="1778000"/>
            <a:ext cx="8910637" cy="454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92100" indent="-292100" eaLnBrk="1" hangingPunct="1">
              <a:spcBef>
                <a:spcPct val="10000"/>
              </a:spcBef>
            </a:pPr>
            <a:r>
              <a:rPr lang="en-US" altLang="en-US" dirty="0"/>
              <a:t>Components of the </a:t>
            </a:r>
            <a:r>
              <a:rPr lang="en-US" altLang="en-US" b="1" dirty="0"/>
              <a:t>endomembrane system</a:t>
            </a:r>
            <a:endParaRPr lang="en-US" altLang="en-US" dirty="0"/>
          </a:p>
          <a:p>
            <a:pPr marL="736600" lvl="1" indent="-266700" eaLnBrk="1" hangingPunct="1">
              <a:spcBef>
                <a:spcPct val="10000"/>
              </a:spcBef>
            </a:pPr>
            <a:r>
              <a:rPr lang="en-US" altLang="en-US" dirty="0"/>
              <a:t>Nuclear envelope </a:t>
            </a:r>
          </a:p>
          <a:p>
            <a:pPr marL="736600" lvl="1" indent="-266700" eaLnBrk="1" hangingPunct="1">
              <a:spcBef>
                <a:spcPct val="10000"/>
              </a:spcBef>
            </a:pPr>
            <a:r>
              <a:rPr lang="en-US" altLang="en-US" dirty="0"/>
              <a:t>Endoplasmic reticulum</a:t>
            </a:r>
          </a:p>
          <a:p>
            <a:pPr marL="736600" lvl="1" indent="-266700" eaLnBrk="1" hangingPunct="1">
              <a:spcBef>
                <a:spcPct val="10000"/>
              </a:spcBef>
            </a:pPr>
            <a:r>
              <a:rPr lang="en-US" altLang="en-US" dirty="0"/>
              <a:t>Golgi apparatus</a:t>
            </a:r>
          </a:p>
          <a:p>
            <a:pPr marL="736600" lvl="1" indent="-266700" eaLnBrk="1" hangingPunct="1">
              <a:spcBef>
                <a:spcPct val="10000"/>
              </a:spcBef>
            </a:pPr>
            <a:r>
              <a:rPr lang="en-US" altLang="en-US" dirty="0"/>
              <a:t>Lysosomes</a:t>
            </a:r>
          </a:p>
          <a:p>
            <a:pPr marL="736600" lvl="1" indent="-266700" eaLnBrk="1" hangingPunct="1">
              <a:spcBef>
                <a:spcPct val="10000"/>
              </a:spcBef>
            </a:pPr>
            <a:r>
              <a:rPr lang="en-US" altLang="en-US" dirty="0"/>
              <a:t>Vacuoles</a:t>
            </a:r>
          </a:p>
          <a:p>
            <a:pPr marL="736600" lvl="1" indent="-266700" eaLnBrk="1" hangingPunct="1">
              <a:spcBef>
                <a:spcPct val="10000"/>
              </a:spcBef>
            </a:pPr>
            <a:r>
              <a:rPr lang="en-US" altLang="en-US" dirty="0"/>
              <a:t>Plasma membrane</a:t>
            </a:r>
          </a:p>
          <a:p>
            <a:pPr marL="292100" indent="-292100" eaLnBrk="1" hangingPunct="1">
              <a:spcBef>
                <a:spcPct val="10000"/>
              </a:spcBef>
            </a:pPr>
            <a:r>
              <a:rPr lang="en-US" altLang="en-US" dirty="0"/>
              <a:t>These components are either continuous or connected through transfer by </a:t>
            </a:r>
            <a:r>
              <a:rPr lang="en-US" altLang="en-US" b="1" dirty="0"/>
              <a:t>vesicles</a:t>
            </a:r>
          </a:p>
        </p:txBody>
      </p:sp>
      <p:sp>
        <p:nvSpPr>
          <p:cNvPr id="6149" name="Line 6"/>
          <p:cNvSpPr>
            <a:spLocks noChangeShapeType="1"/>
          </p:cNvSpPr>
          <p:nvPr/>
        </p:nvSpPr>
        <p:spPr bwMode="auto">
          <a:xfrm>
            <a:off x="182563" y="1603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a:extLst>
              <a:ext uri="{FF2B5EF4-FFF2-40B4-BE49-F238E27FC236}">
                <a16:creationId xmlns:a16="http://schemas.microsoft.com/office/drawing/2014/main" id="{F02B5615-2DC7-456D-AED0-F990BD3C5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9792" y="5847588"/>
            <a:ext cx="1664208" cy="954024"/>
          </a:xfrm>
          <a:prstGeom prst="rect">
            <a:avLst/>
          </a:prstGeom>
        </p:spPr>
      </p:pic>
    </p:spTree>
    <p:extLst>
      <p:ext uri="{BB962C8B-B14F-4D97-AF65-F5344CB8AC3E}">
        <p14:creationId xmlns:p14="http://schemas.microsoft.com/office/powerpoint/2010/main" val="25332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4_10_EndoplsmcReticulum-U"/>
          <p:cNvPicPr>
            <a:picLocks noChangeAspect="1" noChangeArrowheads="1"/>
          </p:cNvPicPr>
          <p:nvPr/>
        </p:nvPicPr>
        <p:blipFill>
          <a:blip r:embed="rId3">
            <a:extLst>
              <a:ext uri="{28A0092B-C50C-407E-A947-70E740481C1C}">
                <a14:useLocalDpi xmlns:a14="http://schemas.microsoft.com/office/drawing/2010/main" val="0"/>
              </a:ext>
            </a:extLst>
          </a:blip>
          <a:srcRect b="2864"/>
          <a:stretch>
            <a:fillRect/>
          </a:stretch>
        </p:blipFill>
        <p:spPr bwMode="auto">
          <a:xfrm>
            <a:off x="296863" y="712788"/>
            <a:ext cx="85486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1"/>
          <p:cNvSpPr txBox="1">
            <a:spLocks noChangeArrowheads="1"/>
          </p:cNvSpPr>
          <p:nvPr/>
        </p:nvSpPr>
        <p:spPr bwMode="auto">
          <a:xfrm>
            <a:off x="1001713" y="5734050"/>
            <a:ext cx="16129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dirty="0"/>
              <a:t>Transport vesicle</a:t>
            </a:r>
          </a:p>
        </p:txBody>
      </p:sp>
      <p:sp>
        <p:nvSpPr>
          <p:cNvPr id="8197" name="Text Box 31"/>
          <p:cNvSpPr txBox="1">
            <a:spLocks noChangeArrowheads="1"/>
          </p:cNvSpPr>
          <p:nvPr/>
        </p:nvSpPr>
        <p:spPr bwMode="auto">
          <a:xfrm>
            <a:off x="890588" y="2589213"/>
            <a:ext cx="10874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dirty="0"/>
              <a:t>Smooth ER</a:t>
            </a:r>
          </a:p>
        </p:txBody>
      </p:sp>
      <p:sp>
        <p:nvSpPr>
          <p:cNvPr id="8198" name="Text Box 31"/>
          <p:cNvSpPr txBox="1">
            <a:spLocks noChangeArrowheads="1"/>
          </p:cNvSpPr>
          <p:nvPr/>
        </p:nvSpPr>
        <p:spPr bwMode="auto">
          <a:xfrm>
            <a:off x="311150" y="2970213"/>
            <a:ext cx="650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buFont typeface="Arial" charset="0"/>
              <a:buNone/>
            </a:pPr>
            <a:r>
              <a:rPr lang="en-US" altLang="en-US" sz="1500" b="1"/>
              <a:t>Rough</a:t>
            </a:r>
          </a:p>
          <a:p>
            <a:pPr algn="ctr">
              <a:lnSpc>
                <a:spcPct val="95000"/>
              </a:lnSpc>
              <a:buFont typeface="Arial" charset="0"/>
              <a:buNone/>
            </a:pPr>
            <a:r>
              <a:rPr lang="en-US" altLang="en-US" sz="1500" b="1"/>
              <a:t>ER</a:t>
            </a:r>
          </a:p>
        </p:txBody>
      </p:sp>
      <p:sp>
        <p:nvSpPr>
          <p:cNvPr id="8199" name="Text Box 31"/>
          <p:cNvSpPr txBox="1">
            <a:spLocks noChangeArrowheads="1"/>
          </p:cNvSpPr>
          <p:nvPr/>
        </p:nvSpPr>
        <p:spPr bwMode="auto">
          <a:xfrm>
            <a:off x="1192213" y="5456238"/>
            <a:ext cx="11191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dirty="0"/>
              <a:t>Ribosomes</a:t>
            </a:r>
          </a:p>
        </p:txBody>
      </p:sp>
      <p:sp>
        <p:nvSpPr>
          <p:cNvPr id="8202" name="Text Box 31"/>
          <p:cNvSpPr txBox="1">
            <a:spLocks noChangeArrowheads="1"/>
          </p:cNvSpPr>
          <p:nvPr/>
        </p:nvSpPr>
        <p:spPr bwMode="auto">
          <a:xfrm>
            <a:off x="336550" y="4899025"/>
            <a:ext cx="9191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500" b="1" dirty="0"/>
              <a:t>ER lumen</a:t>
            </a:r>
          </a:p>
        </p:txBody>
      </p:sp>
      <p:sp>
        <p:nvSpPr>
          <p:cNvPr id="8203" name="Text Box 31"/>
          <p:cNvSpPr txBox="1">
            <a:spLocks noChangeArrowheads="1"/>
          </p:cNvSpPr>
          <p:nvPr/>
        </p:nvSpPr>
        <p:spPr bwMode="auto">
          <a:xfrm>
            <a:off x="4762500" y="2457450"/>
            <a:ext cx="10874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Smooth ER</a:t>
            </a:r>
          </a:p>
        </p:txBody>
      </p:sp>
      <p:sp>
        <p:nvSpPr>
          <p:cNvPr id="8204" name="Text Box 31"/>
          <p:cNvSpPr txBox="1">
            <a:spLocks noChangeArrowheads="1"/>
          </p:cNvSpPr>
          <p:nvPr/>
        </p:nvSpPr>
        <p:spPr bwMode="auto">
          <a:xfrm>
            <a:off x="6961188" y="2451100"/>
            <a:ext cx="9509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buFont typeface="Arial" charset="0"/>
              <a:buNone/>
            </a:pPr>
            <a:r>
              <a:rPr lang="en-US" altLang="en-US" sz="1500" b="1"/>
              <a:t>Rough ER</a:t>
            </a:r>
          </a:p>
        </p:txBody>
      </p:sp>
      <p:sp>
        <p:nvSpPr>
          <p:cNvPr id="8205" name="Text Box 31"/>
          <p:cNvSpPr txBox="1">
            <a:spLocks noChangeArrowheads="1"/>
          </p:cNvSpPr>
          <p:nvPr/>
        </p:nvSpPr>
        <p:spPr bwMode="auto">
          <a:xfrm>
            <a:off x="3005138" y="3054350"/>
            <a:ext cx="850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dirty="0"/>
              <a:t>Nuclear</a:t>
            </a:r>
          </a:p>
          <a:p>
            <a:pPr>
              <a:lnSpc>
                <a:spcPct val="95000"/>
              </a:lnSpc>
              <a:buFont typeface="Arial" charset="0"/>
              <a:buNone/>
            </a:pPr>
            <a:r>
              <a:rPr lang="en-US" altLang="en-US" sz="1500" b="1" dirty="0"/>
              <a:t>envelope</a:t>
            </a:r>
          </a:p>
        </p:txBody>
      </p:sp>
      <p:sp>
        <p:nvSpPr>
          <p:cNvPr id="8206" name="Text Box 31"/>
          <p:cNvSpPr txBox="1">
            <a:spLocks noChangeArrowheads="1"/>
          </p:cNvSpPr>
          <p:nvPr/>
        </p:nvSpPr>
        <p:spPr bwMode="auto">
          <a:xfrm>
            <a:off x="8194675" y="2346325"/>
            <a:ext cx="7239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0.2 </a:t>
            </a:r>
            <a:r>
              <a:rPr lang="en-US" altLang="en-US" sz="1500" b="1">
                <a:sym typeface="Symbol" pitchFamily="84" charset="2"/>
              </a:rPr>
              <a:t></a:t>
            </a:r>
            <a:r>
              <a:rPr lang="en-US" altLang="en-US" sz="1500" b="1"/>
              <a:t>m</a:t>
            </a:r>
          </a:p>
        </p:txBody>
      </p:sp>
      <p:sp>
        <p:nvSpPr>
          <p:cNvPr id="8207" name="Line 110"/>
          <p:cNvSpPr>
            <a:spLocks noChangeShapeType="1"/>
          </p:cNvSpPr>
          <p:nvPr/>
        </p:nvSpPr>
        <p:spPr bwMode="auto">
          <a:xfrm flipH="1">
            <a:off x="8288338" y="2627313"/>
            <a:ext cx="400050"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111"/>
          <p:cNvSpPr>
            <a:spLocks noChangeShapeType="1"/>
          </p:cNvSpPr>
          <p:nvPr/>
        </p:nvSpPr>
        <p:spPr bwMode="auto">
          <a:xfrm flipH="1">
            <a:off x="8288338" y="2582863"/>
            <a:ext cx="0"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112"/>
          <p:cNvSpPr>
            <a:spLocks noChangeShapeType="1"/>
          </p:cNvSpPr>
          <p:nvPr/>
        </p:nvSpPr>
        <p:spPr bwMode="auto">
          <a:xfrm flipH="1">
            <a:off x="8693150" y="2582863"/>
            <a:ext cx="0"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113"/>
          <p:cNvSpPr>
            <a:spLocks noChangeShapeType="1"/>
          </p:cNvSpPr>
          <p:nvPr/>
        </p:nvSpPr>
        <p:spPr bwMode="auto">
          <a:xfrm>
            <a:off x="7700963" y="2662238"/>
            <a:ext cx="173037" cy="65246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1" name="Line 114"/>
          <p:cNvSpPr>
            <a:spLocks noChangeShapeType="1"/>
          </p:cNvSpPr>
          <p:nvPr/>
        </p:nvSpPr>
        <p:spPr bwMode="auto">
          <a:xfrm>
            <a:off x="5275263" y="2662238"/>
            <a:ext cx="384175" cy="76676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2" name="Line 115"/>
          <p:cNvSpPr>
            <a:spLocks noChangeShapeType="1"/>
          </p:cNvSpPr>
          <p:nvPr/>
        </p:nvSpPr>
        <p:spPr bwMode="auto">
          <a:xfrm>
            <a:off x="3368675" y="3500438"/>
            <a:ext cx="0" cy="576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4" name="Line 117"/>
          <p:cNvSpPr>
            <a:spLocks noChangeShapeType="1"/>
          </p:cNvSpPr>
          <p:nvPr/>
        </p:nvSpPr>
        <p:spPr bwMode="auto">
          <a:xfrm flipH="1">
            <a:off x="2597150" y="5588000"/>
            <a:ext cx="234950" cy="20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5" name="Line 118"/>
          <p:cNvSpPr>
            <a:spLocks noChangeShapeType="1"/>
          </p:cNvSpPr>
          <p:nvPr/>
        </p:nvSpPr>
        <p:spPr bwMode="auto">
          <a:xfrm flipH="1">
            <a:off x="1249363" y="4802188"/>
            <a:ext cx="390525" cy="201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8" name="Line 121"/>
          <p:cNvSpPr>
            <a:spLocks noChangeShapeType="1"/>
          </p:cNvSpPr>
          <p:nvPr/>
        </p:nvSpPr>
        <p:spPr bwMode="auto">
          <a:xfrm flipH="1">
            <a:off x="1808163" y="5257800"/>
            <a:ext cx="104775"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9" name="Line 122"/>
          <p:cNvSpPr>
            <a:spLocks noChangeShapeType="1"/>
          </p:cNvSpPr>
          <p:nvPr/>
        </p:nvSpPr>
        <p:spPr bwMode="auto">
          <a:xfrm flipH="1">
            <a:off x="1809750" y="5178425"/>
            <a:ext cx="304800" cy="295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0" name="Line 123"/>
          <p:cNvSpPr>
            <a:spLocks noChangeShapeType="1"/>
          </p:cNvSpPr>
          <p:nvPr/>
        </p:nvSpPr>
        <p:spPr bwMode="auto">
          <a:xfrm>
            <a:off x="1200150" y="2790825"/>
            <a:ext cx="85725" cy="3968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1" name="Line 124"/>
          <p:cNvSpPr>
            <a:spLocks noChangeShapeType="1"/>
          </p:cNvSpPr>
          <p:nvPr/>
        </p:nvSpPr>
        <p:spPr bwMode="auto">
          <a:xfrm>
            <a:off x="809625" y="3311525"/>
            <a:ext cx="7366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2" name="Line 126"/>
          <p:cNvSpPr>
            <a:spLocks noChangeShapeType="1"/>
          </p:cNvSpPr>
          <p:nvPr/>
        </p:nvSpPr>
        <p:spPr bwMode="auto">
          <a:xfrm>
            <a:off x="7700963" y="2662238"/>
            <a:ext cx="173037" cy="652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23" name="Line 127"/>
          <p:cNvSpPr>
            <a:spLocks noChangeShapeType="1"/>
          </p:cNvSpPr>
          <p:nvPr/>
        </p:nvSpPr>
        <p:spPr bwMode="auto">
          <a:xfrm>
            <a:off x="5275263" y="2662238"/>
            <a:ext cx="384175" cy="766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Rectangle 2"/>
          <p:cNvSpPr txBox="1">
            <a:spLocks noChangeArrowheads="1"/>
          </p:cNvSpPr>
          <p:nvPr/>
        </p:nvSpPr>
        <p:spPr>
          <a:xfrm>
            <a:off x="71437" y="16752"/>
            <a:ext cx="8999537" cy="50323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t>The Endoplasmic Reticulum: Biosynthetic Factory</a:t>
            </a:r>
          </a:p>
        </p:txBody>
      </p:sp>
    </p:spTree>
    <p:extLst>
      <p:ext uri="{BB962C8B-B14F-4D97-AF65-F5344CB8AC3E}">
        <p14:creationId xmlns:p14="http://schemas.microsoft.com/office/powerpoint/2010/main" val="1351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fade">
                                      <p:cBhvr>
                                        <p:cTn id="7" dur="1000"/>
                                        <p:tgtEl>
                                          <p:spTgt spid="8205"/>
                                        </p:tgtEl>
                                      </p:cBhvr>
                                    </p:animEffect>
                                    <p:anim calcmode="lin" valueType="num">
                                      <p:cBhvr>
                                        <p:cTn id="8" dur="1000" fill="hold"/>
                                        <p:tgtEl>
                                          <p:spTgt spid="8205"/>
                                        </p:tgtEl>
                                        <p:attrNameLst>
                                          <p:attrName>ppt_x</p:attrName>
                                        </p:attrNameLst>
                                      </p:cBhvr>
                                      <p:tavLst>
                                        <p:tav tm="0">
                                          <p:val>
                                            <p:strVal val="#ppt_x"/>
                                          </p:val>
                                        </p:tav>
                                        <p:tav tm="100000">
                                          <p:val>
                                            <p:strVal val="#ppt_x"/>
                                          </p:val>
                                        </p:tav>
                                      </p:tavLst>
                                    </p:anim>
                                    <p:anim calcmode="lin" valueType="num">
                                      <p:cBhvr>
                                        <p:cTn id="9" dur="1000" fill="hold"/>
                                        <p:tgtEl>
                                          <p:spTgt spid="820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12"/>
                                        </p:tgtEl>
                                        <p:attrNameLst>
                                          <p:attrName>style.visibility</p:attrName>
                                        </p:attrNameLst>
                                      </p:cBhvr>
                                      <p:to>
                                        <p:strVal val="visible"/>
                                      </p:to>
                                    </p:set>
                                    <p:animEffect transition="in" filter="fade">
                                      <p:cBhvr>
                                        <p:cTn id="12" dur="1000"/>
                                        <p:tgtEl>
                                          <p:spTgt spid="8212"/>
                                        </p:tgtEl>
                                      </p:cBhvr>
                                    </p:animEffect>
                                    <p:anim calcmode="lin" valueType="num">
                                      <p:cBhvr>
                                        <p:cTn id="13" dur="1000" fill="hold"/>
                                        <p:tgtEl>
                                          <p:spTgt spid="8212"/>
                                        </p:tgtEl>
                                        <p:attrNameLst>
                                          <p:attrName>ppt_x</p:attrName>
                                        </p:attrNameLst>
                                      </p:cBhvr>
                                      <p:tavLst>
                                        <p:tav tm="0">
                                          <p:val>
                                            <p:strVal val="#ppt_x"/>
                                          </p:val>
                                        </p:tav>
                                        <p:tav tm="100000">
                                          <p:val>
                                            <p:strVal val="#ppt_x"/>
                                          </p:val>
                                        </p:tav>
                                      </p:tavLst>
                                    </p:anim>
                                    <p:anim calcmode="lin" valueType="num">
                                      <p:cBhvr>
                                        <p:cTn id="14" dur="1000" fill="hold"/>
                                        <p:tgtEl>
                                          <p:spTgt spid="82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221"/>
                                        </p:tgtEl>
                                        <p:attrNameLst>
                                          <p:attrName>style.visibility</p:attrName>
                                        </p:attrNameLst>
                                      </p:cBhvr>
                                      <p:to>
                                        <p:strVal val="visible"/>
                                      </p:to>
                                    </p:set>
                                    <p:animEffect transition="in" filter="fade">
                                      <p:cBhvr>
                                        <p:cTn id="19" dur="1000"/>
                                        <p:tgtEl>
                                          <p:spTgt spid="8221"/>
                                        </p:tgtEl>
                                      </p:cBhvr>
                                    </p:animEffect>
                                    <p:anim calcmode="lin" valueType="num">
                                      <p:cBhvr>
                                        <p:cTn id="20" dur="1000" fill="hold"/>
                                        <p:tgtEl>
                                          <p:spTgt spid="8221"/>
                                        </p:tgtEl>
                                        <p:attrNameLst>
                                          <p:attrName>ppt_x</p:attrName>
                                        </p:attrNameLst>
                                      </p:cBhvr>
                                      <p:tavLst>
                                        <p:tav tm="0">
                                          <p:val>
                                            <p:strVal val="#ppt_x"/>
                                          </p:val>
                                        </p:tav>
                                        <p:tav tm="100000">
                                          <p:val>
                                            <p:strVal val="#ppt_x"/>
                                          </p:val>
                                        </p:tav>
                                      </p:tavLst>
                                    </p:anim>
                                    <p:anim calcmode="lin" valueType="num">
                                      <p:cBhvr>
                                        <p:cTn id="21" dur="1000" fill="hold"/>
                                        <p:tgtEl>
                                          <p:spTgt spid="82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198"/>
                                        </p:tgtEl>
                                        <p:attrNameLst>
                                          <p:attrName>style.visibility</p:attrName>
                                        </p:attrNameLst>
                                      </p:cBhvr>
                                      <p:to>
                                        <p:strVal val="visible"/>
                                      </p:to>
                                    </p:set>
                                    <p:animEffect transition="in" filter="fade">
                                      <p:cBhvr>
                                        <p:cTn id="24" dur="1000"/>
                                        <p:tgtEl>
                                          <p:spTgt spid="8198"/>
                                        </p:tgtEl>
                                      </p:cBhvr>
                                    </p:animEffect>
                                    <p:anim calcmode="lin" valueType="num">
                                      <p:cBhvr>
                                        <p:cTn id="25" dur="1000" fill="hold"/>
                                        <p:tgtEl>
                                          <p:spTgt spid="8198"/>
                                        </p:tgtEl>
                                        <p:attrNameLst>
                                          <p:attrName>ppt_x</p:attrName>
                                        </p:attrNameLst>
                                      </p:cBhvr>
                                      <p:tavLst>
                                        <p:tav tm="0">
                                          <p:val>
                                            <p:strVal val="#ppt_x"/>
                                          </p:val>
                                        </p:tav>
                                        <p:tav tm="100000">
                                          <p:val>
                                            <p:strVal val="#ppt_x"/>
                                          </p:val>
                                        </p:tav>
                                      </p:tavLst>
                                    </p:anim>
                                    <p:anim calcmode="lin" valueType="num">
                                      <p:cBhvr>
                                        <p:cTn id="26"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fade">
                                      <p:cBhvr>
                                        <p:cTn id="31" dur="1000"/>
                                        <p:tgtEl>
                                          <p:spTgt spid="8199"/>
                                        </p:tgtEl>
                                      </p:cBhvr>
                                    </p:animEffect>
                                    <p:anim calcmode="lin" valueType="num">
                                      <p:cBhvr>
                                        <p:cTn id="32" dur="1000" fill="hold"/>
                                        <p:tgtEl>
                                          <p:spTgt spid="8199"/>
                                        </p:tgtEl>
                                        <p:attrNameLst>
                                          <p:attrName>ppt_x</p:attrName>
                                        </p:attrNameLst>
                                      </p:cBhvr>
                                      <p:tavLst>
                                        <p:tav tm="0">
                                          <p:val>
                                            <p:strVal val="#ppt_x"/>
                                          </p:val>
                                        </p:tav>
                                        <p:tav tm="100000">
                                          <p:val>
                                            <p:strVal val="#ppt_x"/>
                                          </p:val>
                                        </p:tav>
                                      </p:tavLst>
                                    </p:anim>
                                    <p:anim calcmode="lin" valueType="num">
                                      <p:cBhvr>
                                        <p:cTn id="33" dur="1000" fill="hold"/>
                                        <p:tgtEl>
                                          <p:spTgt spid="819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219"/>
                                        </p:tgtEl>
                                        <p:attrNameLst>
                                          <p:attrName>style.visibility</p:attrName>
                                        </p:attrNameLst>
                                      </p:cBhvr>
                                      <p:to>
                                        <p:strVal val="visible"/>
                                      </p:to>
                                    </p:set>
                                    <p:animEffect transition="in" filter="fade">
                                      <p:cBhvr>
                                        <p:cTn id="36" dur="1000"/>
                                        <p:tgtEl>
                                          <p:spTgt spid="8219"/>
                                        </p:tgtEl>
                                      </p:cBhvr>
                                    </p:animEffect>
                                    <p:anim calcmode="lin" valueType="num">
                                      <p:cBhvr>
                                        <p:cTn id="37" dur="1000" fill="hold"/>
                                        <p:tgtEl>
                                          <p:spTgt spid="8219"/>
                                        </p:tgtEl>
                                        <p:attrNameLst>
                                          <p:attrName>ppt_x</p:attrName>
                                        </p:attrNameLst>
                                      </p:cBhvr>
                                      <p:tavLst>
                                        <p:tav tm="0">
                                          <p:val>
                                            <p:strVal val="#ppt_x"/>
                                          </p:val>
                                        </p:tav>
                                        <p:tav tm="100000">
                                          <p:val>
                                            <p:strVal val="#ppt_x"/>
                                          </p:val>
                                        </p:tav>
                                      </p:tavLst>
                                    </p:anim>
                                    <p:anim calcmode="lin" valueType="num">
                                      <p:cBhvr>
                                        <p:cTn id="38" dur="1000" fill="hold"/>
                                        <p:tgtEl>
                                          <p:spTgt spid="82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218"/>
                                        </p:tgtEl>
                                        <p:attrNameLst>
                                          <p:attrName>style.visibility</p:attrName>
                                        </p:attrNameLst>
                                      </p:cBhvr>
                                      <p:to>
                                        <p:strVal val="visible"/>
                                      </p:to>
                                    </p:set>
                                    <p:animEffect transition="in" filter="fade">
                                      <p:cBhvr>
                                        <p:cTn id="41" dur="1000"/>
                                        <p:tgtEl>
                                          <p:spTgt spid="8218"/>
                                        </p:tgtEl>
                                      </p:cBhvr>
                                    </p:animEffect>
                                    <p:anim calcmode="lin" valueType="num">
                                      <p:cBhvr>
                                        <p:cTn id="42" dur="1000" fill="hold"/>
                                        <p:tgtEl>
                                          <p:spTgt spid="8218"/>
                                        </p:tgtEl>
                                        <p:attrNameLst>
                                          <p:attrName>ppt_x</p:attrName>
                                        </p:attrNameLst>
                                      </p:cBhvr>
                                      <p:tavLst>
                                        <p:tav tm="0">
                                          <p:val>
                                            <p:strVal val="#ppt_x"/>
                                          </p:val>
                                        </p:tav>
                                        <p:tav tm="100000">
                                          <p:val>
                                            <p:strVal val="#ppt_x"/>
                                          </p:val>
                                        </p:tav>
                                      </p:tavLst>
                                    </p:anim>
                                    <p:anim calcmode="lin" valueType="num">
                                      <p:cBhvr>
                                        <p:cTn id="43" dur="1000" fill="hold"/>
                                        <p:tgtEl>
                                          <p:spTgt spid="82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197"/>
                                        </p:tgtEl>
                                        <p:attrNameLst>
                                          <p:attrName>style.visibility</p:attrName>
                                        </p:attrNameLst>
                                      </p:cBhvr>
                                      <p:to>
                                        <p:strVal val="visible"/>
                                      </p:to>
                                    </p:set>
                                    <p:animEffect transition="in" filter="fade">
                                      <p:cBhvr>
                                        <p:cTn id="48" dur="1000"/>
                                        <p:tgtEl>
                                          <p:spTgt spid="8197"/>
                                        </p:tgtEl>
                                      </p:cBhvr>
                                    </p:animEffect>
                                    <p:anim calcmode="lin" valueType="num">
                                      <p:cBhvr>
                                        <p:cTn id="49" dur="1000" fill="hold"/>
                                        <p:tgtEl>
                                          <p:spTgt spid="8197"/>
                                        </p:tgtEl>
                                        <p:attrNameLst>
                                          <p:attrName>ppt_x</p:attrName>
                                        </p:attrNameLst>
                                      </p:cBhvr>
                                      <p:tavLst>
                                        <p:tav tm="0">
                                          <p:val>
                                            <p:strVal val="#ppt_x"/>
                                          </p:val>
                                        </p:tav>
                                        <p:tav tm="100000">
                                          <p:val>
                                            <p:strVal val="#ppt_x"/>
                                          </p:val>
                                        </p:tav>
                                      </p:tavLst>
                                    </p:anim>
                                    <p:anim calcmode="lin" valueType="num">
                                      <p:cBhvr>
                                        <p:cTn id="50" dur="1000" fill="hold"/>
                                        <p:tgtEl>
                                          <p:spTgt spid="819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220"/>
                                        </p:tgtEl>
                                        <p:attrNameLst>
                                          <p:attrName>style.visibility</p:attrName>
                                        </p:attrNameLst>
                                      </p:cBhvr>
                                      <p:to>
                                        <p:strVal val="visible"/>
                                      </p:to>
                                    </p:set>
                                    <p:animEffect transition="in" filter="fade">
                                      <p:cBhvr>
                                        <p:cTn id="53" dur="1000"/>
                                        <p:tgtEl>
                                          <p:spTgt spid="8220"/>
                                        </p:tgtEl>
                                      </p:cBhvr>
                                    </p:animEffect>
                                    <p:anim calcmode="lin" valueType="num">
                                      <p:cBhvr>
                                        <p:cTn id="54" dur="1000" fill="hold"/>
                                        <p:tgtEl>
                                          <p:spTgt spid="8220"/>
                                        </p:tgtEl>
                                        <p:attrNameLst>
                                          <p:attrName>ppt_x</p:attrName>
                                        </p:attrNameLst>
                                      </p:cBhvr>
                                      <p:tavLst>
                                        <p:tav tm="0">
                                          <p:val>
                                            <p:strVal val="#ppt_x"/>
                                          </p:val>
                                        </p:tav>
                                        <p:tav tm="100000">
                                          <p:val>
                                            <p:strVal val="#ppt_x"/>
                                          </p:val>
                                        </p:tav>
                                      </p:tavLst>
                                    </p:anim>
                                    <p:anim calcmode="lin" valueType="num">
                                      <p:cBhvr>
                                        <p:cTn id="55" dur="1000" fill="hold"/>
                                        <p:tgtEl>
                                          <p:spTgt spid="82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fade">
                                      <p:cBhvr>
                                        <p:cTn id="60" dur="1000"/>
                                        <p:tgtEl>
                                          <p:spTgt spid="8202"/>
                                        </p:tgtEl>
                                      </p:cBhvr>
                                    </p:animEffect>
                                    <p:anim calcmode="lin" valueType="num">
                                      <p:cBhvr>
                                        <p:cTn id="61" dur="1000" fill="hold"/>
                                        <p:tgtEl>
                                          <p:spTgt spid="8202"/>
                                        </p:tgtEl>
                                        <p:attrNameLst>
                                          <p:attrName>ppt_x</p:attrName>
                                        </p:attrNameLst>
                                      </p:cBhvr>
                                      <p:tavLst>
                                        <p:tav tm="0">
                                          <p:val>
                                            <p:strVal val="#ppt_x"/>
                                          </p:val>
                                        </p:tav>
                                        <p:tav tm="100000">
                                          <p:val>
                                            <p:strVal val="#ppt_x"/>
                                          </p:val>
                                        </p:tav>
                                      </p:tavLst>
                                    </p:anim>
                                    <p:anim calcmode="lin" valueType="num">
                                      <p:cBhvr>
                                        <p:cTn id="62" dur="1000" fill="hold"/>
                                        <p:tgtEl>
                                          <p:spTgt spid="820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215"/>
                                        </p:tgtEl>
                                        <p:attrNameLst>
                                          <p:attrName>style.visibility</p:attrName>
                                        </p:attrNameLst>
                                      </p:cBhvr>
                                      <p:to>
                                        <p:strVal val="visible"/>
                                      </p:to>
                                    </p:set>
                                    <p:animEffect transition="in" filter="fade">
                                      <p:cBhvr>
                                        <p:cTn id="65" dur="1000"/>
                                        <p:tgtEl>
                                          <p:spTgt spid="8215"/>
                                        </p:tgtEl>
                                      </p:cBhvr>
                                    </p:animEffect>
                                    <p:anim calcmode="lin" valueType="num">
                                      <p:cBhvr>
                                        <p:cTn id="66" dur="1000" fill="hold"/>
                                        <p:tgtEl>
                                          <p:spTgt spid="8215"/>
                                        </p:tgtEl>
                                        <p:attrNameLst>
                                          <p:attrName>ppt_x</p:attrName>
                                        </p:attrNameLst>
                                      </p:cBhvr>
                                      <p:tavLst>
                                        <p:tav tm="0">
                                          <p:val>
                                            <p:strVal val="#ppt_x"/>
                                          </p:val>
                                        </p:tav>
                                        <p:tav tm="100000">
                                          <p:val>
                                            <p:strVal val="#ppt_x"/>
                                          </p:val>
                                        </p:tav>
                                      </p:tavLst>
                                    </p:anim>
                                    <p:anim calcmode="lin" valueType="num">
                                      <p:cBhvr>
                                        <p:cTn id="67" dur="1000" fill="hold"/>
                                        <p:tgtEl>
                                          <p:spTgt spid="821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214"/>
                                        </p:tgtEl>
                                        <p:attrNameLst>
                                          <p:attrName>style.visibility</p:attrName>
                                        </p:attrNameLst>
                                      </p:cBhvr>
                                      <p:to>
                                        <p:strVal val="visible"/>
                                      </p:to>
                                    </p:set>
                                    <p:animEffect transition="in" filter="fade">
                                      <p:cBhvr>
                                        <p:cTn id="72" dur="1000"/>
                                        <p:tgtEl>
                                          <p:spTgt spid="8214"/>
                                        </p:tgtEl>
                                      </p:cBhvr>
                                    </p:animEffect>
                                    <p:anim calcmode="lin" valueType="num">
                                      <p:cBhvr>
                                        <p:cTn id="73" dur="1000" fill="hold"/>
                                        <p:tgtEl>
                                          <p:spTgt spid="8214"/>
                                        </p:tgtEl>
                                        <p:attrNameLst>
                                          <p:attrName>ppt_x</p:attrName>
                                        </p:attrNameLst>
                                      </p:cBhvr>
                                      <p:tavLst>
                                        <p:tav tm="0">
                                          <p:val>
                                            <p:strVal val="#ppt_x"/>
                                          </p:val>
                                        </p:tav>
                                        <p:tav tm="100000">
                                          <p:val>
                                            <p:strVal val="#ppt_x"/>
                                          </p:val>
                                        </p:tav>
                                      </p:tavLst>
                                    </p:anim>
                                    <p:anim calcmode="lin" valueType="num">
                                      <p:cBhvr>
                                        <p:cTn id="74" dur="1000" fill="hold"/>
                                        <p:tgtEl>
                                          <p:spTgt spid="82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196"/>
                                        </p:tgtEl>
                                        <p:attrNameLst>
                                          <p:attrName>style.visibility</p:attrName>
                                        </p:attrNameLst>
                                      </p:cBhvr>
                                      <p:to>
                                        <p:strVal val="visible"/>
                                      </p:to>
                                    </p:set>
                                    <p:animEffect transition="in" filter="fade">
                                      <p:cBhvr>
                                        <p:cTn id="77" dur="1000"/>
                                        <p:tgtEl>
                                          <p:spTgt spid="8196"/>
                                        </p:tgtEl>
                                      </p:cBhvr>
                                    </p:animEffect>
                                    <p:anim calcmode="lin" valueType="num">
                                      <p:cBhvr>
                                        <p:cTn id="78" dur="1000" fill="hold"/>
                                        <p:tgtEl>
                                          <p:spTgt spid="8196"/>
                                        </p:tgtEl>
                                        <p:attrNameLst>
                                          <p:attrName>ppt_x</p:attrName>
                                        </p:attrNameLst>
                                      </p:cBhvr>
                                      <p:tavLst>
                                        <p:tav tm="0">
                                          <p:val>
                                            <p:strVal val="#ppt_x"/>
                                          </p:val>
                                        </p:tav>
                                        <p:tav tm="100000">
                                          <p:val>
                                            <p:strVal val="#ppt_x"/>
                                          </p:val>
                                        </p:tav>
                                      </p:tavLst>
                                    </p:anim>
                                    <p:anim calcmode="lin" valueType="num">
                                      <p:cBhvr>
                                        <p:cTn id="7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P spid="8199" grpId="0"/>
      <p:bldP spid="8202" grpId="0"/>
      <p:bldP spid="8205" grpId="0"/>
      <p:bldP spid="8212" grpId="0" animBg="1"/>
      <p:bldP spid="8214" grpId="0" animBg="1"/>
      <p:bldP spid="8215" grpId="0" animBg="1"/>
      <p:bldP spid="8218" grpId="0" animBg="1"/>
      <p:bldP spid="8219" grpId="0" animBg="1"/>
      <p:bldP spid="8220" grpId="0" animBg="1"/>
      <p:bldP spid="82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0963" y="163513"/>
            <a:ext cx="8534400" cy="503237"/>
          </a:xfrm>
        </p:spPr>
        <p:txBody>
          <a:bodyPr lIns="91440" tIns="45720" rIns="91440" bIns="45720" anchor="ctr">
            <a:normAutofit fontScale="90000"/>
          </a:bodyPr>
          <a:lstStyle/>
          <a:p>
            <a:pPr eaLnBrk="1" hangingPunct="1"/>
            <a:r>
              <a:rPr lang="en-US" altLang="en-US" sz="3200" i="1"/>
              <a:t>Functions of Rough ER</a:t>
            </a:r>
          </a:p>
        </p:txBody>
      </p:sp>
      <p:sp>
        <p:nvSpPr>
          <p:cNvPr id="12291" name="Rectangle 3"/>
          <p:cNvSpPr>
            <a:spLocks noGrp="1" noChangeArrowheads="1"/>
          </p:cNvSpPr>
          <p:nvPr>
            <p:ph type="body" idx="4294967295"/>
          </p:nvPr>
        </p:nvSpPr>
        <p:spPr>
          <a:xfrm>
            <a:off x="0" y="672862"/>
            <a:ext cx="8661400" cy="3670538"/>
          </a:xfrm>
        </p:spPr>
        <p:txBody>
          <a:bodyPr lIns="91440" tIns="45720" rIns="91440" bIns="45720">
            <a:normAutofit fontScale="85000" lnSpcReduction="10000"/>
          </a:bodyPr>
          <a:lstStyle/>
          <a:p>
            <a:pPr marL="292100" indent="-292100" eaLnBrk="1" hangingPunct="1"/>
            <a:r>
              <a:rPr lang="en-US" altLang="en-US" dirty="0"/>
              <a:t>The rough ER</a:t>
            </a:r>
          </a:p>
          <a:p>
            <a:pPr marL="736600" lvl="1" indent="-266700" eaLnBrk="1" hangingPunct="1"/>
            <a:r>
              <a:rPr lang="en-US" altLang="en-US" dirty="0"/>
              <a:t>Proteins destined for secretion outside of the cell or insertion into cell membranes are processed in the rough ER.  (Proteins that stay in the cytosol are not modified by the rough ER.) </a:t>
            </a:r>
          </a:p>
          <a:p>
            <a:pPr marL="736600" lvl="1" indent="-266700" eaLnBrk="1" hangingPunct="1"/>
            <a:endParaRPr lang="en-US" altLang="en-US" dirty="0"/>
          </a:p>
          <a:p>
            <a:pPr marL="736600" lvl="1" indent="-266700" eaLnBrk="1" hangingPunct="1"/>
            <a:r>
              <a:rPr lang="en-US" altLang="en-US" dirty="0"/>
              <a:t>Makes </a:t>
            </a:r>
            <a:r>
              <a:rPr lang="en-US" altLang="en-US" b="1" dirty="0"/>
              <a:t>glycoproteins</a:t>
            </a:r>
          </a:p>
          <a:p>
            <a:pPr marL="736600" lvl="1" indent="-266700" eaLnBrk="1" hangingPunct="1"/>
            <a:endParaRPr lang="en-US" altLang="en-US" b="1" dirty="0"/>
          </a:p>
          <a:p>
            <a:pPr marL="736600" lvl="1" indent="-266700" eaLnBrk="1" hangingPunct="1"/>
            <a:r>
              <a:rPr lang="en-US" altLang="en-US" dirty="0"/>
              <a:t>Proteins modified in the rough ER are distributed in </a:t>
            </a:r>
            <a:r>
              <a:rPr lang="en-US" altLang="en-US" b="1" dirty="0"/>
              <a:t>transport vesicles.</a:t>
            </a:r>
          </a:p>
          <a:p>
            <a:pPr marL="736600" lvl="1" indent="-266700" eaLnBrk="1" hangingPunct="1"/>
            <a:endParaRPr lang="en-US" altLang="en-US" b="1" dirty="0"/>
          </a:p>
        </p:txBody>
      </p:sp>
      <p:sp>
        <p:nvSpPr>
          <p:cNvPr id="12292" name="Line 6"/>
          <p:cNvSpPr>
            <a:spLocks noChangeShapeType="1"/>
          </p:cNvSpPr>
          <p:nvPr/>
        </p:nvSpPr>
        <p:spPr bwMode="auto">
          <a:xfrm>
            <a:off x="155575" y="685800"/>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AutoShape 2" descr="data:image/jpeg;base64,/9j/4AAQSkZJRgABAQAAAQABAAD/2wCEAAkGBxMTEhUUExQVFhUXGBwaGBgXGRwbHhweHhwbGyAdHiEdHyggHCIlHR0eITEkJSksMi4uIB8zODMsNygtLiwBCgoKDg0OGhAQGywkICQsLSw1Lyw0LCwsLS40LDcsLCwsLCwsLCwsLC8sLCwsLCwsNCwsLCwsLCwsLCwsLCwsLP/AABEIALAA8AMBIgACEQEDEQH/xAAcAAACAgMBAQAAAAAAAAAAAAAFBgAEAgMHAQj/xABCEAACAQMCBAMGBAMFCAEFAAABAgMABBESIQUGEzEiQVEUMmFxgZEHI0KhUsHRM2KisfAVJHKCkrLC4RYXNENjc//EABgBAQEBAQEAAAAAAAAAAAAAAAABAgME/8QAKBEAAgICAQQBAwUBAAAAAAAAAAECESExAxIiQVFxBBNhUqGx8PEy/9oADAMBAAIRAxEAPwDuNSpUoCVKlSgOf/iMZ2urKOFZZNUd0zRR3L22vQICPEncjJwD6+VUuA8wXHstjFHcRB7ozt1p9UoiEZBEJ1MjPINWnLEHwMcV0hrdCyuVUsoIViBlc4zg9xnAz64FVZ+DW7oUeCJkZtbKUUgt/ERjc/HvQCNH+IUpiWQrCmbGafcnBeN9A0kkZQ9x571q4pz3coXZWt0Ea2v5bqdchnwSyHWMBfIYOd84xu/3HCIJNGuGJtAITUinSCMELkbDHpQbjHJcVxKJHkkVRo/KUR6SIzkAEoXVc4yFYA4oAFDxq6ivJ8OrwNxFIDG4YsNcERyjasIAd9Oncs3bz9/EueQXViisdLJcll9re0VtPQwS6ZzjJwCPM09GwiySY48lw5Oke+AAH7e9gAZ71je8Mhmx1oo5NOdPURWxnGcagcZwPsKARb3j1zAkUNu0Q/3Oe4ZpHe63iI8Ik1KXzkjUe3p5UI5z5wuZbe4EckdusdtayHBYSO0+T+W4YFdOMdjnPlXUI+FQKAFhiAClQAigBW95RtsD5jzrC44LbuVLwQsVXQuqNThf4RkbDbtQCff84zpcS4MPShu4rUwEHqydTp/mBtWBjXsuk5CtuK12fOFw0yqzW5je6ubbpoCJE6XUKyE6j5IARge8pzvind+FwmUTGKMygYEhUFgPQNjNUuEctW9uXZUVpHeVzIyqX/NdnZdQAOnLEAelAc3Tnq4trCzZHSV1tY5ZlkVnd9b6QS5YaR33GtifKmWz5tnPEzbydIQNK8UeF1FiqavfVzhtjlXRQNsE01y8CtW06reAhF0qDGpCqf0gY2HwravCoBL1ulH1SMdTSNWP+LGaA5vac5cRkiifVaqZrKS6H5TnT0iMr/aeLXkb7afQ1YXm6YSTMmlGl9gUM7O8cRuFcltJYDA9Bp1EjJ7GugpwyEAARRABSgARcBT3UbbKfMdjWL8KgKsphiKuArDQuGVdlB23AHb0oATHfvJw+d2lieREmUyW5OnUgYZGd1O24BODnc96Q+Sbu5SaBpesg9iebEl1JcC68KnwBxpiZCMkDPviurw2UaRiNURYwNIQKAuPTHbFeewxeD8tPy/7PwjwbY8O3h222oDk1/znfzcPuJNUceYI5lkjGkoHfBjx1Cx23EmB2O3oau+ZJ4bq4jVo9bSWcXVYuYkMiSkv0y+AMpgAEZJGScU8Q8EtlWRVghVZP7QBFAf/AIgBv9a9/wBi2+ho+hDoYBWXQuCF7AjG4HlntQCuebZEa1VpLZxJFdmSSMnQXt9AGkk7bsdS79tjtS+/N1wFkvARr/2VHOIyWMYcyHJ05+me/wAa6RLwa3ZERoYikfuKUUhf+EYwPpWf+zIcY6UeCugjQvufw9vd+HagFDiHN8/Wlig6J03UECsQWAEqFmJ0tuR5DI+netfAuZrxp4FmMDJJNc25CIynVAxHUyXIw2D4cbbbnycbfg9ugASGJQCCAqKMFex2HceR8q2LYRAgiNAVZmBCgYZt2YbbEnufPzoCyK9qCpQEqVKlASpUqUBKlYTSaQWOcAE7bnb0+NIC/iELy1kNiClwSyxiYYGRg6vTGD981JSUVbB0KpSby7zmvRjW8YLOFxIQvg1fDFNcF2jrrR1Zf4gQRWYzjLTBvqvxC7EUUkrZKxozkDvhQWOPjgVR4DzFbXis1tKsoQ4bSe2e2fnVri1n1oJYtWnqRumrGcalK5xkZxnOMitgC2PO0Er26BZFM8TSgsABGFyCJN/CfC3r7pq7/wDKrPp9X2mHp6tGrUMasatPz0749KXofw6QNITOSJNQICYwpiaPSDqP63eTOP1Y+Nb+H8kMghLTqzxyiQssRXWFgkgUHVKxyA+c5PbAAoAldc6WSLrEySKHjRijA6OpnSW37HB+xq0eZrQCIm4hxMMxeMeMZxlfXekr/wCJpDNbWwvALjo2/TBg1Ai0ZmLEa8DUZMYznY4J8jvDuTDEyuLjxiK4UsI9J6lxIJWkTxHQA2cLv5b0AWTmqyMfVFzEY9WjVq21adQX5ldwPMVtHMVrmIe0RZnAaLxDxg7Aj1ydvnS1wTkJoGjZrnqFLhJyemQWKwNBglpGOTq1ZJO4Prtrsfw76fs+J1YRRxRyBoiRIIpDIhUCXCEFj3D+RGDQD4K9rwV7QEqVKlASpXlUL3jMEX9pNGnhLDLAZC9yPXtQBCpQ3hPG4LmITQyK8ZJAYHbI2NAeGfiNZXEE88LMwhzlSMM2xYaQe+cVLQHCpXMuHfilLPLF0rCboMD1HJ3Q79tgCNh3x3+FEbznKc+6sMX/ABPrP2ArnPmjHYGbiHGU0zxwyxe0RoTpZh4TjbV6DOPvXJLG6ury4Se4laOWGORSIWwjAhgCB5Hf64FSfhkDTvcO5aWTOsxpjOcebHbt6VejvI4FJhhAYjBMjFjv8NhXn5PqG8RJYy/hxcQWkMVnJcs08uZFSVvFg9go8hhScfOn6uQchcOuJr9bqS3ikjGr/eGP5gbTjA+XYfAmnfnHi0oQ29lLAL4gMsch/Tnc/PAOK9XG30pspU47z5EvtcNqyvdW65KPlVO4BwfMjPaqNv8AiI6iyjltZHnuNIk6W6xZIAJ2PrnHoDvSnxS8kvJhhY9aoBK6ABWYAanZv4cjYn6Ux8v8UWS8ggh9xRqdu2tlTAx/dXy9c5rh99uaS0SzpVSpUr1FPDXM+cpnivm0MVyqn+RP1xXTa5p+JKBbpGOADF3PwY1w+oVwIxUi4vPI0nXtlVVPhY4y4yd/DgjYA/WrtjcIrZt53hfzV9x8tS9x/wAS0KuLKRpTMJy0WnAjA8OcY75+HpVzl3lqCR5LgazMNIZV76WwC+T5DG+BXjaRDOx5eKTRSW0gg0OGcQFQJcEEBhkbDcduzH1po5VueI2vW9pMl2HbUpxp0DfIGM7HI+1LXGbO1nRoC0tuQfeDawcHzIAK/YiibcMdbXpxMSQmlJM69wNjhf51pcsq2Uvcc55uxcRG3iQwhSZUk2ctvgKfLy3x61nwn8SpWNqk1jIjTMwdlOVjAbAJOPTc9sUj2vF+IQ9OJz7SCfGZP0jI7askYGfOmLi3FenauyRp1GASMLkeNzpTzPmc11XNNUsMWZT3iy3q8TDgqt7HbRjV/wDhw8LN8mmkB+SKab+G86rJeXFs8Ekaw+7Kxysm4Hh2+vc9qQOc5LSz4cLQsFl6P5R8W7Jg6vQEt/rajXBubI7qaRFtmXQgbW6nSwOOxPz2rT5p9NpAY+ceapoIVezt/aJC4BU5XSuD4vvgY+NF4+N6gCInzgZHofMfSkXhtxxEzzCTpiHP5IhXDYycZwPStPAOU5LXqnXK3VbUes42xntk/Hv57VzlzyrYGb/5Pd+3dH2P/dtGetrGQ3y+e2KMS8eC+8FHzf8AoDSPwy6uDdTxSpHHCi/lza9RJ+AA8Xr9KqcO5YdbeWKW9mnZ+0kcLakyMbZbHx71Hyz/AFAa+ZeYrg27+xCPrjBHUzpxnxdwN8Vss+Z5ehE7ohZkUsQTjON8bbb5pHHEhw21CNIDpPilk/Mckk9kTKr38yaIcMu4eh1nmkcSMGDlQCcgdgWycen7VHyzrYCvEOaGmV4SVUMrI2kHIDAjYkjelPh/IVoujW0khXOC+PPO3cjH0q+ECSYZlIkJaGYe6wJ3RvQgnz7duxBrZzDy6t2kaPJLF03J/LPw7H7VlTlpsG5eHwW6BYogF3IGrHzOwG9A7rj+idYI7fSGAYyKg07g9yc77Vais50nmeWdXjc+BAMaN/mOw2+NV+JO4RiiGRgCQo8/hWfPuyEluHb3mZsdgTsPl6UMh4xE0kkQLaolJYEenfFei24hNCjQQdN8nWJRgAeW5wKJcM4Dch5DNNbFW9wKdxuTgkA+VVRSTsUUuD8SjuE1x5wDjcYPlVK6e8Cy6liAz+VudxqPf/lx9aaTYIo94vjfTEhP+JsKP3r1pZQB0444f7xYM/8A1eR+QFRSSeEBl5CvVteHRm6ZYnYsxU5BO+2AdztSzx6eK/uurDEsTImHuGzqCbjJ9BgkAdzVCWCMZeaVmPchBkn5u+APng1T4lxXqII41WOEHIRTnUfVm/Ufn2ro+WUlXgtlPjfEpCUjtYgIAfdZsE9sO38THc/DsKZPwrlSS+JRg2mNs4PbOBSeOHIZRMdWpe25x5+X1o9+H3EPZb9UitGkE+EZ4xsgLe823Yb98V04+lySQOs8c5g9nG0TSYznT2XAB3ODjOdvXerPBeNRXKB4mB9R5j5ikPnq/ltr7qROV1RqT6EDI3HY0D4PzHZ3eZAHt5QcdWDOM9902/akuWcZPyinaq5Z+N84QW+qJ5VkEiMqDPbQaMcP5muF2Biux/dPTk/6T3+lUuZOMQ3qxrqMEkbElZQR3GMZGcdvOtS54SiQVDaLDbaYkwqglVB7ncn50K4PxOUFZAJIXGoAZ3xt/n6UUfgl2gmdpleJwemEGoIfIkg+X70GsIZFCiRxI2o7gY22wK8+KebIF4OapbmGSR7QSSLsBIuhmO36his5OPQW0EctzbvEznBVJMkHc+YPkKHQcxWwyGmUFTg/Pf8ApR3iP9mcKpOnIHqcbZNGktoB2w4nC48Fy6HGQswwN/7wyKFX0U09/HGrK62y9ZyChBd8pHv2OF1nFKVvxMpGZLpRF4sd9X+vOi/IXFHEuk2zkXWZTN+lVAIRTsRsoHn3JooNWynQZrBZgOskLEAgMwQkatjj0pW5Q5qjit7e1luQsyBotABJzGzJ8O+nbeiPForo3MLRTxJbg4lRgNROc7fMEelLlhYxreXYZBrSUSIxAyFlXOxx/EHP1okulpgbb3jxIwOoQO5ZyP2X+tUOW+YYbtGeIK2g6WOgbbZHfJofHeo7sqSBmX3gDuPLf61Wm4SsTi8EkkaQKWaGMYWTGfTz38x5VlJaeyDBBxu99seEwabcLlZge5wNsY+YoHzVf3ZnRAA8JHjZn7b+Q+VHOAcWju4UljDBGzjPcFTjt3x8RWpJ2lcGFlSNPfJ2ckZzk42A8sbUeHoCbw+3uS8gk0uhP5aopJG57j5YoxxzgNrJDEbssrRElFQ4cg6SRjsPdG57fGrnH+fLWJnhMksjKMkRhsYP945/YGg8HE1dBLFGq6hkahqb/F/StPqXdoFqSynuANMapGoOhNQAGe58RyScbse9HeXQ2OlK8bge6N2I+GfT60G4dHI9vOI5NEjDwuRk5/rVC34q1jCskqvcPq0kxrjvk799tsfOs11AfXEmfA0Kn107/dhWEvEXjx1bkKT5Lk/YAAfvQfmG9u0VGtLfrMxGtWONK4zv289jQvmvg6XEsevXqjPhCn5HG3fcVFH2LM+YuYLUSIJXnlZz4FZtC9wO3iPcj0rNuMMBpjSOMfAZP3bNYS8JkOGdAuNwZML/AN2/7V4liucGQE/wxoXP8h+9R1QK8tw7nLszfMk/b0qhxPgxmkEizyxsF04QjHnvj60c9mVDgIqt/wDukH/Yvu/U1ZupmjRVmeMhs4RADnOApUgYXB3zn1qptZQFROHaYelIxlByCWGMgntQq74YBGI4mMQBJ8Px+dbeZ7aYEyLJKVIC9OMDI+INYxt04FLFzpXJzu3bO+POuyuuq9gztzN1DkJ0sbHPizgfzrpf4Qxb3Lf/AMwP8Z/pXMk6dzD+rST5ZU5B+9dT/ByBUtpQO3UAGd9go/rXTiXfnZSp+K0WJoG9UYf9LA/+VI7TpHjUyqD6nGa6L+LEfgt29GcfcA/+Ncq47Jbqim4UFc4XbO+M/wAqzyxvkoPZdaeUzFDGOljIfOd/lRccTkOA+JAOwkGcfI+8PvVC5JMZ6ZGorlSe3wzVey6qx/m6WcZPg7H0Hzri1aIG4pYc6gZIH8ip1j/MMPuasm3d9/ybg/A6X/8AFifvS5wy6aVCWjaM5xhvTberbEdiR8BWXFp0AjBwexlOiSN42zkq6K4z/hbz8xRy64Qmk4mwP70bD64BpftuNyR7tiQKNg41EY9D7w+9EuE852c1vLPIk8KxkBskN3G2MgHzxVqTKK/NdkNCRrIkgncICvdceJjpO4wvY+tdB4EoWJQOwHu+W3YYH9aV+KXljHCs8KlhKoPWlxlFzuFAG2SN9/KrvIlzIsAM86ziZ8RGNdhhSSDn5dqrXb8ENfEbqAWhmeQqjyamJw5Vm8sgjPf4VR4NF4vaIJI5eoirhjjKrkrgNgjGT2Na+GcItILeSGPJZ2UsJNw2nIGMkgd6qf7NvITK8kQaFVJjSNcttuBt8KtLKTAw8P4PCrvJ0Hgd/fYJqB3z38ON96v8C5faG4lmN48iSe7EybLv39459O1LqXc9xaK1uWtpGbA6uQcAkdtsZpgSedIgNXUlCeZ2ZwPjnG9R2tv8FNnM/D5Joljtro27K2dXTJBGD4djtuQfpWrh/BA0EsEzIyyggkNjI9fhXnL17cSRlrqJEkyRpXB22x2qQ3M/tbRPaabcLlZsnBOAcY+Pb6U7teiFK15PMShIEARcgFnU9znvnespOW5P1Swr/wAxP2wKYmn0kEYAzj3QMGgt9zK1vLBF0pZOsxGtBsviA328s5PwrKuTBtsYI4I2jeUNk76EY4+O5FbLFej4lSRgf1SERj6d8/eqhj4nGLpzOsuf/t13UIck7n007Y37UESSZlBuMdXfVgkj6ZquP5AxvxY6sJ0sk/pBb9ycV491NI3TSU5MhQ4ITxehx96RvZr4T67Z0fLYEb7Be3n5715ZcXlkeRyjwtnOCc79wR8jV+3i0wNEl3bxDIHtEh7ZysY+O/if9hQnh11dsXE7J0zvHp28z3A27YrDi/CluZEuoteQAWjQnwtnJyo/STuD9PKt78tM8kU2mYMgxgagpxnuD86KkgVOEmG9nktWDYAIfYjzxsfnRTiPDo7doYIwQkY2ycnvn61d4Vb9CXXPpRcH3iCc/IHNYX93G7mZI8gY8cpCoPp+r6n6VG7wtABWPtEskgaELGvuvq2Iz5k7DberUdguc7zMP0Rg6f8Amf0+AH1rRNx2Lq9M6p5MZUgYhX1x/F9MD51vt7tQR1HABOAGOB9PIVXd6Bf4qR0x1FjU6NgoUMGztgL5eur4UzfhY35TD1cn9gP5VzKFrg6/aAgIPh0HO2+f5V1f8N7EpFqI716Pp41JlRPxZtepZAZI/MGSNiMhl2+9cs4dZiJAmWbcnLHJ3rsX4kMF4fO7dkAY/IEGuLC9aWHXb4Y5wNWQNjg0507DC79qH3Bn6qaNHS/VnOrzzisbviLxRxa4md297pjIU7f1/ar+K8yXTkh7Q2WG3knBJBmjGwzuMfD61W4PdmaaV0mLRjbQVxgntv59j96MR2iBy4RdRG7Y3P1rVdDoEoty1JHIZI9SMMDUuzeeNx86EivLSQWglmgturI+AypsTuSScb96zFXgB/m62XES4XR2042xt5dqk0phW2WIBFOsaQBjHgNbOZ2LRQOVZc4JVjkqdsr/AK9K08YbItvPdxtv/DUyDPglzHPPPE9kyCLtIVOG3x8vjtRLj8irpwqn77Y+NaOOcLuZ4o1trgwMpyTgtkYxjHYb71nzQchPkdwRn/1VdbQJwm5LkLqdT89Y+21Gi6oBk7ns2hc/50mcjcL6DFeo8mTnLnttjAotc31wbwxG3xbquRPq7nAwD6b7Yp05wAxJd7gCTTk4xuufkPOqMHG4p5pIIpwZIvfG+2+D322O1UeIcuQXEkMsobqRNlNLYHcMMjv3Fe8LvrS6a6W2ZVmA0SSKuCCdQBySM7g1UlQNnE7ydS0auplZCI9Q21Y2LHA2G9YcsT3GiNLhwkgLSPoGQy5KhfLHr8aA8PikjIjjuBdTRh8OxyM4OFO527+dFuXHuDq9o0JOISBp3AJZtJPxo1Sa/wBAWiuwWI6qnf8AUAMD7b/eszwuN9+nnP8AAT/IkClHhkd1FDI0rLPMuSoXYNt7ufPfO+KPcrTyyRh54uk5zlc5OAdj8M1HGgZcvckQ2rM0YlJJBIZ84xnA3HxoZc8LdWYrbtnJOp8n/PCj7USksbo3kciTIIAPHGU8R775887eflV/iwA9R9P6Ckm7tsAHlq1ML65Ci7bDUCfsM1f4jxiCON2d20DcjTt/iO1D5Rg/Lz7fegz8MbrPK0paNlP5RxpGwzv9KipvINZ480koMMKmE9pWbUfoCMd/hUv064Il8YP8W/x29PpWMq+EiLSNjp9Afp8a1cPWUJ+cVL5Pu9seVbftYBqs5osdOJlITbA8tz/Q1nxMWmE9rxjJ0Zz32z2+lToxRksAqaj4j2yd+/3NFoLdHQFkVwBqGQD5dxS0neaBu4Xw83FwqfMn5Cuy2FqI0CjyFcz/AAbuuvLcSGN00qow4wTqOcj7V1WvbwxcYUzQL5ntjJazIu5ZDj5964igxX0A65GK5Xzty+YZDIg8Dbn4H/3WOeDatEYug7VXZwdShhqwfp9K3agFyTj51Tg4fGkjSKoDt3PrmvGqIThcEiJiWQO2e4XTt6fGs+IvKE/JVWbPZjjat5YAZOBWyPf60vPUAZepO0a9NkSTbVkZHbcD60a5Uv0NyIC46ujf6AE/Kg9jeO7OGiaML2Lfq3I2+2aK8tX8CXyI2kTMpxtvuCe+PQVqvDQLfMntczywvbBbdR4JAd3zgf1+WK12HCESO3ghD4VnZi4P6tPme/amzjSMysI2AbSQDjIVsbbfOqXLMVwkKi5kEsmTllHl5D6VL7Qecxe2Rxp7Gscr6/EHOAFx5Dt3r3mjPg2A2O1G0IOMHI+BFKX4g8WS3MWtJG15ACjOMY8h86it4SBRt/bOvCLUx6M/m6++MjOn/lzj4048RHby3z2z8ttt6XuG3ghWSYqzLGhYhMZOPIUT4dxVLqKOZEkUPnAfYjBxn5fGjtoFPh/GXe6mgMEqLGM9Vs4bcenrTBaWqR50oiljkkLgk/HG9AOWuNG5aZOhLCIWwTJ2bcjIOO+3x7imSIDvgH1P/vzpLDrQEU8Ogs55ngiPuOxVe7EDOBnt3olypxEzh5GjaE9JVKv72zPv8M1R4LHdC7l9peNjg6DH5DPnn4Y2+FH7F/HOfSOMd/gx88VZP3n8gFBseIsFHfUdth54r3hPBo3uheLNIcKV0KQU7YzvQix4ZOxnW5dZIpNlXG4BJ7/TApn4JZQ2sDLGhWNQzY3+Z88mn/OmDRxzmAWfRBhkl6jFRpGQuMd9vPP7Gpzfw3rxmIvIgODlT3wc7enyq3ynxuG8haWAMFDaTkYwQAftvVLmnicVvhpXCqxAGcH6bUymklkC1wbhk0LkPOZI8YjBGGGPU+ZxV29iDoyt4lYEemx71YDA7g48x6EeooW3Fla4eAK4YDJOPCdgdvvUzJ2CnZ2SQrojGFBJxnPf51qmvSsyxiJyG/WOw796xSS4DSllQqAemFO5OdgfpVe1414kjlQxyudl77eRz2root23kFi4SKcFDpcA7jPY7+n1q9dyTQwAW0IkxhSM40jGx+O4qnBYpGWMaqrN3Px3xn6miXCEnEDe0MhfPhKdsYGx+tZx416YHv8AClPDcN6sg+wY/wDlT9Sf+GEWLV2/ilJ+wUfypwr3cSqCNEqve2iyKVYZBqxUroDjfOfJgAKupaLOoYzkH/Rpbv7DXGI1dowMYKnfAGMb19BzwK4wwyKQeZ+TypMkP1Fefk4nuJGjntzw9JIhFJlwMfAkjz2qzaIqqFXGFAA89qzKkbEY9RVPhHDIrfUsYPiIJBOe23nXk8NMhr4gJ9adLRp/XqznuO30zTBywi+0oSBnB38+x8+9KdhKqXMkRmeRm8WkrsoG+30OKPcl20kd0DJMXDNt4QNPvffuPtVkqX9yB94j3AO2x2P+v5ViqgjfzGNhnHyA7fOtl2AGx8PLO/27Uncv8Qlk4ncAzS9JE/snTC58I8LZ33yR65rMY3f4Aw8rctw2KNHDqIZ9Z1sSc4A7DA7D0oDxTh9zHcSySziSGTeOPTgrvt9qO8fN+DB7GsTAt+dr8hlcY+mrP0oX+Il88OgxwtMfML3Hz/yq5b+QWuWl8Z2Hb0z/AOqMXy9gNgfPtn/XzpT4RDdtcwmFkWHGZQ4JPxxj6CmfjtrrVk16GZCA+3gyNiM+dZoArmTmGKySJ5VchzpUKCdxg5Pr8vOmUeuSfQ/63oJyxw5oIEjd2lYZJkYb7nOPPGPjW3mLhtzPCFt7j2Z9YJfGSVwRj4bkGrSuv3AOurmOOaaWRlVVGCW23JA23q5aOGE7BsgqmCCNxoznvv3pV5mEpDRLbC71MBJk6cacYbA9Tn5U120KxxTqo0oulQPQBF2o1SsCzYcPEE0kr3DFZdlRzgDcHbfemeVZehL0AnVKHRq90H+dK3HLazcxe1aRg+DU2nc4yBj6Z+lMfFeB+1WzRGV4vEDmPvt5HJ3Fa3TYLXLcMywKLjpiUZ1BNh3OMfTvVLmC1SQlZFRx3AYA/DNHeGR6I0XLNpAUFtycDG57Z+lJ1twiSB5i9w83UbIEgxpG/wAe+/w7Vn27B5dShELEEqqk7DcYHyodw/iaTxdRAQu43GO1b/8Aa0QuBBqxIRkDH1/yFe8RkKxuQNRAJAHn8KVimgCr+V1QmNdbbYUnHnv+1YaGkiw/5bsuDjBKk+hrKwuGkTU0ZjOSNLd/nWq/4asrIWZgUO2k4zuDv9q0sOmCsIJoowsJ6rhtzIcbHP8AOjHF+LJbwx9QNlzjwgnBAGf86pcK4jHMWMbatPf65/pVziME/URxIohxumN84O+ft9qr33A6z+H0eLKP4lj92NMlBeT002cA/uDP13o1XvgqijRKlSpWgSvCM17UoBX5h5SSbxL4X9RXL73lg29w0rhtTZGcnT5Dt5dq7xVW9sUlGHANYnBSBw6Ub5rLgliTfQS9RwAQOmPdOxH86dePckFcvD/00g8Vu1tv7Z3hydIdRllJB3HrivG+KcXgzR0m+GHGw+vYfTehPAOXltpZ5VllczHJVm8K7lvCPPc/CseE2vssMUctz1CckSyYUnVggKCSe1DehxaaKZT0rZw6mNhvqXxagfT9JGfjXNLaTwBg5nSRrWXpTCBgNXVIzgLu2APUedLicSFxbQOsomwmlpNOnU4944p0txhEjkZWdlw3YBzjDHB8j6Unc68OlR4FtelFEM9RdOAckdsbds0VNUAnywBqPxHbH+ffFTmnl9biaB2klQxHIVGwDuDudvTvQnl+1le+RkudMaqS8AGS2xHr6kH6VlxLmOS6aaHhw/PgfS5lXAIyynB+Y8/KrGLTtMDBxHri3kNsiNKPcU7jPzpV5Yu3bijC4lmW56P5kIH5SnC9jn03+eaOcL4pcPddCS3IjWMN1wcqThchR6ZJH0q7zXcvDbGeE7xMsjgYJeNT41+2frVjjt9gF2YBnuPko/xGr93MscF075AViWx6BVz2pXu+Ykt3dzHJMJWXSYxqwPEf3yMUW5iuLtU/3eNHRp5OsXOMAFQMfvn6VhReAD+H+zX0SSaFdUY6dYOQdu32FGeX7y7d51mgWOJCOk6kEtuf5b1QvZ2hhZoojKy4xGMDOT5UQulu7iwQwMLWdtJKtvjvlc+vbyrW/j+AWrbg0wvGufamMJTHQxsDgb5zj40O43exx+J3VQTp8RxnHlv9aZrVXWEZIaQJ3/SzBe+O4GfLFc9j4dNPDp4ikTsHJULnYYxn55zU3l+AWy0YkX3OoR4e2SPh8KH8w8TS3QM4bc42Gd8Z+lXH4RC0yz6BrQYU77AAgbD51R49xMQICVd8nGFGSNs5P9aRSbSWQUOJQSyKvSk6Z7kkZyMftVytdxCJEKnIDL5bEZ/nVWw6UadNH1aSds6mySdqqVqkDxp5I5ECRL0z77Zxj6Ab7Uz2PD5bplVEKoO7Hz/pRLk7lAynqzDbyHpXTbSzSMYUAV64cKVOWy0a+FWnSjVfSrlSpXcpKlSpQEqVKlASpUqUB4RQXjfLcNwPEoz3BxRupQHLeaeW+o0ftcXWWMko67MM4zkD3gcCjMFyrIX1LoUFmbONIG5z5/sKd5IwRgjNLfFeUY5CWTwNgjI27+XyrhycClrBKFaGyseIzQ3qOZGgOlSjEAEHOCMZ88/Wsubj4l38vSrVnyrdWq6LeRVTOdIRcZNU+L8LvnwXVGx/CCprjPgn40KK3KHA4RcvcBPzSuNRJ88Dt27AUU5kvFi1KhQzupMaFsa2Hbfz32obwviQgEnUVlbSdIKkgkA4BI8s0H4VOl4Y5+IJClxE35ekldhgjbtnVmuf25bl4IM3CevcWpS6QxSSKysqNuFOQCPQ4+NDeUSkLT8MEVwY4gxaWU+F9WMjYY89vrTHbXaHs6H5OP60C4nJdW1w11JI0lkRp6MahjHsPGd8kAgk6d9+21SObQFXk65mTqW0aB3jcJqYnsudJwO+VIo1w60vR1ZZpUMLsdMSqcq2rv8ATfzqpyXdovFVdSDFcroDDtrTLL91LfY0ycQnRItDsqv1HOknHdiftXXkj2JpbKAOYbFZoSGmaFVOoyDA2G25+v8AlTPacTgEEGJ1KvhUZm3fGATk9zmk+e+N2Gt7ZFkQ+GSaQHpKfQAf2jfAbDzNM8vKVo8VsjRKwgyUwCACcE7A4wSM4zXLwlIgYiv42Lorqzx++obcfMAUjWctyGl9rESrn8pkbyye/l/D+9OFty9b27y3EUZSSUZdhnzOTjbzO5pS5kSCVGilbKEg6Q2+RuO3apGm6QLAxj1+XofOgl5wmMTdffWRjOo4xjHar1jq0LHbwthQFUttt5fE0aseSp5iDM2F9AMV1hwT+BQr2yPK2mJdR9fIf1p35R/DuKFjK6jW252775/zpv4LwCK3XCgZ9aL164caho0YQxBRgDArOpUrYJUqVKAlLX4k3Dx8Lu3jZkdYiVZSVIO24I3FMtarm3WRSjqrq2zKwBBHoQdjQHPZYprWGMyRyRtJe2yYN9NcZUuBkM2kr7xyvZts5r3hnOtxJcQqWt9E0lyvSAPViEGQNR1bljufCMdhnuOgzWyPjWqtghhqAOCOxGexHrS/Z8nRJdC5MsrsGdlRungM4wTlUDtgbDUxwCaAXLLn6Z4UfEJY8Oe6YDO0itgDvsPh3rVxTnG/iWEYt+o1ubpvCdJXKhYgWkXT33c5xttT7BwS2TOmCFdQIbEajIbcg7bg+YrO74TBKEEkMTiP3AyKdPb3cjbsO3oKAG8zGaSxkaKQ279IuSAGZRoLFRvgHy1b471u5NlLWFqzMWYwRksxLEkqNyTuT8aLSRggggEEYIO4IPkakMSqoVQFUDAAGAB6ADtQGdSpUoCV4RXtSgKk/Do395RVObly3YboKL1KAVbjkW2b9NVG/Du38h+1EfxHt3k4ZdpGrO7REKqgsScjYAbn6UpcK4PNbzSRmIj/AHu1IWGJxB0wW/MTJbDZJ177YTy3IGjmP8NpYF63DWGtHWUwN2ZkIIMZz4GIypHZgfLzLS8pS8Rfq3qi3h/TbIcu3xmcf9i7epNBOWbriMVmEiW58NsC6yQFTE/Vx+UGUGRumWOPF2X1xV7jPFOJLCGhNwyrNKE/KKyyoFQoWPSYRnVrUakAYYOR5gGX/D6FcdImMDtpOMfatMvJUz4DXEpUdhqP9a9biN+bvGmYDqgCMxgx9Awai5cDHUE2VwD5Aad80K4Zf8UPSZ2uN1sXdTCAMyylJ1PgyAiDUR3XOScVKQC3/wBPkOzSMR6Ek0S4fyTbR/pBpci4lxRlu9RdHAbC9GRwpEuF6ZEIBBj7gNIex+FNvJN3PLaq1wkiSBnB6mMkBiA3uIcEdsqDiqArb2Mae6oFWalSgJUqVKAlSpUoCVKlSgP/2Q=="/>
          <p:cNvSpPr>
            <a:spLocks noChangeAspect="1" noChangeArrowheads="1"/>
          </p:cNvSpPr>
          <p:nvPr/>
        </p:nvSpPr>
        <p:spPr bwMode="auto">
          <a:xfrm>
            <a:off x="155575" y="-800100"/>
            <a:ext cx="22860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MTEhUUExQVFhUXGBwaGBgXGRwbHhweHhwbGyAdHiEdHyggHCIlHR0eITEkJSksMi4uIB8zODMsNygtLiwBCgoKDg0OGhAQGywkICQsLSw1Lyw0LCwsLS40LDcsLCwsLCwsLCwsLC8sLCwsLCwsNCwsLCwsLCwsLCwsLCwsLP/AABEIALAA8AMBIgACEQEDEQH/xAAcAAACAgMBAQAAAAAAAAAAAAAFBgAEAgMHAQj/xABCEAACAQMCBAMGBAMFCAEFAAABAgMABBESIQUGEzEiQVEUMmFxgZEHI0KhUsHRM2KisfAVJHKCkrLC4RYXNENjc//EABgBAQEBAQEAAAAAAAAAAAAAAAABAgME/8QAKBEAAgICAQQBAwUBAAAAAAAAAAECESExAxIiQVFxBBNhUqGx8PEy/9oADAMBAAIRAxEAPwDuNSpUoCVKlSgOf/iMZ2urKOFZZNUd0zRR3L22vQICPEncjJwD6+VUuA8wXHstjFHcRB7ozt1p9UoiEZBEJ1MjPINWnLEHwMcV0hrdCyuVUsoIViBlc4zg9xnAz64FVZ+DW7oUeCJkZtbKUUgt/ERjc/HvQCNH+IUpiWQrCmbGafcnBeN9A0kkZQ9x571q4pz3coXZWt0Ea2v5bqdchnwSyHWMBfIYOd84xu/3HCIJNGuGJtAITUinSCMELkbDHpQbjHJcVxKJHkkVRo/KUR6SIzkAEoXVc4yFYA4oAFDxq6ivJ8OrwNxFIDG4YsNcERyjasIAd9Oncs3bz9/EueQXViisdLJcll9re0VtPQwS6ZzjJwCPM09GwiySY48lw5Oke+AAH7e9gAZ71je8Mhmx1oo5NOdPURWxnGcagcZwPsKARb3j1zAkUNu0Q/3Oe4ZpHe63iI8Ik1KXzkjUe3p5UI5z5wuZbe4EckdusdtayHBYSO0+T+W4YFdOMdjnPlXUI+FQKAFhiAClQAigBW95RtsD5jzrC44LbuVLwQsVXQuqNThf4RkbDbtQCff84zpcS4MPShu4rUwEHqydTp/mBtWBjXsuk5CtuK12fOFw0yqzW5je6ubbpoCJE6XUKyE6j5IARge8pzvind+FwmUTGKMygYEhUFgPQNjNUuEctW9uXZUVpHeVzIyqX/NdnZdQAOnLEAelAc3Tnq4trCzZHSV1tY5ZlkVnd9b6QS5YaR33GtifKmWz5tnPEzbydIQNK8UeF1FiqavfVzhtjlXRQNsE01y8CtW06reAhF0qDGpCqf0gY2HwravCoBL1ulH1SMdTSNWP+LGaA5vac5cRkiifVaqZrKS6H5TnT0iMr/aeLXkb7afQ1YXm6YSTMmlGl9gUM7O8cRuFcltJYDA9Bp1EjJ7GugpwyEAARRABSgARcBT3UbbKfMdjWL8KgKsphiKuArDQuGVdlB23AHb0oATHfvJw+d2lieREmUyW5OnUgYZGd1O24BODnc96Q+Sbu5SaBpesg9iebEl1JcC68KnwBxpiZCMkDPviurw2UaRiNURYwNIQKAuPTHbFeewxeD8tPy/7PwjwbY8O3h222oDk1/znfzcPuJNUceYI5lkjGkoHfBjx1Cx23EmB2O3oau+ZJ4bq4jVo9bSWcXVYuYkMiSkv0y+AMpgAEZJGScU8Q8EtlWRVghVZP7QBFAf/AIgBv9a9/wBi2+ho+hDoYBWXQuCF7AjG4HlntQCuebZEa1VpLZxJFdmSSMnQXt9AGkk7bsdS79tjtS+/N1wFkvARr/2VHOIyWMYcyHJ05+me/wAa6RLwa3ZERoYikfuKUUhf+EYwPpWf+zIcY6UeCugjQvufw9vd+HagFDiHN8/Wlig6J03UECsQWAEqFmJ0tuR5DI+netfAuZrxp4FmMDJJNc25CIynVAxHUyXIw2D4cbbbnycbfg9ugASGJQCCAqKMFex2HceR8q2LYRAgiNAVZmBCgYZt2YbbEnufPzoCyK9qCpQEqVKlASpUqUBKlYTSaQWOcAE7bnb0+NIC/iELy1kNiClwSyxiYYGRg6vTGD981JSUVbB0KpSby7zmvRjW8YLOFxIQvg1fDFNcF2jrrR1Zf4gQRWYzjLTBvqvxC7EUUkrZKxozkDvhQWOPjgVR4DzFbXis1tKsoQ4bSe2e2fnVri1n1oJYtWnqRumrGcalK5xkZxnOMitgC2PO0Er26BZFM8TSgsABGFyCJN/CfC3r7pq7/wDKrPp9X2mHp6tGrUMasatPz0749KXofw6QNITOSJNQICYwpiaPSDqP63eTOP1Y+Nb+H8kMghLTqzxyiQssRXWFgkgUHVKxyA+c5PbAAoAldc6WSLrEySKHjRijA6OpnSW37HB+xq0eZrQCIm4hxMMxeMeMZxlfXekr/wCJpDNbWwvALjo2/TBg1Ai0ZmLEa8DUZMYznY4J8jvDuTDEyuLjxiK4UsI9J6lxIJWkTxHQA2cLv5b0AWTmqyMfVFzEY9WjVq21adQX5ldwPMVtHMVrmIe0RZnAaLxDxg7Aj1ydvnS1wTkJoGjZrnqFLhJyemQWKwNBglpGOTq1ZJO4Prtrsfw76fs+J1YRRxRyBoiRIIpDIhUCXCEFj3D+RGDQD4K9rwV7QEqVKlASpXlUL3jMEX9pNGnhLDLAZC9yPXtQBCpQ3hPG4LmITQyK8ZJAYHbI2NAeGfiNZXEE88LMwhzlSMM2xYaQe+cVLQHCpXMuHfilLPLF0rCboMD1HJ3Q79tgCNh3x3+FEbznKc+6sMX/ABPrP2ArnPmjHYGbiHGU0zxwyxe0RoTpZh4TjbV6DOPvXJLG6ury4Se4laOWGORSIWwjAhgCB5Hf64FSfhkDTvcO5aWTOsxpjOcebHbt6VejvI4FJhhAYjBMjFjv8NhXn5PqG8RJYy/hxcQWkMVnJcs08uZFSVvFg9go8hhScfOn6uQchcOuJr9bqS3ikjGr/eGP5gbTjA+XYfAmnfnHi0oQ29lLAL4gMsch/Tnc/PAOK9XG30pspU47z5EvtcNqyvdW65KPlVO4BwfMjPaqNv8AiI6iyjltZHnuNIk6W6xZIAJ2PrnHoDvSnxS8kvJhhY9aoBK6ABWYAanZv4cjYn6Ux8v8UWS8ggh9xRqdu2tlTAx/dXy9c5rh99uaS0SzpVSpUr1FPDXM+cpnivm0MVyqn+RP1xXTa5p+JKBbpGOADF3PwY1w+oVwIxUi4vPI0nXtlVVPhY4y4yd/DgjYA/WrtjcIrZt53hfzV9x8tS9x/wAS0KuLKRpTMJy0WnAjA8OcY75+HpVzl3lqCR5LgazMNIZV76WwC+T5DG+BXjaRDOx5eKTRSW0gg0OGcQFQJcEEBhkbDcduzH1po5VueI2vW9pMl2HbUpxp0DfIGM7HI+1LXGbO1nRoC0tuQfeDawcHzIAK/YiibcMdbXpxMSQmlJM69wNjhf51pcsq2Uvcc55uxcRG3iQwhSZUk2ctvgKfLy3x61nwn8SpWNqk1jIjTMwdlOVjAbAJOPTc9sUj2vF+IQ9OJz7SCfGZP0jI7askYGfOmLi3FenauyRp1GASMLkeNzpTzPmc11XNNUsMWZT3iy3q8TDgqt7HbRjV/wDhw8LN8mmkB+SKab+G86rJeXFs8Ekaw+7Kxysm4Hh2+vc9qQOc5LSz4cLQsFl6P5R8W7Jg6vQEt/rajXBubI7qaRFtmXQgbW6nSwOOxPz2rT5p9NpAY+ceapoIVezt/aJC4BU5XSuD4vvgY+NF4+N6gCInzgZHofMfSkXhtxxEzzCTpiHP5IhXDYycZwPStPAOU5LXqnXK3VbUes42xntk/Hv57VzlzyrYGb/5Pd+3dH2P/dtGetrGQ3y+e2KMS8eC+8FHzf8AoDSPwy6uDdTxSpHHCi/lza9RJ+AA8Xr9KqcO5YdbeWKW9mnZ+0kcLakyMbZbHx71Hyz/AFAa+ZeYrg27+xCPrjBHUzpxnxdwN8Vss+Z5ehE7ohZkUsQTjON8bbb5pHHEhw21CNIDpPilk/Mckk9kTKr38yaIcMu4eh1nmkcSMGDlQCcgdgWycen7VHyzrYCvEOaGmV4SVUMrI2kHIDAjYkjelPh/IVoujW0khXOC+PPO3cjH0q+ECSYZlIkJaGYe6wJ3RvQgnz7duxBrZzDy6t2kaPJLF03J/LPw7H7VlTlpsG5eHwW6BYogF3IGrHzOwG9A7rj+idYI7fSGAYyKg07g9yc77Vais50nmeWdXjc+BAMaN/mOw2+NV+JO4RiiGRgCQo8/hWfPuyEluHb3mZsdgTsPl6UMh4xE0kkQLaolJYEenfFei24hNCjQQdN8nWJRgAeW5wKJcM4Dch5DNNbFW9wKdxuTgkA+VVRSTsUUuD8SjuE1x5wDjcYPlVK6e8Cy6liAz+VudxqPf/lx9aaTYIo94vjfTEhP+JsKP3r1pZQB0444f7xYM/8A1eR+QFRSSeEBl5CvVteHRm6ZYnYsxU5BO+2AdztSzx6eK/uurDEsTImHuGzqCbjJ9BgkAdzVCWCMZeaVmPchBkn5u+APng1T4lxXqII41WOEHIRTnUfVm/Ufn2ro+WUlXgtlPjfEpCUjtYgIAfdZsE9sO38THc/DsKZPwrlSS+JRg2mNs4PbOBSeOHIZRMdWpe25x5+X1o9+H3EPZb9UitGkE+EZ4xsgLe823Yb98V04+lySQOs8c5g9nG0TSYznT2XAB3ODjOdvXerPBeNRXKB4mB9R5j5ikPnq/ltr7qROV1RqT6EDI3HY0D4PzHZ3eZAHt5QcdWDOM9902/akuWcZPyinaq5Z+N84QW+qJ5VkEiMqDPbQaMcP5muF2Biux/dPTk/6T3+lUuZOMQ3qxrqMEkbElZQR3GMZGcdvOtS54SiQVDaLDbaYkwqglVB7ncn50K4PxOUFZAJIXGoAZ3xt/n6UUfgl2gmdpleJwemEGoIfIkg+X70GsIZFCiRxI2o7gY22wK8+KebIF4OapbmGSR7QSSLsBIuhmO36his5OPQW0EctzbvEznBVJMkHc+YPkKHQcxWwyGmUFTg/Pf8ApR3iP9mcKpOnIHqcbZNGktoB2w4nC48Fy6HGQswwN/7wyKFX0U09/HGrK62y9ZyChBd8pHv2OF1nFKVvxMpGZLpRF4sd9X+vOi/IXFHEuk2zkXWZTN+lVAIRTsRsoHn3JooNWynQZrBZgOskLEAgMwQkatjj0pW5Q5qjit7e1luQsyBotABJzGzJ8O+nbeiPForo3MLRTxJbg4lRgNROc7fMEelLlhYxreXYZBrSUSIxAyFlXOxx/EHP1okulpgbb3jxIwOoQO5ZyP2X+tUOW+YYbtGeIK2g6WOgbbZHfJofHeo7sqSBmX3gDuPLf61Wm4SsTi8EkkaQKWaGMYWTGfTz38x5VlJaeyDBBxu99seEwabcLlZge5wNsY+YoHzVf3ZnRAA8JHjZn7b+Q+VHOAcWju4UljDBGzjPcFTjt3x8RWpJ2lcGFlSNPfJ2ckZzk42A8sbUeHoCbw+3uS8gk0uhP5aopJG57j5YoxxzgNrJDEbssrRElFQ4cg6SRjsPdG57fGrnH+fLWJnhMksjKMkRhsYP945/YGg8HE1dBLFGq6hkahqb/F/StPqXdoFqSynuANMapGoOhNQAGe58RyScbse9HeXQ2OlK8bge6N2I+GfT60G4dHI9vOI5NEjDwuRk5/rVC34q1jCskqvcPq0kxrjvk799tsfOs11AfXEmfA0Kn107/dhWEvEXjx1bkKT5Lk/YAAfvQfmG9u0VGtLfrMxGtWONK4zv289jQvmvg6XEsevXqjPhCn5HG3fcVFH2LM+YuYLUSIJXnlZz4FZtC9wO3iPcj0rNuMMBpjSOMfAZP3bNYS8JkOGdAuNwZML/AN2/7V4liucGQE/wxoXP8h+9R1QK8tw7nLszfMk/b0qhxPgxmkEizyxsF04QjHnvj60c9mVDgIqt/wDukH/Yvu/U1ZupmjRVmeMhs4RADnOApUgYXB3zn1qptZQFROHaYelIxlByCWGMgntQq74YBGI4mMQBJ8Px+dbeZ7aYEyLJKVIC9OMDI+INYxt04FLFzpXJzu3bO+POuyuuq9gztzN1DkJ0sbHPizgfzrpf4Qxb3Lf/AMwP8Z/pXMk6dzD+rST5ZU5B+9dT/ByBUtpQO3UAGd9go/rXTiXfnZSp+K0WJoG9UYf9LA/+VI7TpHjUyqD6nGa6L+LEfgt29GcfcA/+Ncq47Jbqim4UFc4XbO+M/wAqzyxvkoPZdaeUzFDGOljIfOd/lRccTkOA+JAOwkGcfI+8PvVC5JMZ6ZGorlSe3wzVey6qx/m6WcZPg7H0Hzri1aIG4pYc6gZIH8ip1j/MMPuasm3d9/ybg/A6X/8AFifvS5wy6aVCWjaM5xhvTberbEdiR8BWXFp0AjBwexlOiSN42zkq6K4z/hbz8xRy64Qmk4mwP70bD64BpftuNyR7tiQKNg41EY9D7w+9EuE852c1vLPIk8KxkBskN3G2MgHzxVqTKK/NdkNCRrIkgncICvdceJjpO4wvY+tdB4EoWJQOwHu+W3YYH9aV+KXljHCs8KlhKoPWlxlFzuFAG2SN9/KrvIlzIsAM86ziZ8RGNdhhSSDn5dqrXb8ENfEbqAWhmeQqjyamJw5Vm8sgjPf4VR4NF4vaIJI5eoirhjjKrkrgNgjGT2Na+GcItILeSGPJZ2UsJNw2nIGMkgd6qf7NvITK8kQaFVJjSNcttuBt8KtLKTAw8P4PCrvJ0Hgd/fYJqB3z38ON96v8C5faG4lmN48iSe7EybLv39459O1LqXc9xaK1uWtpGbA6uQcAkdtsZpgSedIgNXUlCeZ2ZwPjnG9R2tv8FNnM/D5Joljtro27K2dXTJBGD4djtuQfpWrh/BA0EsEzIyyggkNjI9fhXnL17cSRlrqJEkyRpXB22x2qQ3M/tbRPaabcLlZsnBOAcY+Pb6U7teiFK15PMShIEARcgFnU9znvnespOW5P1Swr/wAxP2wKYmn0kEYAzj3QMGgt9zK1vLBF0pZOsxGtBsviA328s5PwrKuTBtsYI4I2jeUNk76EY4+O5FbLFej4lSRgf1SERj6d8/eqhj4nGLpzOsuf/t13UIck7n007Y37UESSZlBuMdXfVgkj6ZquP5AxvxY6sJ0sk/pBb9ycV491NI3TSU5MhQ4ITxehx96RvZr4T67Z0fLYEb7Be3n5715ZcXlkeRyjwtnOCc79wR8jV+3i0wNEl3bxDIHtEh7ZysY+O/if9hQnh11dsXE7J0zvHp28z3A27YrDi/CluZEuoteQAWjQnwtnJyo/STuD9PKt78tM8kU2mYMgxgagpxnuD86KkgVOEmG9nktWDYAIfYjzxsfnRTiPDo7doYIwQkY2ycnvn61d4Vb9CXXPpRcH3iCc/IHNYX93G7mZI8gY8cpCoPp+r6n6VG7wtABWPtEskgaELGvuvq2Iz5k7DberUdguc7zMP0Rg6f8Amf0+AH1rRNx2Lq9M6p5MZUgYhX1x/F9MD51vt7tQR1HABOAGOB9PIVXd6Bf4qR0x1FjU6NgoUMGztgL5eur4UzfhY35TD1cn9gP5VzKFrg6/aAgIPh0HO2+f5V1f8N7EpFqI716Pp41JlRPxZtepZAZI/MGSNiMhl2+9cs4dZiJAmWbcnLHJ3rsX4kMF4fO7dkAY/IEGuLC9aWHXb4Y5wNWQNjg0507DC79qH3Bn6qaNHS/VnOrzzisbviLxRxa4md297pjIU7f1/ar+K8yXTkh7Q2WG3knBJBmjGwzuMfD61W4PdmaaV0mLRjbQVxgntv59j96MR2iBy4RdRG7Y3P1rVdDoEoty1JHIZI9SMMDUuzeeNx86EivLSQWglmgturI+AypsTuSScb96zFXgB/m62XES4XR2042xt5dqk0phW2WIBFOsaQBjHgNbOZ2LRQOVZc4JVjkqdsr/AK9K08YbItvPdxtv/DUyDPglzHPPPE9kyCLtIVOG3x8vjtRLj8irpwqn77Y+NaOOcLuZ4o1trgwMpyTgtkYxjHYb71nzQchPkdwRn/1VdbQJwm5LkLqdT89Y+21Gi6oBk7ns2hc/50mcjcL6DFeo8mTnLnttjAotc31wbwxG3xbquRPq7nAwD6b7Yp05wAxJd7gCTTk4xuufkPOqMHG4p5pIIpwZIvfG+2+D322O1UeIcuQXEkMsobqRNlNLYHcMMjv3Fe8LvrS6a6W2ZVmA0SSKuCCdQBySM7g1UlQNnE7ydS0auplZCI9Q21Y2LHA2G9YcsT3GiNLhwkgLSPoGQy5KhfLHr8aA8PikjIjjuBdTRh8OxyM4OFO527+dFuXHuDq9o0JOISBp3AJZtJPxo1Sa/wBAWiuwWI6qnf8AUAMD7b/eszwuN9+nnP8AAT/IkClHhkd1FDI0rLPMuSoXYNt7ufPfO+KPcrTyyRh54uk5zlc5OAdj8M1HGgZcvckQ2rM0YlJJBIZ84xnA3HxoZc8LdWYrbtnJOp8n/PCj7USksbo3kciTIIAPHGU8R775887eflV/iwA9R9P6Ckm7tsAHlq1ML65Ci7bDUCfsM1f4jxiCON2d20DcjTt/iO1D5Rg/Lz7fegz8MbrPK0paNlP5RxpGwzv9KipvINZ480koMMKmE9pWbUfoCMd/hUv064Il8YP8W/x29PpWMq+EiLSNjp9Afp8a1cPWUJ+cVL5Pu9seVbftYBqs5osdOJlITbA8tz/Q1nxMWmE9rxjJ0Zz32z2+lToxRksAqaj4j2yd+/3NFoLdHQFkVwBqGQD5dxS0neaBu4Xw83FwqfMn5Cuy2FqI0CjyFcz/AAbuuvLcSGN00qow4wTqOcj7V1WvbwxcYUzQL5ntjJazIu5ZDj5964igxX0A65GK5Xzty+YZDIg8Dbn4H/3WOeDatEYug7VXZwdShhqwfp9K3agFyTj51Tg4fGkjSKoDt3PrmvGqIThcEiJiWQO2e4XTt6fGs+IvKE/JVWbPZjjat5YAZOBWyPf60vPUAZepO0a9NkSTbVkZHbcD60a5Uv0NyIC46ujf6AE/Kg9jeO7OGiaML2Lfq3I2+2aK8tX8CXyI2kTMpxtvuCe+PQVqvDQLfMntczywvbBbdR4JAd3zgf1+WK12HCESO3ghD4VnZi4P6tPme/amzjSMysI2AbSQDjIVsbbfOqXLMVwkKi5kEsmTllHl5D6VL7Qecxe2Rxp7Gscr6/EHOAFx5Dt3r3mjPg2A2O1G0IOMHI+BFKX4g8WS3MWtJG15ACjOMY8h86it4SBRt/bOvCLUx6M/m6++MjOn/lzj4048RHby3z2z8ttt6XuG3ghWSYqzLGhYhMZOPIUT4dxVLqKOZEkUPnAfYjBxn5fGjtoFPh/GXe6mgMEqLGM9Vs4bcenrTBaWqR50oiljkkLgk/HG9AOWuNG5aZOhLCIWwTJ2bcjIOO+3x7imSIDvgH1P/vzpLDrQEU8Ogs55ngiPuOxVe7EDOBnt3olypxEzh5GjaE9JVKv72zPv8M1R4LHdC7l9peNjg6DH5DPnn4Y2+FH7F/HOfSOMd/gx88VZP3n8gFBseIsFHfUdth54r3hPBo3uheLNIcKV0KQU7YzvQix4ZOxnW5dZIpNlXG4BJ7/TApn4JZQ2sDLGhWNQzY3+Z88mn/OmDRxzmAWfRBhkl6jFRpGQuMd9vPP7Gpzfw3rxmIvIgODlT3wc7enyq3ynxuG8haWAMFDaTkYwQAftvVLmnicVvhpXCqxAGcH6bUymklkC1wbhk0LkPOZI8YjBGGGPU+ZxV29iDoyt4lYEemx71YDA7g48x6EeooW3Fla4eAK4YDJOPCdgdvvUzJ2CnZ2SQrojGFBJxnPf51qmvSsyxiJyG/WOw796xSS4DSllQqAemFO5OdgfpVe1414kjlQxyudl77eRz2root23kFi4SKcFDpcA7jPY7+n1q9dyTQwAW0IkxhSM40jGx+O4qnBYpGWMaqrN3Px3xn6miXCEnEDe0MhfPhKdsYGx+tZx416YHv8AClPDcN6sg+wY/wDlT9Sf+GEWLV2/ilJ+wUfypwr3cSqCNEqve2iyKVYZBqxUroDjfOfJgAKupaLOoYzkH/Rpbv7DXGI1dowMYKnfAGMb19BzwK4wwyKQeZ+TypMkP1Fefk4nuJGjntzw9JIhFJlwMfAkjz2qzaIqqFXGFAA89qzKkbEY9RVPhHDIrfUsYPiIJBOe23nXk8NMhr4gJ9adLRp/XqznuO30zTBywi+0oSBnB38+x8+9KdhKqXMkRmeRm8WkrsoG+30OKPcl20kd0DJMXDNt4QNPvffuPtVkqX9yB94j3AO2x2P+v5ViqgjfzGNhnHyA7fOtl2AGx8PLO/27Uncv8Qlk4ncAzS9JE/snTC58I8LZ33yR65rMY3f4Aw8rctw2KNHDqIZ9Z1sSc4A7DA7D0oDxTh9zHcSySziSGTeOPTgrvt9qO8fN+DB7GsTAt+dr8hlcY+mrP0oX+Il88OgxwtMfML3Hz/yq5b+QWuWl8Z2Hb0z/AOqMXy9gNgfPtn/XzpT4RDdtcwmFkWHGZQ4JPxxj6CmfjtrrVk16GZCA+3gyNiM+dZoArmTmGKySJ5VchzpUKCdxg5Pr8vOmUeuSfQ/63oJyxw5oIEjd2lYZJkYb7nOPPGPjW3mLhtzPCFt7j2Z9YJfGSVwRj4bkGrSuv3AOurmOOaaWRlVVGCW23JA23q5aOGE7BsgqmCCNxoznvv3pV5mEpDRLbC71MBJk6cacYbA9Tn5U120KxxTqo0oulQPQBF2o1SsCzYcPEE0kr3DFZdlRzgDcHbfemeVZehL0AnVKHRq90H+dK3HLazcxe1aRg+DU2nc4yBj6Z+lMfFeB+1WzRGV4vEDmPvt5HJ3Fa3TYLXLcMywKLjpiUZ1BNh3OMfTvVLmC1SQlZFRx3AYA/DNHeGR6I0XLNpAUFtycDG57Z+lJ1twiSB5i9w83UbIEgxpG/wAe+/w7Vn27B5dShELEEqqk7DcYHyodw/iaTxdRAQu43GO1b/8Aa0QuBBqxIRkDH1/yFe8RkKxuQNRAJAHn8KVimgCr+V1QmNdbbYUnHnv+1YaGkiw/5bsuDjBKk+hrKwuGkTU0ZjOSNLd/nWq/4asrIWZgUO2k4zuDv9q0sOmCsIJoowsJ6rhtzIcbHP8AOjHF+LJbwx9QNlzjwgnBAGf86pcK4jHMWMbatPf65/pVziME/URxIohxumN84O+ft9qr33A6z+H0eLKP4lj92NMlBeT002cA/uDP13o1XvgqijRKlSpWgSvCM17UoBX5h5SSbxL4X9RXL73lg29w0rhtTZGcnT5Dt5dq7xVW9sUlGHANYnBSBw6Ub5rLgliTfQS9RwAQOmPdOxH86dePckFcvD/00g8Vu1tv7Z3hydIdRllJB3HrivG+KcXgzR0m+GHGw+vYfTehPAOXltpZ5VllczHJVm8K7lvCPPc/CseE2vssMUctz1CckSyYUnVggKCSe1DehxaaKZT0rZw6mNhvqXxagfT9JGfjXNLaTwBg5nSRrWXpTCBgNXVIzgLu2APUedLicSFxbQOsomwmlpNOnU4944p0txhEjkZWdlw3YBzjDHB8j6Unc68OlR4FtelFEM9RdOAckdsbds0VNUAnywBqPxHbH+ffFTmnl9biaB2klQxHIVGwDuDudvTvQnl+1le+RkudMaqS8AGS2xHr6kH6VlxLmOS6aaHhw/PgfS5lXAIyynB+Y8/KrGLTtMDBxHri3kNsiNKPcU7jPzpV5Yu3bijC4lmW56P5kIH5SnC9jn03+eaOcL4pcPddCS3IjWMN1wcqThchR6ZJH0q7zXcvDbGeE7xMsjgYJeNT41+2frVjjt9gF2YBnuPko/xGr93MscF075AViWx6BVz2pXu+Ykt3dzHJMJWXSYxqwPEf3yMUW5iuLtU/3eNHRp5OsXOMAFQMfvn6VhReAD+H+zX0SSaFdUY6dYOQdu32FGeX7y7d51mgWOJCOk6kEtuf5b1QvZ2hhZoojKy4xGMDOT5UQulu7iwQwMLWdtJKtvjvlc+vbyrW/j+AWrbg0wvGufamMJTHQxsDgb5zj40O43exx+J3VQTp8RxnHlv9aZrVXWEZIaQJ3/SzBe+O4GfLFc9j4dNPDp4ikTsHJULnYYxn55zU3l+AWy0YkX3OoR4e2SPh8KH8w8TS3QM4bc42Gd8Z+lXH4RC0yz6BrQYU77AAgbD51R49xMQICVd8nGFGSNs5P9aRSbSWQUOJQSyKvSk6Z7kkZyMftVytdxCJEKnIDL5bEZ/nVWw6UadNH1aSds6mySdqqVqkDxp5I5ECRL0z77Zxj6Ab7Uz2PD5bplVEKoO7Hz/pRLk7lAynqzDbyHpXTbSzSMYUAV64cKVOWy0a+FWnSjVfSrlSpXcpKlSpQEqVKlASpUqUB4RQXjfLcNwPEoz3BxRupQHLeaeW+o0ftcXWWMko67MM4zkD3gcCjMFyrIX1LoUFmbONIG5z5/sKd5IwRgjNLfFeUY5CWTwNgjI27+XyrhycClrBKFaGyseIzQ3qOZGgOlSjEAEHOCMZ88/Wsubj4l38vSrVnyrdWq6LeRVTOdIRcZNU+L8LvnwXVGx/CCprjPgn40KK3KHA4RcvcBPzSuNRJ88Dt27AUU5kvFi1KhQzupMaFsa2Hbfz32obwviQgEnUVlbSdIKkgkA4BI8s0H4VOl4Y5+IJClxE35ekldhgjbtnVmuf25bl4IM3CevcWpS6QxSSKysqNuFOQCPQ4+NDeUSkLT8MEVwY4gxaWU+F9WMjYY89vrTHbXaHs6H5OP60C4nJdW1w11JI0lkRp6MahjHsPGd8kAgk6d9+21SObQFXk65mTqW0aB3jcJqYnsudJwO+VIo1w60vR1ZZpUMLsdMSqcq2rv8ATfzqpyXdovFVdSDFcroDDtrTLL91LfY0ycQnRItDsqv1HOknHdiftXXkj2JpbKAOYbFZoSGmaFVOoyDA2G25+v8AlTPacTgEEGJ1KvhUZm3fGATk9zmk+e+N2Gt7ZFkQ+GSaQHpKfQAf2jfAbDzNM8vKVo8VsjRKwgyUwCACcE7A4wSM4zXLwlIgYiv42Lorqzx++obcfMAUjWctyGl9rESrn8pkbyye/l/D+9OFty9b27y3EUZSSUZdhnzOTjbzO5pS5kSCVGilbKEg6Q2+RuO3apGm6QLAxj1+XofOgl5wmMTdffWRjOo4xjHar1jq0LHbwthQFUttt5fE0aseSp5iDM2F9AMV1hwT+BQr2yPK2mJdR9fIf1p35R/DuKFjK6jW252775/zpv4LwCK3XCgZ9aL164caho0YQxBRgDArOpUrYJUqVKAlLX4k3Dx8Lu3jZkdYiVZSVIO24I3FMtarm3WRSjqrq2zKwBBHoQdjQHPZYprWGMyRyRtJe2yYN9NcZUuBkM2kr7xyvZts5r3hnOtxJcQqWt9E0lyvSAPViEGQNR1bljufCMdhnuOgzWyPjWqtghhqAOCOxGexHrS/Z8nRJdC5MsrsGdlRungM4wTlUDtgbDUxwCaAXLLn6Z4UfEJY8Oe6YDO0itgDvsPh3rVxTnG/iWEYt+o1ubpvCdJXKhYgWkXT33c5xttT7BwS2TOmCFdQIbEajIbcg7bg+YrO74TBKEEkMTiP3AyKdPb3cjbsO3oKAG8zGaSxkaKQ279IuSAGZRoLFRvgHy1b471u5NlLWFqzMWYwRksxLEkqNyTuT8aLSRggggEEYIO4IPkakMSqoVQFUDAAGAB6ADtQGdSpUoCV4RXtSgKk/Do395RVObly3YboKL1KAVbjkW2b9NVG/Du38h+1EfxHt3k4ZdpGrO7REKqgsScjYAbn6UpcK4PNbzSRmIj/AHu1IWGJxB0wW/MTJbDZJ177YTy3IGjmP8NpYF63DWGtHWUwN2ZkIIMZz4GIypHZgfLzLS8pS8Rfq3qi3h/TbIcu3xmcf9i7epNBOWbriMVmEiW58NsC6yQFTE/Vx+UGUGRumWOPF2X1xV7jPFOJLCGhNwyrNKE/KKyyoFQoWPSYRnVrUakAYYOR5gGX/D6FcdImMDtpOMfatMvJUz4DXEpUdhqP9a9biN+bvGmYDqgCMxgx9Awai5cDHUE2VwD5Aad80K4Zf8UPSZ2uN1sXdTCAMyylJ1PgyAiDUR3XOScVKQC3/wBPkOzSMR6Ek0S4fyTbR/pBpci4lxRlu9RdHAbC9GRwpEuF6ZEIBBj7gNIex+FNvJN3PLaq1wkiSBnB6mMkBiA3uIcEdsqDiqArb2Mae6oFWalSgJUqVKAlSpUoCVKlSgP/2Q=="/>
          <p:cNvSpPr>
            <a:spLocks noChangeAspect="1" noChangeArrowheads="1"/>
          </p:cNvSpPr>
          <p:nvPr/>
        </p:nvSpPr>
        <p:spPr bwMode="auto">
          <a:xfrm>
            <a:off x="307975" y="-647700"/>
            <a:ext cx="22860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 name="Straight Connector 4"/>
          <p:cNvCxnSpPr/>
          <p:nvPr/>
        </p:nvCxnSpPr>
        <p:spPr>
          <a:xfrm>
            <a:off x="1676400" y="2971800"/>
            <a:ext cx="6889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79B32E8-BF60-49E4-870B-93E90C5FCC7F}"/>
              </a:ext>
            </a:extLst>
          </p:cNvPr>
          <p:cNvPicPr>
            <a:picLocks noChangeAspect="1"/>
          </p:cNvPicPr>
          <p:nvPr/>
        </p:nvPicPr>
        <p:blipFill>
          <a:blip r:embed="rId3"/>
          <a:stretch>
            <a:fillRect/>
          </a:stretch>
        </p:blipFill>
        <p:spPr>
          <a:xfrm>
            <a:off x="3948056" y="3886200"/>
            <a:ext cx="4950381" cy="3365284"/>
          </a:xfrm>
          <a:prstGeom prst="rect">
            <a:avLst/>
          </a:prstGeom>
        </p:spPr>
      </p:pic>
      <p:sp>
        <p:nvSpPr>
          <p:cNvPr id="8" name="TextBox 7">
            <a:extLst>
              <a:ext uri="{FF2B5EF4-FFF2-40B4-BE49-F238E27FC236}">
                <a16:creationId xmlns:a16="http://schemas.microsoft.com/office/drawing/2014/main" id="{93A08922-E6AB-4D74-8BCB-4E5C3D32230A}"/>
              </a:ext>
            </a:extLst>
          </p:cNvPr>
          <p:cNvSpPr txBox="1"/>
          <p:nvPr/>
        </p:nvSpPr>
        <p:spPr>
          <a:xfrm rot="5400000">
            <a:off x="8050689" y="5866362"/>
            <a:ext cx="1831189" cy="461665"/>
          </a:xfrm>
          <a:prstGeom prst="rect">
            <a:avLst/>
          </a:prstGeom>
          <a:noFill/>
        </p:spPr>
        <p:txBody>
          <a:bodyPr wrap="square" rtlCol="0">
            <a:spAutoFit/>
          </a:bodyPr>
          <a:lstStyle/>
          <a:p>
            <a:r>
              <a:rPr lang="en-US" sz="2400" b="1" dirty="0"/>
              <a:t>Ribosomes</a:t>
            </a:r>
          </a:p>
        </p:txBody>
      </p:sp>
      <p:pic>
        <p:nvPicPr>
          <p:cNvPr id="10" name="Picture 9">
            <a:extLst>
              <a:ext uri="{FF2B5EF4-FFF2-40B4-BE49-F238E27FC236}">
                <a16:creationId xmlns:a16="http://schemas.microsoft.com/office/drawing/2014/main" id="{C03B9572-07B4-4C7C-9629-0DC2039571BB}"/>
              </a:ext>
            </a:extLst>
          </p:cNvPr>
          <p:cNvPicPr>
            <a:picLocks noChangeAspect="1"/>
          </p:cNvPicPr>
          <p:nvPr/>
        </p:nvPicPr>
        <p:blipFill rotWithShape="1">
          <a:blip r:embed="rId4">
            <a:extLst>
              <a:ext uri="{28A0092B-C50C-407E-A947-70E740481C1C}">
                <a14:useLocalDpi xmlns:a14="http://schemas.microsoft.com/office/drawing/2010/main" val="0"/>
              </a:ext>
            </a:extLst>
          </a:blip>
          <a:srcRect l="11856" t="26322" r="41749" b="12139"/>
          <a:stretch/>
        </p:blipFill>
        <p:spPr>
          <a:xfrm>
            <a:off x="564328" y="4187909"/>
            <a:ext cx="2819400" cy="2590801"/>
          </a:xfrm>
          <a:prstGeom prst="rect">
            <a:avLst/>
          </a:prstGeom>
        </p:spPr>
      </p:pic>
    </p:spTree>
    <p:extLst>
      <p:ext uri="{BB962C8B-B14F-4D97-AF65-F5344CB8AC3E}">
        <p14:creationId xmlns:p14="http://schemas.microsoft.com/office/powerpoint/2010/main" val="66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 of cells would have a lot of rough ER?</a:t>
            </a:r>
          </a:p>
        </p:txBody>
      </p:sp>
      <p:sp>
        <p:nvSpPr>
          <p:cNvPr id="3" name="Content Placeholder 2"/>
          <p:cNvSpPr>
            <a:spLocks noGrp="1"/>
          </p:cNvSpPr>
          <p:nvPr>
            <p:ph idx="1"/>
          </p:nvPr>
        </p:nvSpPr>
        <p:spPr/>
        <p:txBody>
          <a:bodyPr/>
          <a:lstStyle/>
          <a:p>
            <a:r>
              <a:rPr lang="en-US" dirty="0"/>
              <a:t>Cells that produce  products for secretion.</a:t>
            </a:r>
          </a:p>
          <a:p>
            <a:r>
              <a:rPr lang="en-US" dirty="0"/>
              <a:t>For example, pancreatic cells which produce the protein insulin. </a:t>
            </a:r>
          </a:p>
        </p:txBody>
      </p:sp>
    </p:spTree>
    <p:extLst>
      <p:ext uri="{BB962C8B-B14F-4D97-AF65-F5344CB8AC3E}">
        <p14:creationId xmlns:p14="http://schemas.microsoft.com/office/powerpoint/2010/main" val="16646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80963" y="163513"/>
            <a:ext cx="8534400" cy="503237"/>
          </a:xfrm>
        </p:spPr>
        <p:txBody>
          <a:bodyPr lIns="91440" tIns="45720" rIns="91440" bIns="45720" anchor="ctr">
            <a:normAutofit fontScale="90000"/>
          </a:bodyPr>
          <a:lstStyle/>
          <a:p>
            <a:pPr eaLnBrk="1" hangingPunct="1"/>
            <a:r>
              <a:rPr lang="en-US" altLang="en-US" sz="3200" i="1"/>
              <a:t>Functions of Smooth ER</a:t>
            </a:r>
          </a:p>
        </p:txBody>
      </p:sp>
      <p:sp>
        <p:nvSpPr>
          <p:cNvPr id="11267" name="Rectangle 3"/>
          <p:cNvSpPr>
            <a:spLocks noGrp="1" noChangeArrowheads="1"/>
          </p:cNvSpPr>
          <p:nvPr>
            <p:ph type="body" idx="4294967295"/>
          </p:nvPr>
        </p:nvSpPr>
        <p:spPr>
          <a:xfrm>
            <a:off x="19334" y="1095375"/>
            <a:ext cx="4660900" cy="5981701"/>
          </a:xfrm>
        </p:spPr>
        <p:txBody>
          <a:bodyPr lIns="91440" tIns="45720" rIns="91440" bIns="45720">
            <a:normAutofit lnSpcReduction="10000"/>
          </a:bodyPr>
          <a:lstStyle/>
          <a:p>
            <a:pPr marL="292100" indent="-292100" eaLnBrk="1" hangingPunct="1"/>
            <a:r>
              <a:rPr lang="en-US" altLang="en-US" dirty="0"/>
              <a:t>The smooth ER</a:t>
            </a:r>
            <a:endParaRPr lang="en-US" altLang="en-US" sz="2400" dirty="0"/>
          </a:p>
          <a:p>
            <a:pPr marL="736600" lvl="1" indent="-266700" eaLnBrk="1" hangingPunct="1"/>
            <a:r>
              <a:rPr lang="en-US" altLang="en-US" dirty="0"/>
              <a:t>Synthesizes lipids including oils, phospholipids and steroids </a:t>
            </a:r>
          </a:p>
          <a:p>
            <a:pPr marL="736600" lvl="1" indent="-266700" eaLnBrk="1" hangingPunct="1"/>
            <a:endParaRPr lang="en-US" altLang="en-US" dirty="0"/>
          </a:p>
          <a:p>
            <a:pPr marL="736600" lvl="1" indent="-266700" eaLnBrk="1" hangingPunct="1"/>
            <a:r>
              <a:rPr lang="en-US" altLang="en-US" dirty="0"/>
              <a:t>Metabolizes carbohydrates</a:t>
            </a:r>
          </a:p>
          <a:p>
            <a:pPr marL="736600" lvl="1" indent="-266700" eaLnBrk="1" hangingPunct="1"/>
            <a:endParaRPr lang="en-US" altLang="en-US" dirty="0"/>
          </a:p>
          <a:p>
            <a:pPr marL="736600" lvl="1" indent="-266700" eaLnBrk="1" hangingPunct="1"/>
            <a:r>
              <a:rPr lang="en-US" altLang="en-US" dirty="0"/>
              <a:t>Detoxifies drugs and poisons</a:t>
            </a:r>
          </a:p>
          <a:p>
            <a:pPr marL="736600" lvl="1" indent="-266700" eaLnBrk="1" hangingPunct="1"/>
            <a:endParaRPr lang="en-US" altLang="en-US" dirty="0"/>
          </a:p>
          <a:p>
            <a:pPr marL="736600" lvl="1" indent="-266700" eaLnBrk="1" hangingPunct="1"/>
            <a:r>
              <a:rPr lang="en-US" altLang="en-US" dirty="0"/>
              <a:t>Stores calcium ions</a:t>
            </a:r>
          </a:p>
        </p:txBody>
      </p:sp>
      <p:sp>
        <p:nvSpPr>
          <p:cNvPr id="11268"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4" name="Picture 2" descr="http://wiki.pingry.org/u/ap-biology/images/b/b9/Smoothr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1981200"/>
            <a:ext cx="5134723"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 of cells would have a lot of smooth ER?</a:t>
            </a:r>
          </a:p>
        </p:txBody>
      </p:sp>
      <p:sp>
        <p:nvSpPr>
          <p:cNvPr id="3" name="Content Placeholder 2"/>
          <p:cNvSpPr>
            <a:spLocks noGrp="1"/>
          </p:cNvSpPr>
          <p:nvPr>
            <p:ph idx="1"/>
          </p:nvPr>
        </p:nvSpPr>
        <p:spPr/>
        <p:txBody>
          <a:bodyPr/>
          <a:lstStyle/>
          <a:p>
            <a:r>
              <a:rPr lang="en-US" dirty="0"/>
              <a:t>Cells that detoxify drugs – ex, liver</a:t>
            </a:r>
          </a:p>
          <a:p>
            <a:pPr marL="0" indent="0">
              <a:buNone/>
            </a:pPr>
            <a:endParaRPr lang="en-US" dirty="0"/>
          </a:p>
          <a:p>
            <a:r>
              <a:rPr lang="en-US" dirty="0"/>
              <a:t>Cells that produce  lots of lipids.</a:t>
            </a:r>
          </a:p>
          <a:p>
            <a:pPr lvl="1"/>
            <a:r>
              <a:rPr lang="en-US" dirty="0"/>
              <a:t>For example, the testes and ovaries which produce the steroids testosterone and estrogen. </a:t>
            </a:r>
          </a:p>
        </p:txBody>
      </p:sp>
    </p:spTree>
    <p:extLst>
      <p:ext uri="{BB962C8B-B14F-4D97-AF65-F5344CB8AC3E}">
        <p14:creationId xmlns:p14="http://schemas.microsoft.com/office/powerpoint/2010/main" val="30325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4_11_GolgiApparatus-U"/>
          <p:cNvPicPr>
            <a:picLocks noChangeAspect="1" noChangeArrowheads="1"/>
          </p:cNvPicPr>
          <p:nvPr/>
        </p:nvPicPr>
        <p:blipFill rotWithShape="1">
          <a:blip r:embed="rId3">
            <a:extLst>
              <a:ext uri="{28A0092B-C50C-407E-A947-70E740481C1C}">
                <a14:useLocalDpi xmlns:a14="http://schemas.microsoft.com/office/drawing/2010/main" val="0"/>
              </a:ext>
            </a:extLst>
          </a:blip>
          <a:srcRect r="43765" b="3204"/>
          <a:stretch/>
        </p:blipFill>
        <p:spPr bwMode="auto">
          <a:xfrm>
            <a:off x="296864" y="876300"/>
            <a:ext cx="4807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1"/>
          <p:cNvSpPr txBox="1">
            <a:spLocks noChangeArrowheads="1"/>
          </p:cNvSpPr>
          <p:nvPr/>
        </p:nvSpPr>
        <p:spPr bwMode="auto">
          <a:xfrm>
            <a:off x="1516063" y="1309688"/>
            <a:ext cx="1019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Golgi</a:t>
            </a:r>
          </a:p>
          <a:p>
            <a:pPr>
              <a:lnSpc>
                <a:spcPct val="95000"/>
              </a:lnSpc>
              <a:buFont typeface="Arial" charset="0"/>
              <a:buNone/>
            </a:pPr>
            <a:r>
              <a:rPr lang="en-US" altLang="en-US" sz="1600" b="1"/>
              <a:t>apparatus</a:t>
            </a:r>
          </a:p>
        </p:txBody>
      </p:sp>
      <p:sp>
        <p:nvSpPr>
          <p:cNvPr id="14342" name="Text Box 31"/>
          <p:cNvSpPr txBox="1">
            <a:spLocks noChangeArrowheads="1"/>
          </p:cNvSpPr>
          <p:nvPr/>
        </p:nvSpPr>
        <p:spPr bwMode="auto">
          <a:xfrm>
            <a:off x="3606800" y="4846638"/>
            <a:ext cx="1322388"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i="1" dirty="0"/>
              <a:t>trans</a:t>
            </a:r>
            <a:r>
              <a:rPr lang="en-US" altLang="en-US" sz="1600" b="1" dirty="0"/>
              <a:t> face</a:t>
            </a:r>
          </a:p>
          <a:p>
            <a:pPr>
              <a:lnSpc>
                <a:spcPct val="95000"/>
              </a:lnSpc>
              <a:buFont typeface="Arial" charset="0"/>
              <a:buNone/>
            </a:pPr>
            <a:r>
              <a:rPr lang="en-US" altLang="en-US" sz="1600" b="1" dirty="0"/>
              <a:t>(“shipping”</a:t>
            </a:r>
          </a:p>
          <a:p>
            <a:pPr>
              <a:lnSpc>
                <a:spcPct val="95000"/>
              </a:lnSpc>
              <a:buFont typeface="Arial" charset="0"/>
              <a:buNone/>
            </a:pPr>
            <a:r>
              <a:rPr lang="en-US" altLang="en-US" sz="1600" b="1" dirty="0"/>
              <a:t>side of Golgi</a:t>
            </a:r>
          </a:p>
          <a:p>
            <a:pPr>
              <a:lnSpc>
                <a:spcPct val="95000"/>
              </a:lnSpc>
              <a:buFont typeface="Arial" charset="0"/>
              <a:buNone/>
            </a:pPr>
            <a:r>
              <a:rPr lang="en-US" altLang="en-US" sz="1600" b="1" dirty="0"/>
              <a:t>apparatus)</a:t>
            </a:r>
          </a:p>
        </p:txBody>
      </p:sp>
      <p:sp>
        <p:nvSpPr>
          <p:cNvPr id="14348" name="Text Box 31"/>
          <p:cNvSpPr txBox="1">
            <a:spLocks noChangeArrowheads="1"/>
          </p:cNvSpPr>
          <p:nvPr/>
        </p:nvSpPr>
        <p:spPr bwMode="auto">
          <a:xfrm>
            <a:off x="334963" y="2387600"/>
            <a:ext cx="19256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338138" indent="-338138"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i="1" dirty="0"/>
              <a:t>cis</a:t>
            </a:r>
            <a:r>
              <a:rPr lang="en-US" altLang="en-US" sz="1600" b="1" dirty="0"/>
              <a:t> face</a:t>
            </a:r>
          </a:p>
          <a:p>
            <a:pPr>
              <a:lnSpc>
                <a:spcPct val="95000"/>
              </a:lnSpc>
              <a:buFont typeface="Arial" charset="0"/>
              <a:buNone/>
            </a:pPr>
            <a:r>
              <a:rPr lang="en-US" altLang="en-US" sz="1600" b="1" dirty="0"/>
              <a:t>(“receiving” side of </a:t>
            </a:r>
          </a:p>
          <a:p>
            <a:pPr>
              <a:lnSpc>
                <a:spcPct val="95000"/>
              </a:lnSpc>
              <a:buFont typeface="Arial" charset="0"/>
              <a:buNone/>
            </a:pPr>
            <a:r>
              <a:rPr lang="en-US" altLang="en-US" sz="1600" b="1" dirty="0"/>
              <a:t>Golgi apparatus)</a:t>
            </a:r>
          </a:p>
        </p:txBody>
      </p:sp>
      <p:sp>
        <p:nvSpPr>
          <p:cNvPr id="14349" name="Line 36"/>
          <p:cNvSpPr>
            <a:spLocks noChangeShapeType="1"/>
          </p:cNvSpPr>
          <p:nvPr/>
        </p:nvSpPr>
        <p:spPr bwMode="auto">
          <a:xfrm flipH="1" flipV="1">
            <a:off x="2544763" y="1668463"/>
            <a:ext cx="939800" cy="266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37"/>
          <p:cNvSpPr>
            <a:spLocks noChangeShapeType="1"/>
          </p:cNvSpPr>
          <p:nvPr/>
        </p:nvSpPr>
        <p:spPr bwMode="auto">
          <a:xfrm>
            <a:off x="1803400" y="3098800"/>
            <a:ext cx="287338" cy="563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40"/>
          <p:cNvSpPr>
            <a:spLocks noChangeShapeType="1"/>
          </p:cNvSpPr>
          <p:nvPr/>
        </p:nvSpPr>
        <p:spPr bwMode="auto">
          <a:xfrm>
            <a:off x="3098800" y="4529138"/>
            <a:ext cx="449263" cy="703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42"/>
          <p:cNvSpPr>
            <a:spLocks noChangeShapeType="1"/>
          </p:cNvSpPr>
          <p:nvPr/>
        </p:nvSpPr>
        <p:spPr bwMode="auto">
          <a:xfrm flipH="1" flipV="1">
            <a:off x="2540000" y="1663700"/>
            <a:ext cx="93980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Rectangle 3"/>
          <p:cNvSpPr txBox="1">
            <a:spLocks noChangeArrowheads="1"/>
          </p:cNvSpPr>
          <p:nvPr/>
        </p:nvSpPr>
        <p:spPr>
          <a:xfrm>
            <a:off x="0" y="0"/>
            <a:ext cx="8890000" cy="968375"/>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a:t>The Golgi Apparatus: Shipping and Receiving Center</a:t>
            </a:r>
          </a:p>
        </p:txBody>
      </p:sp>
      <p:sp>
        <p:nvSpPr>
          <p:cNvPr id="9" name="Content Placeholder 8"/>
          <p:cNvSpPr>
            <a:spLocks noGrp="1"/>
          </p:cNvSpPr>
          <p:nvPr>
            <p:ph sz="half" idx="2"/>
          </p:nvPr>
        </p:nvSpPr>
        <p:spPr>
          <a:xfrm>
            <a:off x="5257800" y="1051120"/>
            <a:ext cx="4038600" cy="5502079"/>
          </a:xfrm>
        </p:spPr>
        <p:txBody>
          <a:bodyPr>
            <a:normAutofit/>
          </a:bodyPr>
          <a:lstStyle/>
          <a:p>
            <a:pPr marL="292100" indent="-292100"/>
            <a:r>
              <a:rPr lang="en-US" altLang="en-US" dirty="0"/>
              <a:t>Functions of the Golgi apparatus</a:t>
            </a:r>
          </a:p>
          <a:p>
            <a:pPr marL="736600" lvl="1" indent="-266700"/>
            <a:r>
              <a:rPr lang="en-US" altLang="en-US" dirty="0"/>
              <a:t>Modifies products of the ER</a:t>
            </a:r>
          </a:p>
          <a:p>
            <a:pPr marL="736600" lvl="1" indent="-266700"/>
            <a:endParaRPr lang="en-US" altLang="en-US" dirty="0"/>
          </a:p>
          <a:p>
            <a:pPr marL="736600" lvl="1" indent="-266700"/>
            <a:r>
              <a:rPr lang="en-US" altLang="en-US" dirty="0"/>
              <a:t>Manufactures certain macromolecules (especially polysaccharides) </a:t>
            </a:r>
          </a:p>
          <a:p>
            <a:pPr marL="736600" lvl="1" indent="-266700"/>
            <a:endParaRPr lang="en-US" altLang="en-US" dirty="0"/>
          </a:p>
          <a:p>
            <a:pPr marL="736600" lvl="1" indent="-266700"/>
            <a:r>
              <a:rPr lang="en-US" altLang="en-US" dirty="0"/>
              <a:t>Sorts and packages materials into transport vesicles</a:t>
            </a:r>
          </a:p>
          <a:p>
            <a:endParaRPr lang="en-US" dirty="0"/>
          </a:p>
        </p:txBody>
      </p:sp>
    </p:spTree>
    <p:extLst>
      <p:ext uri="{BB962C8B-B14F-4D97-AF65-F5344CB8AC3E}">
        <p14:creationId xmlns:p14="http://schemas.microsoft.com/office/powerpoint/2010/main" val="39208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fade">
                                      <p:cBhvr>
                                        <p:cTn id="7" dur="1000"/>
                                        <p:tgtEl>
                                          <p:spTgt spid="14348"/>
                                        </p:tgtEl>
                                      </p:cBhvr>
                                    </p:animEffect>
                                    <p:anim calcmode="lin" valueType="num">
                                      <p:cBhvr>
                                        <p:cTn id="8" dur="1000" fill="hold"/>
                                        <p:tgtEl>
                                          <p:spTgt spid="14348"/>
                                        </p:tgtEl>
                                        <p:attrNameLst>
                                          <p:attrName>ppt_x</p:attrName>
                                        </p:attrNameLst>
                                      </p:cBhvr>
                                      <p:tavLst>
                                        <p:tav tm="0">
                                          <p:val>
                                            <p:strVal val="#ppt_x"/>
                                          </p:val>
                                        </p:tav>
                                        <p:tav tm="100000">
                                          <p:val>
                                            <p:strVal val="#ppt_x"/>
                                          </p:val>
                                        </p:tav>
                                      </p:tavLst>
                                    </p:anim>
                                    <p:anim calcmode="lin" valueType="num">
                                      <p:cBhvr>
                                        <p:cTn id="9" dur="1000" fill="hold"/>
                                        <p:tgtEl>
                                          <p:spTgt spid="1434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350"/>
                                        </p:tgtEl>
                                        <p:attrNameLst>
                                          <p:attrName>style.visibility</p:attrName>
                                        </p:attrNameLst>
                                      </p:cBhvr>
                                      <p:to>
                                        <p:strVal val="visible"/>
                                      </p:to>
                                    </p:set>
                                    <p:animEffect transition="in" filter="fade">
                                      <p:cBhvr>
                                        <p:cTn id="12" dur="1000"/>
                                        <p:tgtEl>
                                          <p:spTgt spid="14350"/>
                                        </p:tgtEl>
                                      </p:cBhvr>
                                    </p:animEffect>
                                    <p:anim calcmode="lin" valueType="num">
                                      <p:cBhvr>
                                        <p:cTn id="13" dur="1000" fill="hold"/>
                                        <p:tgtEl>
                                          <p:spTgt spid="14350"/>
                                        </p:tgtEl>
                                        <p:attrNameLst>
                                          <p:attrName>ppt_x</p:attrName>
                                        </p:attrNameLst>
                                      </p:cBhvr>
                                      <p:tavLst>
                                        <p:tav tm="0">
                                          <p:val>
                                            <p:strVal val="#ppt_x"/>
                                          </p:val>
                                        </p:tav>
                                        <p:tav tm="100000">
                                          <p:val>
                                            <p:strVal val="#ppt_x"/>
                                          </p:val>
                                        </p:tav>
                                      </p:tavLst>
                                    </p:anim>
                                    <p:anim calcmode="lin" valueType="num">
                                      <p:cBhvr>
                                        <p:cTn id="14" dur="1000" fill="hold"/>
                                        <p:tgtEl>
                                          <p:spTgt spid="143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8" grpId="0"/>
      <p:bldP spid="14350" grpId="0" animBg="1"/>
      <p:bldP spid="14353" grpId="0" animBg="1"/>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772</Words>
  <Application>Microsoft Office PowerPoint</Application>
  <PresentationFormat>On-screen Show (4:3)</PresentationFormat>
  <Paragraphs>153</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Tahoma</vt:lpstr>
      <vt:lpstr>Times</vt:lpstr>
      <vt:lpstr>Times New Roman</vt:lpstr>
      <vt:lpstr>Office Theme</vt:lpstr>
      <vt:lpstr>PowerPoint Presentation</vt:lpstr>
      <vt:lpstr>You Must Know </vt:lpstr>
      <vt:lpstr>Concept 4.4: The endomembrane system regulates protein traffic and performs metabolic functions in the cell</vt:lpstr>
      <vt:lpstr>PowerPoint Presentation</vt:lpstr>
      <vt:lpstr>Functions of Rough ER</vt:lpstr>
      <vt:lpstr>What type of cells would have a lot of rough ER?</vt:lpstr>
      <vt:lpstr>Functions of Smooth ER</vt:lpstr>
      <vt:lpstr>What type of cells would have a lot of smooth ER?</vt:lpstr>
      <vt:lpstr>PowerPoint Presentation</vt:lpstr>
      <vt:lpstr>Lysosomes: Digestive Compartments</vt:lpstr>
      <vt:lpstr>PowerPoint Presentation</vt:lpstr>
      <vt:lpstr>Vacuoles: Diverse Maintenance Compartments</vt:lpstr>
      <vt:lpstr>PowerPoint Presentation</vt:lpstr>
      <vt:lpstr>Figure 4.15-1</vt:lpstr>
      <vt:lpstr>Figure 4.15-2</vt:lpstr>
      <vt:lpstr>Figure 4.15-3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101</cp:revision>
  <dcterms:created xsi:type="dcterms:W3CDTF">2014-09-21T13:11:17Z</dcterms:created>
  <dcterms:modified xsi:type="dcterms:W3CDTF">2019-09-23T18:25:00Z</dcterms:modified>
</cp:coreProperties>
</file>