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320" autoAdjust="0"/>
  </p:normalViewPr>
  <p:slideViewPr>
    <p:cSldViewPr>
      <p:cViewPr varScale="1">
        <p:scale>
          <a:sx n="58" d="100"/>
          <a:sy n="58" d="100"/>
        </p:scale>
        <p:origin x="21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6C2D0-B90A-4A62-B6E8-2F4C3AE1588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8793-1C5D-4202-94DA-A9ECA8E7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3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CD874DC4-8977-4E11-9DF2-77D5269E5184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B4A76494-7760-40EE-B18B-37D48FBDC0BA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172" tIns="44586" rIns="89172" bIns="44586"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7FAB5931-8B5B-40E8-927D-155A53422D94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altLang="en-US" dirty="0"/>
              <a:t>The cytoskeleton helps to support the cell and maintain its shape.</a:t>
            </a: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dirty="0"/>
              <a:t>It interacts with </a:t>
            </a:r>
            <a:r>
              <a:rPr lang="en-US" altLang="en-US" b="1" dirty="0"/>
              <a:t>motor proteins </a:t>
            </a:r>
            <a:r>
              <a:rPr lang="en-US" altLang="en-US" dirty="0"/>
              <a:t>to produce motility.</a:t>
            </a: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dirty="0"/>
              <a:t>Inside the cell, vesicles and other organelles can </a:t>
            </a:r>
            <a:r>
              <a:rPr lang="en-CA" altLang="en-US" dirty="0"/>
              <a:t>“walk” along the tracks provided by the cytoskeleton.</a:t>
            </a:r>
            <a:endParaRPr lang="en-US" altLang="ja-JP" dirty="0">
              <a:ea typeface="ＭＳ Ｐゴシック" pitchFamily="84" charset="-128"/>
            </a:endParaRP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1"/>
            <a:ext cx="5029200" cy="411479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Prokaryotes, fungi, and some protists also have cell walls but they are not made of cellulose.</a:t>
            </a:r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6200" y="8686801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09B39DB8-E1E8-467B-A4CD-4CB4C225701A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1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CB5DE593-ED3E-4EBB-A558-9BAFF0BCFB4C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5029200" cy="411479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b="1" dirty="0"/>
              <a:t>Plasmodesmata </a:t>
            </a:r>
            <a:r>
              <a:rPr lang="en-US" altLang="en-US" dirty="0"/>
              <a:t>are channels that perforate plant cell walls.</a:t>
            </a:r>
            <a:r>
              <a:rPr lang="en-US" altLang="en-US" baseline="0" dirty="0"/>
              <a:t> </a:t>
            </a:r>
            <a:r>
              <a:rPr lang="en-US" altLang="en-US" dirty="0"/>
              <a:t>Through </a:t>
            </a:r>
            <a:r>
              <a:rPr lang="en-US" altLang="en-US" dirty="0" err="1"/>
              <a:t>plasmodesmata</a:t>
            </a:r>
            <a:r>
              <a:rPr lang="en-US" altLang="en-US" dirty="0"/>
              <a:t>, water and small solutes (and sometimes proteins and RNA) can pass from cell to cell</a:t>
            </a:r>
          </a:p>
          <a:p>
            <a:pPr marL="292100" indent="-292100" eaLnBrk="1" hangingPunct="1">
              <a:spcBef>
                <a:spcPct val="15000"/>
              </a:spcBef>
              <a:spcAft>
                <a:spcPct val="15000"/>
              </a:spcAft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1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E37FCB77-D1DB-4611-87EA-130C8F28B7C2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5029200" cy="411479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Animal cells lack cell walls but are covered by an elaborate </a:t>
            </a:r>
            <a:r>
              <a:rPr lang="en-US" altLang="en-US" b="1" dirty="0"/>
              <a:t>extracellular matrix (ECM)</a:t>
            </a:r>
          </a:p>
          <a:p>
            <a:pPr marL="292100" indent="-292100" eaLnBrk="1" hangingPunct="1"/>
            <a:r>
              <a:rPr lang="en-US" altLang="en-US" dirty="0"/>
              <a:t>The ECM is made up of glycoproteins such as </a:t>
            </a:r>
            <a:r>
              <a:rPr lang="en-US" altLang="en-US" b="1" dirty="0"/>
              <a:t>collagen</a:t>
            </a:r>
            <a:r>
              <a:rPr lang="en-US" altLang="en-US" dirty="0"/>
              <a:t>, </a:t>
            </a:r>
            <a:r>
              <a:rPr lang="en-US" altLang="en-US" b="1" dirty="0"/>
              <a:t>proteoglycans</a:t>
            </a:r>
            <a:r>
              <a:rPr lang="en-US" altLang="en-US" dirty="0"/>
              <a:t>, and </a:t>
            </a:r>
            <a:r>
              <a:rPr lang="en-US" altLang="en-US" b="1" dirty="0"/>
              <a:t>fibronectin</a:t>
            </a:r>
          </a:p>
          <a:p>
            <a:pPr marL="292100" indent="-292100" eaLnBrk="1" hangingPunct="1"/>
            <a:r>
              <a:rPr lang="en-US" altLang="en-US" dirty="0"/>
              <a:t>ECM proteins bind to receptor proteins in the plasma membrane called </a:t>
            </a:r>
            <a:r>
              <a:rPr lang="en-US" altLang="en-US" b="1" dirty="0" err="1"/>
              <a:t>integrins</a:t>
            </a:r>
            <a:r>
              <a:rPr lang="en-US" altLang="en-US" b="0" dirty="0"/>
              <a:t>.  Information is passed from the ECM to the interior</a:t>
            </a:r>
            <a:r>
              <a:rPr lang="en-US" altLang="en-US" b="0" baseline="0" dirty="0"/>
              <a:t> of the cell via </a:t>
            </a:r>
            <a:r>
              <a:rPr lang="en-US" altLang="en-US" b="0" dirty="0"/>
              <a:t> </a:t>
            </a:r>
            <a:r>
              <a:rPr lang="en-US" altLang="en-US" b="0" dirty="0" err="1"/>
              <a:t>Integrins</a:t>
            </a:r>
            <a:r>
              <a:rPr lang="en-US" altLang="en-US" b="0" dirty="0"/>
              <a:t>. </a:t>
            </a: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1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10F513E5-7F48-46F8-A5F7-395C935AD024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5029200" cy="411479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Animal cells have three main types of cell junctions</a:t>
            </a:r>
          </a:p>
          <a:p>
            <a:pPr marL="736600" lvl="1" indent="-266700" eaLnBrk="1" hangingPunct="1"/>
            <a:r>
              <a:rPr lang="en-US" altLang="en-US" dirty="0"/>
              <a:t>Tight junctions – Proteins that form a continuous seal around the cells.  They prevent the leakage of extracellular fluid.</a:t>
            </a:r>
          </a:p>
          <a:p>
            <a:pPr marL="736600" lvl="1" indent="-266700" eaLnBrk="1" hangingPunct="1"/>
            <a:r>
              <a:rPr lang="en-US" altLang="en-US" dirty="0"/>
              <a:t>Desmosomes – Proteins that function like rivets fastening cells together in strong sheets. </a:t>
            </a:r>
          </a:p>
          <a:p>
            <a:pPr marL="736600" lvl="1" indent="-266700" eaLnBrk="1" hangingPunct="1"/>
            <a:r>
              <a:rPr lang="en-US" altLang="en-US" dirty="0"/>
              <a:t>Gap junctions – Membrane</a:t>
            </a:r>
            <a:r>
              <a:rPr lang="en-US" altLang="en-US" baseline="0" dirty="0"/>
              <a:t> proteins that surround a pore through which ions, sugars, amino acids, and other small molecules may pass.</a:t>
            </a:r>
            <a:endParaRPr kumimoji="1" lang="en-US" altLang="en-US" sz="2800" dirty="0"/>
          </a:p>
          <a:p>
            <a:pPr marL="292100" indent="-292100" eaLnBrk="1" hangingPunct="1"/>
            <a:r>
              <a:rPr kumimoji="1" lang="en-US" altLang="en-US" dirty="0"/>
              <a:t>All are especially common in epithelial tissue</a:t>
            </a: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8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5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7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8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9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0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4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0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7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3E52-FF5F-4BDC-9419-75E2B66A03B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A1AA-8773-44B0-84D1-98DB1746B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y-uuk4Pr2i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1581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 Chapter 4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Cytoskeleton,  Cell wall and EMC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978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Must Know 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600" dirty="0"/>
              <a:t>The structure and function of the cytoskeleton. </a:t>
            </a:r>
            <a:r>
              <a:rPr lang="en-US" altLang="en-US" sz="2600" dirty="0"/>
              <a:t>(You will only be tested on the parts of the cytoskeleton that we go over in class today.)</a:t>
            </a:r>
          </a:p>
          <a:p>
            <a:endParaRPr lang="en-US" altLang="en-US" sz="3600" dirty="0"/>
          </a:p>
          <a:p>
            <a:r>
              <a:rPr lang="en-US" sz="3600" dirty="0"/>
              <a:t>The structure and function of the plant cell wall and the animal ECM.</a:t>
            </a:r>
          </a:p>
          <a:p>
            <a:endParaRPr lang="en-US" altLang="en-US" sz="3600" dirty="0"/>
          </a:p>
          <a:p>
            <a:endParaRPr lang="en-US" altLang="en-US" sz="3600" dirty="0">
              <a:solidFill>
                <a:srgbClr val="FF0000"/>
              </a:solidFill>
            </a:endParaRPr>
          </a:p>
          <a:p>
            <a:r>
              <a:rPr lang="en-US" altLang="en-US" sz="3600" dirty="0"/>
              <a:t>Organelles found only in plant cells or only in animal cells. (Page 72-73)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678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3500" y="50800"/>
            <a:ext cx="8839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6350" eaLnBrk="1" hangingPunct="1"/>
            <a:r>
              <a:rPr lang="en-US" altLang="en-US" sz="3200" dirty="0"/>
              <a:t>Concept 4.6: The cytoskeleton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5563" y="1770063"/>
            <a:ext cx="8801100" cy="42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The </a:t>
            </a:r>
            <a:r>
              <a:rPr lang="en-US" altLang="en-US" b="1" dirty="0"/>
              <a:t>cytoskeleton </a:t>
            </a:r>
            <a:r>
              <a:rPr lang="en-US" altLang="en-US" dirty="0"/>
              <a:t>is a network of fibers extending throughout the cytoplasm.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It organizes the cell</a:t>
            </a:r>
            <a:r>
              <a:rPr lang="en-US" altLang="ja-JP" dirty="0"/>
              <a:t>’s structures and activities, anchoring many organelles.</a:t>
            </a:r>
          </a:p>
          <a:p>
            <a:pPr marL="292100" indent="-292100" eaLnBrk="1" hangingPunct="1"/>
            <a:endParaRPr lang="en-US" altLang="ja-JP" dirty="0"/>
          </a:p>
          <a:p>
            <a:pPr marL="292100" indent="-292100"/>
            <a:r>
              <a:rPr lang="en-US" altLang="en-US" dirty="0"/>
              <a:t>It provides motility for vesicles and organelles  </a:t>
            </a:r>
          </a:p>
          <a:p>
            <a:pPr marL="292100" indent="-292100" eaLnBrk="1" hangingPunct="1"/>
            <a:endParaRPr lang="en-US" altLang="ja-JP" dirty="0"/>
          </a:p>
        </p:txBody>
      </p:sp>
      <p:grpSp>
        <p:nvGrpSpPr>
          <p:cNvPr id="7172" name="Group 9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7180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900"/>
                <a:t>© 2014 Pearson Education, Inc.</a:t>
              </a:r>
              <a:endParaRPr lang="en-US" altLang="en-US"/>
            </a:p>
          </p:txBody>
        </p:sp>
      </p:grp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82563" y="1603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7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04963" y="173831"/>
            <a:ext cx="5932487" cy="3453607"/>
            <a:chOff x="1604963" y="173831"/>
            <a:chExt cx="5932487" cy="3453607"/>
          </a:xfrm>
        </p:grpSpPr>
        <p:grpSp>
          <p:nvGrpSpPr>
            <p:cNvPr id="2" name="Group 1"/>
            <p:cNvGrpSpPr/>
            <p:nvPr/>
          </p:nvGrpSpPr>
          <p:grpSpPr>
            <a:xfrm>
              <a:off x="1604963" y="173831"/>
              <a:ext cx="5932487" cy="3453607"/>
              <a:chOff x="1604963" y="173831"/>
              <a:chExt cx="5932487" cy="3453607"/>
            </a:xfrm>
          </p:grpSpPr>
          <p:pic>
            <p:nvPicPr>
              <p:cNvPr id="9218" name="Picture 61" descr="04_21_MotorProteins-U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7553"/>
              <a:stretch/>
            </p:blipFill>
            <p:spPr bwMode="auto">
              <a:xfrm>
                <a:off x="1604963" y="173831"/>
                <a:ext cx="5932487" cy="3453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29" name="Text Box 31"/>
              <p:cNvSpPr txBox="1">
                <a:spLocks noChangeArrowheads="1"/>
              </p:cNvSpPr>
              <p:nvPr/>
            </p:nvSpPr>
            <p:spPr bwMode="auto">
              <a:xfrm>
                <a:off x="1662113" y="2703513"/>
                <a:ext cx="5805487" cy="547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marL="336550" indent="-3365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0000"/>
                  </a:lnSpc>
                  <a:buFont typeface="Arial" charset="0"/>
                  <a:buAutoNum type="alphaLcParenBoth"/>
                </a:pPr>
                <a:r>
                  <a:rPr lang="en-US" altLang="en-US" sz="1800" b="1"/>
                  <a:t>Motor proteins “walk” vesicles along cytoskeletal</a:t>
                </a:r>
              </a:p>
              <a:p>
                <a:pPr>
                  <a:lnSpc>
                    <a:spcPct val="90000"/>
                  </a:lnSpc>
                  <a:buFont typeface="Arial" charset="0"/>
                  <a:buNone/>
                </a:pPr>
                <a:r>
                  <a:rPr lang="en-US" altLang="en-US" sz="1800" b="1"/>
                  <a:t>	fibers.</a:t>
                </a:r>
              </a:p>
            </p:txBody>
          </p:sp>
        </p:grpSp>
        <p:sp>
          <p:nvSpPr>
            <p:cNvPr id="9225" name="Text Box 31"/>
            <p:cNvSpPr txBox="1">
              <a:spLocks noChangeArrowheads="1"/>
            </p:cNvSpPr>
            <p:nvPr/>
          </p:nvSpPr>
          <p:spPr bwMode="auto">
            <a:xfrm>
              <a:off x="3943350" y="547688"/>
              <a:ext cx="855663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buFont typeface="Arial" charset="0"/>
                <a:buNone/>
              </a:pPr>
              <a:r>
                <a:rPr lang="en-US" altLang="en-US" sz="1800" b="1" dirty="0"/>
                <a:t>Vesicle</a:t>
              </a:r>
            </a:p>
          </p:txBody>
        </p:sp>
      </p:grpSp>
      <p:sp>
        <p:nvSpPr>
          <p:cNvPr id="9227" name="Text Box 31"/>
          <p:cNvSpPr txBox="1">
            <a:spLocks noChangeArrowheads="1"/>
          </p:cNvSpPr>
          <p:nvPr/>
        </p:nvSpPr>
        <p:spPr bwMode="auto">
          <a:xfrm>
            <a:off x="2613025" y="704850"/>
            <a:ext cx="5080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700" b="1" dirty="0"/>
              <a:t>ATP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13063" y="1549400"/>
            <a:ext cx="1649412" cy="1009650"/>
            <a:chOff x="2913063" y="1549400"/>
            <a:chExt cx="1649412" cy="1009650"/>
          </a:xfrm>
        </p:grpSpPr>
        <p:sp>
          <p:nvSpPr>
            <p:cNvPr id="9226" name="Text Box 31"/>
            <p:cNvSpPr txBox="1">
              <a:spLocks noChangeArrowheads="1"/>
            </p:cNvSpPr>
            <p:nvPr/>
          </p:nvSpPr>
          <p:spPr bwMode="auto">
            <a:xfrm>
              <a:off x="2913063" y="2039938"/>
              <a:ext cx="1649412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buFont typeface="Arial" charset="0"/>
                <a:buNone/>
              </a:pPr>
              <a:r>
                <a:rPr lang="en-US" altLang="en-US" sz="1800" b="1" dirty="0"/>
                <a:t>Motor protein</a:t>
              </a:r>
            </a:p>
            <a:p>
              <a:pPr>
                <a:lnSpc>
                  <a:spcPct val="90000"/>
                </a:lnSpc>
                <a:buFont typeface="Arial" charset="0"/>
                <a:buNone/>
              </a:pPr>
              <a:endParaRPr lang="en-US" altLang="en-US" sz="1800" b="1" dirty="0"/>
            </a:p>
          </p:txBody>
        </p:sp>
        <p:sp>
          <p:nvSpPr>
            <p:cNvPr id="9231" name="Line 53"/>
            <p:cNvSpPr>
              <a:spLocks noChangeShapeType="1"/>
            </p:cNvSpPr>
            <p:nvPr/>
          </p:nvSpPr>
          <p:spPr bwMode="auto">
            <a:xfrm flipH="1">
              <a:off x="3886200" y="1549400"/>
              <a:ext cx="254000" cy="500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624388" y="1808163"/>
            <a:ext cx="1684337" cy="746125"/>
            <a:chOff x="4624388" y="1808163"/>
            <a:chExt cx="1684337" cy="746125"/>
          </a:xfrm>
        </p:grpSpPr>
        <p:sp>
          <p:nvSpPr>
            <p:cNvPr id="9228" name="Text Box 31"/>
            <p:cNvSpPr txBox="1">
              <a:spLocks noChangeArrowheads="1"/>
            </p:cNvSpPr>
            <p:nvPr/>
          </p:nvSpPr>
          <p:spPr bwMode="auto">
            <a:xfrm>
              <a:off x="4624388" y="2068513"/>
              <a:ext cx="1684337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buFont typeface="Arial" charset="0"/>
                <a:buNone/>
              </a:pPr>
              <a:r>
                <a:rPr lang="en-US" altLang="en-US" sz="1800" b="1" dirty="0"/>
                <a:t>Cytoskeleton</a:t>
              </a:r>
            </a:p>
          </p:txBody>
        </p:sp>
        <p:sp>
          <p:nvSpPr>
            <p:cNvPr id="9232" name="Line 54"/>
            <p:cNvSpPr>
              <a:spLocks noChangeShapeType="1"/>
            </p:cNvSpPr>
            <p:nvPr/>
          </p:nvSpPr>
          <p:spPr bwMode="auto">
            <a:xfrm>
              <a:off x="5160963" y="1808163"/>
              <a:ext cx="0" cy="26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6" name="Line 58"/>
          <p:cNvSpPr>
            <a:spLocks noChangeShapeType="1"/>
          </p:cNvSpPr>
          <p:nvPr/>
        </p:nvSpPr>
        <p:spPr bwMode="auto">
          <a:xfrm flipH="1">
            <a:off x="2341563" y="3611563"/>
            <a:ext cx="4762" cy="1854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59"/>
          <p:cNvSpPr>
            <a:spLocks noChangeShapeType="1"/>
          </p:cNvSpPr>
          <p:nvPr/>
        </p:nvSpPr>
        <p:spPr bwMode="auto">
          <a:xfrm flipH="1" flipV="1">
            <a:off x="3687763" y="3627438"/>
            <a:ext cx="642937" cy="9445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60"/>
          <p:cNvSpPr>
            <a:spLocks noChangeShapeType="1"/>
          </p:cNvSpPr>
          <p:nvPr/>
        </p:nvSpPr>
        <p:spPr bwMode="auto">
          <a:xfrm flipV="1">
            <a:off x="3475038" y="3624263"/>
            <a:ext cx="212725" cy="98107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198438" y="3826669"/>
            <a:ext cx="8851900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E56E62-6F3A-42D4-94E9-EADA0B389829}"/>
              </a:ext>
            </a:extLst>
          </p:cNvPr>
          <p:cNvSpPr/>
          <p:nvPr/>
        </p:nvSpPr>
        <p:spPr>
          <a:xfrm>
            <a:off x="1657350" y="5664994"/>
            <a:ext cx="7029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https://www.youtube.com/watch?v=y-uuk4Pr2i8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5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sz="3200"/>
              <a:t>Cell Walls of Plants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2537"/>
            <a:ext cx="8153400" cy="5441949"/>
          </a:xfrm>
        </p:spPr>
        <p:txBody>
          <a:bodyPr lIns="91440" tIns="45720" rIns="91440" bIns="45720">
            <a:normAutofit/>
          </a:bodyPr>
          <a:lstStyle/>
          <a:p>
            <a:pPr marL="292100" indent="-292100" eaLnBrk="1" hangingPunct="1">
              <a:spcBef>
                <a:spcPct val="40000"/>
              </a:spcBef>
            </a:pPr>
            <a:r>
              <a:rPr lang="en-US" altLang="en-US" dirty="0"/>
              <a:t>The </a:t>
            </a:r>
            <a:r>
              <a:rPr lang="en-US" altLang="en-US" b="1" dirty="0"/>
              <a:t>cell wall </a:t>
            </a:r>
            <a:r>
              <a:rPr lang="en-US" altLang="en-US" dirty="0"/>
              <a:t>is an extracellular structure that distinguishes plant cells from animal cells</a:t>
            </a:r>
          </a:p>
          <a:p>
            <a:pPr marL="292100" indent="-292100" eaLnBrk="1" hangingPunct="1">
              <a:spcBef>
                <a:spcPct val="40000"/>
              </a:spcBef>
            </a:pPr>
            <a:r>
              <a:rPr lang="en-US" altLang="en-US" dirty="0"/>
              <a:t>The cell wall </a:t>
            </a:r>
          </a:p>
          <a:p>
            <a:pPr marL="692150" lvl="1" indent="-292100">
              <a:spcBef>
                <a:spcPct val="40000"/>
              </a:spcBef>
            </a:pPr>
            <a:r>
              <a:rPr lang="en-US" altLang="en-US" dirty="0"/>
              <a:t>protects the plant cell, </a:t>
            </a:r>
          </a:p>
          <a:p>
            <a:pPr marL="692150" lvl="1" indent="-292100">
              <a:spcBef>
                <a:spcPct val="40000"/>
              </a:spcBef>
            </a:pPr>
            <a:r>
              <a:rPr lang="en-US" altLang="en-US" dirty="0"/>
              <a:t>maintains its shape, and </a:t>
            </a:r>
          </a:p>
          <a:p>
            <a:pPr marL="692150" lvl="1" indent="-292100">
              <a:spcBef>
                <a:spcPct val="40000"/>
              </a:spcBef>
            </a:pPr>
            <a:r>
              <a:rPr lang="en-US" altLang="en-US" dirty="0"/>
              <a:t>prevents excessive uptake of water</a:t>
            </a:r>
          </a:p>
          <a:p>
            <a:pPr marL="292100" indent="-292100" eaLnBrk="1" hangingPunct="1">
              <a:spcBef>
                <a:spcPct val="40000"/>
              </a:spcBef>
            </a:pPr>
            <a:r>
              <a:rPr lang="en-US" altLang="en-US" dirty="0"/>
              <a:t>Plant cell walls are made of __________fibers embedded in other polysaccharides and protein</a:t>
            </a: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57800" y="4876799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/>
              <a:t>cellulose</a:t>
            </a:r>
            <a:endParaRPr lang="en-US" sz="3200" dirty="0"/>
          </a:p>
        </p:txBody>
      </p:sp>
      <p:pic>
        <p:nvPicPr>
          <p:cNvPr id="10" name="Picture 4" descr="http://cache2.asset-cache.net/gc/127545603-baby-chewing-on-wooden-stick-gettyimages.jpg?v=1&amp;c=IWSAsset&amp;k=2&amp;d=kuU9OqHtIhoIo5tw4apHGyNVoZ4qdxDCIMgO724AjNuRGkvcIdKIWeqV4r6iIHo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79174"/>
            <a:ext cx="1219200" cy="8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9" descr="04_25_PlantCellWalls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86" b="2362"/>
          <a:stretch/>
        </p:blipFill>
        <p:spPr bwMode="auto">
          <a:xfrm>
            <a:off x="1828800" y="1371600"/>
            <a:ext cx="5853113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31"/>
          <p:cNvSpPr txBox="1">
            <a:spLocks noChangeArrowheads="1"/>
          </p:cNvSpPr>
          <p:nvPr/>
        </p:nvSpPr>
        <p:spPr bwMode="auto">
          <a:xfrm>
            <a:off x="3424238" y="3713163"/>
            <a:ext cx="1689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/>
              <a:t>Plasmodesmata</a:t>
            </a:r>
          </a:p>
        </p:txBody>
      </p:sp>
      <p:sp>
        <p:nvSpPr>
          <p:cNvPr id="7178" name="Text Box 31"/>
          <p:cNvSpPr txBox="1">
            <a:spLocks noChangeArrowheads="1"/>
          </p:cNvSpPr>
          <p:nvPr/>
        </p:nvSpPr>
        <p:spPr bwMode="auto">
          <a:xfrm>
            <a:off x="5324475" y="1371600"/>
            <a:ext cx="903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/>
              <a:t>Cytosol</a:t>
            </a:r>
          </a:p>
        </p:txBody>
      </p:sp>
      <p:sp>
        <p:nvSpPr>
          <p:cNvPr id="7179" name="Text Box 31"/>
          <p:cNvSpPr txBox="1">
            <a:spLocks noChangeArrowheads="1"/>
          </p:cNvSpPr>
          <p:nvPr/>
        </p:nvSpPr>
        <p:spPr bwMode="auto">
          <a:xfrm>
            <a:off x="5324475" y="1779588"/>
            <a:ext cx="20431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/>
              <a:t>Plasma membrane</a:t>
            </a:r>
          </a:p>
        </p:txBody>
      </p:sp>
      <p:sp>
        <p:nvSpPr>
          <p:cNvPr id="7180" name="Text Box 31"/>
          <p:cNvSpPr txBox="1">
            <a:spLocks noChangeArrowheads="1"/>
          </p:cNvSpPr>
          <p:nvPr/>
        </p:nvSpPr>
        <p:spPr bwMode="auto">
          <a:xfrm>
            <a:off x="5322888" y="2338388"/>
            <a:ext cx="1689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/>
              <a:t>Plant cell walls</a:t>
            </a:r>
          </a:p>
        </p:txBody>
      </p:sp>
      <p:sp>
        <p:nvSpPr>
          <p:cNvPr id="7191" name="Line 53"/>
          <p:cNvSpPr>
            <a:spLocks noChangeShapeType="1"/>
          </p:cNvSpPr>
          <p:nvPr/>
        </p:nvSpPr>
        <p:spPr bwMode="auto">
          <a:xfrm flipH="1">
            <a:off x="4610100" y="1495425"/>
            <a:ext cx="663575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54"/>
          <p:cNvSpPr>
            <a:spLocks noChangeShapeType="1"/>
          </p:cNvSpPr>
          <p:nvPr/>
        </p:nvSpPr>
        <p:spPr bwMode="auto">
          <a:xfrm flipV="1">
            <a:off x="4581525" y="1882775"/>
            <a:ext cx="695325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55"/>
          <p:cNvSpPr>
            <a:spLocks noChangeShapeType="1"/>
          </p:cNvSpPr>
          <p:nvPr/>
        </p:nvSpPr>
        <p:spPr bwMode="auto">
          <a:xfrm>
            <a:off x="4403725" y="2159000"/>
            <a:ext cx="889000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56"/>
          <p:cNvSpPr>
            <a:spLocks noChangeShapeType="1"/>
          </p:cNvSpPr>
          <p:nvPr/>
        </p:nvSpPr>
        <p:spPr bwMode="auto">
          <a:xfrm>
            <a:off x="4391025" y="2244725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57"/>
          <p:cNvSpPr>
            <a:spLocks noChangeShapeType="1"/>
          </p:cNvSpPr>
          <p:nvPr/>
        </p:nvSpPr>
        <p:spPr bwMode="auto">
          <a:xfrm>
            <a:off x="2279650" y="2692400"/>
            <a:ext cx="113030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58"/>
          <p:cNvSpPr>
            <a:spLocks noChangeShapeType="1"/>
          </p:cNvSpPr>
          <p:nvPr/>
        </p:nvSpPr>
        <p:spPr bwMode="auto">
          <a:xfrm>
            <a:off x="2663825" y="2686050"/>
            <a:ext cx="749300" cy="1165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186412" y="3487737"/>
            <a:ext cx="2422225" cy="75406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0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5" descr="04_26aECMCloseup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10"/>
          <a:stretch>
            <a:fillRect/>
          </a:stretch>
        </p:blipFill>
        <p:spPr bwMode="auto">
          <a:xfrm>
            <a:off x="296863" y="935038"/>
            <a:ext cx="8548687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9706" y="21028"/>
            <a:ext cx="8763000" cy="50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The Extracellular Matrix (ECM) of Animal Cells</a:t>
            </a:r>
            <a:endParaRPr lang="en-US" altLang="en-US" sz="3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1015" y="6096000"/>
            <a:ext cx="8763000" cy="50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The ECM is made up of glycoproteins</a:t>
            </a:r>
          </a:p>
        </p:txBody>
      </p:sp>
      <p:sp>
        <p:nvSpPr>
          <p:cNvPr id="8" name="Oval 7"/>
          <p:cNvSpPr/>
          <p:nvPr/>
        </p:nvSpPr>
        <p:spPr>
          <a:xfrm>
            <a:off x="6964392" y="2766219"/>
            <a:ext cx="1446212" cy="75406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6" descr="04_27_CellJunction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7"/>
          <a:stretch>
            <a:fillRect/>
          </a:stretch>
        </p:blipFill>
        <p:spPr bwMode="auto">
          <a:xfrm>
            <a:off x="1514475" y="136525"/>
            <a:ext cx="6115050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4.27</a:t>
            </a:r>
          </a:p>
        </p:txBody>
      </p:sp>
      <p:sp>
        <p:nvSpPr>
          <p:cNvPr id="16388" name="Text Box 31"/>
          <p:cNvSpPr txBox="1">
            <a:spLocks noChangeArrowheads="1"/>
          </p:cNvSpPr>
          <p:nvPr/>
        </p:nvSpPr>
        <p:spPr bwMode="auto">
          <a:xfrm>
            <a:off x="7138988" y="4252913"/>
            <a:ext cx="439737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1 </a:t>
            </a:r>
            <a:r>
              <a:rPr lang="en-US" altLang="en-US" sz="1400" b="1">
                <a:sym typeface="Symbol" pitchFamily="84" charset="2"/>
              </a:rPr>
              <a:t></a:t>
            </a:r>
            <a:r>
              <a:rPr lang="en-US" altLang="en-US" sz="1400" b="1"/>
              <a:t>m</a:t>
            </a:r>
          </a:p>
        </p:txBody>
      </p:sp>
      <p:sp>
        <p:nvSpPr>
          <p:cNvPr id="16389" name="Text Box 31"/>
          <p:cNvSpPr txBox="1">
            <a:spLocks noChangeArrowheads="1"/>
          </p:cNvSpPr>
          <p:nvPr/>
        </p:nvSpPr>
        <p:spPr bwMode="auto">
          <a:xfrm>
            <a:off x="2760663" y="3025775"/>
            <a:ext cx="107632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Intermediate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filaments</a:t>
            </a:r>
          </a:p>
        </p:txBody>
      </p:sp>
      <p:sp>
        <p:nvSpPr>
          <p:cNvPr id="16390" name="Text Box 31"/>
          <p:cNvSpPr txBox="1">
            <a:spLocks noChangeArrowheads="1"/>
          </p:cNvSpPr>
          <p:nvPr/>
        </p:nvSpPr>
        <p:spPr bwMode="auto">
          <a:xfrm>
            <a:off x="6008688" y="4108450"/>
            <a:ext cx="38893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TEM</a:t>
            </a:r>
          </a:p>
        </p:txBody>
      </p:sp>
      <p:sp>
        <p:nvSpPr>
          <p:cNvPr id="16391" name="Line 31"/>
          <p:cNvSpPr>
            <a:spLocks noChangeShapeType="1"/>
          </p:cNvSpPr>
          <p:nvPr/>
        </p:nvSpPr>
        <p:spPr bwMode="auto">
          <a:xfrm>
            <a:off x="7199313" y="414178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33"/>
          <p:cNvSpPr>
            <a:spLocks noChangeShapeType="1"/>
          </p:cNvSpPr>
          <p:nvPr/>
        </p:nvSpPr>
        <p:spPr bwMode="auto">
          <a:xfrm>
            <a:off x="7485063" y="414178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34"/>
          <p:cNvSpPr>
            <a:spLocks noChangeShapeType="1"/>
          </p:cNvSpPr>
          <p:nvPr/>
        </p:nvSpPr>
        <p:spPr bwMode="auto">
          <a:xfrm flipH="1">
            <a:off x="7197725" y="418147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31"/>
          <p:cNvSpPr txBox="1">
            <a:spLocks noChangeArrowheads="1"/>
          </p:cNvSpPr>
          <p:nvPr/>
        </p:nvSpPr>
        <p:spPr bwMode="auto">
          <a:xfrm>
            <a:off x="7021513" y="1979613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0.5 </a:t>
            </a:r>
            <a:r>
              <a:rPr lang="en-US" altLang="en-US" sz="1400" b="1">
                <a:sym typeface="Symbol" pitchFamily="84" charset="2"/>
              </a:rPr>
              <a:t></a:t>
            </a:r>
            <a:r>
              <a:rPr lang="en-US" altLang="en-US" sz="1400" b="1"/>
              <a:t>m</a:t>
            </a:r>
          </a:p>
        </p:txBody>
      </p:sp>
      <p:sp>
        <p:nvSpPr>
          <p:cNvPr id="16395" name="Text Box 31"/>
          <p:cNvSpPr txBox="1">
            <a:spLocks noChangeArrowheads="1"/>
          </p:cNvSpPr>
          <p:nvPr/>
        </p:nvSpPr>
        <p:spPr bwMode="auto">
          <a:xfrm>
            <a:off x="6361113" y="1844675"/>
            <a:ext cx="38893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TEM</a:t>
            </a:r>
          </a:p>
        </p:txBody>
      </p:sp>
      <p:sp>
        <p:nvSpPr>
          <p:cNvPr id="16396" name="Line 37"/>
          <p:cNvSpPr>
            <a:spLocks noChangeShapeType="1"/>
          </p:cNvSpPr>
          <p:nvPr/>
        </p:nvSpPr>
        <p:spPr bwMode="auto">
          <a:xfrm>
            <a:off x="7142163" y="187801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38"/>
          <p:cNvSpPr>
            <a:spLocks noChangeShapeType="1"/>
          </p:cNvSpPr>
          <p:nvPr/>
        </p:nvSpPr>
        <p:spPr bwMode="auto">
          <a:xfrm>
            <a:off x="7491413" y="1878013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39"/>
          <p:cNvSpPr>
            <a:spLocks noChangeShapeType="1"/>
          </p:cNvSpPr>
          <p:nvPr/>
        </p:nvSpPr>
        <p:spPr bwMode="auto">
          <a:xfrm flipH="1">
            <a:off x="7143750" y="191770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31"/>
          <p:cNvSpPr txBox="1">
            <a:spLocks noChangeArrowheads="1"/>
          </p:cNvSpPr>
          <p:nvPr/>
        </p:nvSpPr>
        <p:spPr bwMode="auto">
          <a:xfrm>
            <a:off x="6932613" y="6340475"/>
            <a:ext cx="566737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0.1 </a:t>
            </a:r>
            <a:r>
              <a:rPr lang="en-US" altLang="en-US" sz="1400" b="1">
                <a:sym typeface="Symbol" pitchFamily="84" charset="2"/>
              </a:rPr>
              <a:t></a:t>
            </a:r>
            <a:r>
              <a:rPr lang="en-US" altLang="en-US" sz="1400" b="1"/>
              <a:t>m</a:t>
            </a:r>
          </a:p>
        </p:txBody>
      </p:sp>
      <p:sp>
        <p:nvSpPr>
          <p:cNvPr id="16400" name="Text Box 31"/>
          <p:cNvSpPr txBox="1">
            <a:spLocks noChangeArrowheads="1"/>
          </p:cNvSpPr>
          <p:nvPr/>
        </p:nvSpPr>
        <p:spPr bwMode="auto">
          <a:xfrm rot="-5400000">
            <a:off x="6456363" y="5894388"/>
            <a:ext cx="38893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TEM</a:t>
            </a:r>
          </a:p>
        </p:txBody>
      </p:sp>
      <p:sp>
        <p:nvSpPr>
          <p:cNvPr id="16401" name="Line 42"/>
          <p:cNvSpPr>
            <a:spLocks noChangeShapeType="1"/>
          </p:cNvSpPr>
          <p:nvPr/>
        </p:nvSpPr>
        <p:spPr bwMode="auto">
          <a:xfrm>
            <a:off x="6954838" y="62452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43"/>
          <p:cNvSpPr>
            <a:spLocks noChangeShapeType="1"/>
          </p:cNvSpPr>
          <p:nvPr/>
        </p:nvSpPr>
        <p:spPr bwMode="auto">
          <a:xfrm>
            <a:off x="7472363" y="62452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44"/>
          <p:cNvSpPr>
            <a:spLocks noChangeShapeType="1"/>
          </p:cNvSpPr>
          <p:nvPr/>
        </p:nvSpPr>
        <p:spPr bwMode="auto">
          <a:xfrm flipH="1">
            <a:off x="6950075" y="6284913"/>
            <a:ext cx="523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31"/>
          <p:cNvSpPr txBox="1">
            <a:spLocks noChangeArrowheads="1"/>
          </p:cNvSpPr>
          <p:nvPr/>
        </p:nvSpPr>
        <p:spPr bwMode="auto">
          <a:xfrm>
            <a:off x="5437188" y="412750"/>
            <a:ext cx="70326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Tight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junction</a:t>
            </a:r>
          </a:p>
        </p:txBody>
      </p:sp>
      <p:sp>
        <p:nvSpPr>
          <p:cNvPr id="16405" name="Line 46"/>
          <p:cNvSpPr>
            <a:spLocks noChangeShapeType="1"/>
          </p:cNvSpPr>
          <p:nvPr/>
        </p:nvSpPr>
        <p:spPr bwMode="auto">
          <a:xfrm>
            <a:off x="6169025" y="720725"/>
            <a:ext cx="923925" cy="2381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31"/>
          <p:cNvSpPr txBox="1">
            <a:spLocks noChangeArrowheads="1"/>
          </p:cNvSpPr>
          <p:nvPr/>
        </p:nvSpPr>
        <p:spPr bwMode="auto">
          <a:xfrm>
            <a:off x="4111625" y="2447925"/>
            <a:ext cx="70326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Tight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junction</a:t>
            </a:r>
          </a:p>
        </p:txBody>
      </p:sp>
      <p:sp>
        <p:nvSpPr>
          <p:cNvPr id="16407" name="Text Box 31"/>
          <p:cNvSpPr txBox="1">
            <a:spLocks noChangeArrowheads="1"/>
          </p:cNvSpPr>
          <p:nvPr/>
        </p:nvSpPr>
        <p:spPr bwMode="auto">
          <a:xfrm>
            <a:off x="3413125" y="5059363"/>
            <a:ext cx="107632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Ions or small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molecules</a:t>
            </a:r>
          </a:p>
        </p:txBody>
      </p:sp>
      <p:sp>
        <p:nvSpPr>
          <p:cNvPr id="16408" name="Text Box 31"/>
          <p:cNvSpPr txBox="1">
            <a:spLocks noChangeArrowheads="1"/>
          </p:cNvSpPr>
          <p:nvPr/>
        </p:nvSpPr>
        <p:spPr bwMode="auto">
          <a:xfrm>
            <a:off x="4787900" y="6067425"/>
            <a:ext cx="107632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Extracellular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matrix</a:t>
            </a:r>
          </a:p>
        </p:txBody>
      </p:sp>
      <p:sp>
        <p:nvSpPr>
          <p:cNvPr id="16409" name="Text Box 31"/>
          <p:cNvSpPr txBox="1">
            <a:spLocks noChangeArrowheads="1"/>
          </p:cNvSpPr>
          <p:nvPr/>
        </p:nvSpPr>
        <p:spPr bwMode="auto">
          <a:xfrm>
            <a:off x="4021138" y="4378325"/>
            <a:ext cx="70326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Gap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junction</a:t>
            </a:r>
          </a:p>
        </p:txBody>
      </p:sp>
      <p:sp>
        <p:nvSpPr>
          <p:cNvPr id="16410" name="Text Box 31"/>
          <p:cNvSpPr txBox="1">
            <a:spLocks noChangeArrowheads="1"/>
          </p:cNvSpPr>
          <p:nvPr/>
        </p:nvSpPr>
        <p:spPr bwMode="auto">
          <a:xfrm>
            <a:off x="3686175" y="3575050"/>
            <a:ext cx="11191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Desmosome</a:t>
            </a:r>
          </a:p>
        </p:txBody>
      </p:sp>
      <p:sp>
        <p:nvSpPr>
          <p:cNvPr id="16411" name="Text Box 31"/>
          <p:cNvSpPr txBox="1">
            <a:spLocks noChangeArrowheads="1"/>
          </p:cNvSpPr>
          <p:nvPr/>
        </p:nvSpPr>
        <p:spPr bwMode="auto">
          <a:xfrm>
            <a:off x="3086100" y="5745163"/>
            <a:ext cx="12128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Space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between cells</a:t>
            </a:r>
          </a:p>
        </p:txBody>
      </p:sp>
      <p:sp>
        <p:nvSpPr>
          <p:cNvPr id="16412" name="Text Box 31"/>
          <p:cNvSpPr txBox="1">
            <a:spLocks noChangeArrowheads="1"/>
          </p:cNvSpPr>
          <p:nvPr/>
        </p:nvSpPr>
        <p:spPr bwMode="auto">
          <a:xfrm>
            <a:off x="1557338" y="6146800"/>
            <a:ext cx="168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Plasma membranes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of adjacent cells</a:t>
            </a:r>
          </a:p>
        </p:txBody>
      </p:sp>
      <p:sp>
        <p:nvSpPr>
          <p:cNvPr id="16413" name="Text Box 31"/>
          <p:cNvSpPr txBox="1">
            <a:spLocks noChangeArrowheads="1"/>
          </p:cNvSpPr>
          <p:nvPr/>
        </p:nvSpPr>
        <p:spPr bwMode="auto">
          <a:xfrm>
            <a:off x="1600200" y="204788"/>
            <a:ext cx="206057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Tight junctions prevent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fluid from moving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400" b="1"/>
              <a:t>across a layer of cells</a:t>
            </a:r>
          </a:p>
        </p:txBody>
      </p:sp>
      <p:sp>
        <p:nvSpPr>
          <p:cNvPr id="16414" name="Line 55"/>
          <p:cNvSpPr>
            <a:spLocks noChangeShapeType="1"/>
          </p:cNvSpPr>
          <p:nvPr/>
        </p:nvSpPr>
        <p:spPr bwMode="auto">
          <a:xfrm flipH="1">
            <a:off x="4587875" y="2535238"/>
            <a:ext cx="34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Line 56"/>
          <p:cNvSpPr>
            <a:spLocks noChangeShapeType="1"/>
          </p:cNvSpPr>
          <p:nvPr/>
        </p:nvSpPr>
        <p:spPr bwMode="auto">
          <a:xfrm flipH="1">
            <a:off x="4792663" y="3665538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57"/>
          <p:cNvSpPr>
            <a:spLocks noChangeShapeType="1"/>
          </p:cNvSpPr>
          <p:nvPr/>
        </p:nvSpPr>
        <p:spPr bwMode="auto">
          <a:xfrm flipH="1">
            <a:off x="4749800" y="4665663"/>
            <a:ext cx="180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Line 58"/>
          <p:cNvSpPr>
            <a:spLocks noChangeShapeType="1"/>
          </p:cNvSpPr>
          <p:nvPr/>
        </p:nvSpPr>
        <p:spPr bwMode="auto">
          <a:xfrm flipV="1">
            <a:off x="2370138" y="3403600"/>
            <a:ext cx="568325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Line 59"/>
          <p:cNvSpPr>
            <a:spLocks noChangeShapeType="1"/>
          </p:cNvSpPr>
          <p:nvPr/>
        </p:nvSpPr>
        <p:spPr bwMode="auto">
          <a:xfrm flipH="1" flipV="1">
            <a:off x="2932113" y="3402013"/>
            <a:ext cx="5715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Line 60"/>
          <p:cNvSpPr>
            <a:spLocks noChangeShapeType="1"/>
          </p:cNvSpPr>
          <p:nvPr/>
        </p:nvSpPr>
        <p:spPr bwMode="auto">
          <a:xfrm flipH="1" flipV="1">
            <a:off x="3014663" y="5049838"/>
            <a:ext cx="342900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61"/>
          <p:cNvSpPr>
            <a:spLocks noChangeShapeType="1"/>
          </p:cNvSpPr>
          <p:nvPr/>
        </p:nvSpPr>
        <p:spPr bwMode="auto">
          <a:xfrm>
            <a:off x="3027363" y="5105400"/>
            <a:ext cx="338137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Line 62"/>
          <p:cNvSpPr>
            <a:spLocks noChangeShapeType="1"/>
          </p:cNvSpPr>
          <p:nvPr/>
        </p:nvSpPr>
        <p:spPr bwMode="auto">
          <a:xfrm>
            <a:off x="2654300" y="5122863"/>
            <a:ext cx="3937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Line 63"/>
          <p:cNvSpPr>
            <a:spLocks noChangeShapeType="1"/>
          </p:cNvSpPr>
          <p:nvPr/>
        </p:nvSpPr>
        <p:spPr bwMode="auto">
          <a:xfrm flipH="1">
            <a:off x="2433638" y="5414963"/>
            <a:ext cx="254000" cy="744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Line 64"/>
          <p:cNvSpPr>
            <a:spLocks noChangeShapeType="1"/>
          </p:cNvSpPr>
          <p:nvPr/>
        </p:nvSpPr>
        <p:spPr bwMode="auto">
          <a:xfrm flipH="1">
            <a:off x="2433638" y="5389563"/>
            <a:ext cx="174625" cy="77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Line 65"/>
          <p:cNvSpPr>
            <a:spLocks noChangeShapeType="1"/>
          </p:cNvSpPr>
          <p:nvPr/>
        </p:nvSpPr>
        <p:spPr bwMode="auto">
          <a:xfrm>
            <a:off x="4572000" y="5989638"/>
            <a:ext cx="198438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Line 67"/>
          <p:cNvSpPr>
            <a:spLocks noChangeShapeType="1"/>
          </p:cNvSpPr>
          <p:nvPr/>
        </p:nvSpPr>
        <p:spPr bwMode="auto">
          <a:xfrm>
            <a:off x="6169025" y="720725"/>
            <a:ext cx="923925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09913" y="1916113"/>
            <a:ext cx="3854150" cy="101123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505200" y="2879396"/>
            <a:ext cx="2258863" cy="113268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836988" y="4012076"/>
            <a:ext cx="1927075" cy="94092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493</Words>
  <Application>Microsoft Office PowerPoint</Application>
  <PresentationFormat>On-screen Show (4:3)</PresentationFormat>
  <Paragraphs>88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</vt:lpstr>
      <vt:lpstr>Times New Roman</vt:lpstr>
      <vt:lpstr>Office Theme</vt:lpstr>
      <vt:lpstr>PowerPoint Presentation</vt:lpstr>
      <vt:lpstr>You Must Know </vt:lpstr>
      <vt:lpstr>Concept 4.6: The cytoskeleton</vt:lpstr>
      <vt:lpstr>PowerPoint Presentation</vt:lpstr>
      <vt:lpstr>Cell Walls of Plants</vt:lpstr>
      <vt:lpstr>PowerPoint Presentation</vt:lpstr>
      <vt:lpstr>PowerPoint Presentation</vt:lpstr>
      <vt:lpstr>Figure 4.27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34</cp:revision>
  <dcterms:created xsi:type="dcterms:W3CDTF">2014-09-25T11:03:48Z</dcterms:created>
  <dcterms:modified xsi:type="dcterms:W3CDTF">2019-09-25T18:18:12Z</dcterms:modified>
</cp:coreProperties>
</file>