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5" r:id="rId2"/>
    <p:sldId id="309" r:id="rId3"/>
    <p:sldId id="256" r:id="rId4"/>
    <p:sldId id="313" r:id="rId5"/>
    <p:sldId id="281" r:id="rId6"/>
    <p:sldId id="272" r:id="rId7"/>
    <p:sldId id="274" r:id="rId8"/>
    <p:sldId id="275" r:id="rId9"/>
    <p:sldId id="305" r:id="rId10"/>
    <p:sldId id="276" r:id="rId11"/>
    <p:sldId id="311" r:id="rId12"/>
    <p:sldId id="307" r:id="rId13"/>
    <p:sldId id="312" r:id="rId14"/>
    <p:sldId id="314" r:id="rId15"/>
    <p:sldId id="285" r:id="rId16"/>
    <p:sldId id="288" r:id="rId17"/>
    <p:sldId id="291" r:id="rId18"/>
    <p:sldId id="293" r:id="rId19"/>
    <p:sldId id="308" r:id="rId20"/>
    <p:sldId id="301" r:id="rId21"/>
    <p:sldId id="302"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93" autoAdjust="0"/>
  </p:normalViewPr>
  <p:slideViewPr>
    <p:cSldViewPr>
      <p:cViewPr varScale="1">
        <p:scale>
          <a:sx n="61" d="100"/>
          <a:sy n="61" d="100"/>
        </p:scale>
        <p:origin x="207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19205-118B-436A-A4B2-0065C2417F91}" type="datetimeFigureOut">
              <a:rPr lang="en-US" smtClean="0"/>
              <a:t>9/12/2019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92839-BA2B-4C0F-AB08-11B8E55D69A5}" type="slidenum">
              <a:rPr lang="en-US" smtClean="0"/>
              <a:t>‹#›</a:t>
            </a:fld>
            <a:endParaRPr lang="en-US" dirty="0"/>
          </a:p>
        </p:txBody>
      </p:sp>
    </p:spTree>
    <p:extLst>
      <p:ext uri="{BB962C8B-B14F-4D97-AF65-F5344CB8AC3E}">
        <p14:creationId xmlns:p14="http://schemas.microsoft.com/office/powerpoint/2010/main" val="79786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34A7E6A2-A887-4AD1-AD62-3365F58EE852}" type="slidenum">
              <a:rPr lang="en-US" altLang="en-US" sz="1200">
                <a:latin typeface="Times New Roman" pitchFamily="84" charset="0"/>
              </a:rPr>
              <a:pPr/>
              <a:t>2</a:t>
            </a:fld>
            <a:endParaRPr lang="en-US" altLang="en-US" sz="1200">
              <a:latin typeface="Times New Roman" pitchFamily="8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92839-BA2B-4C0F-AB08-11B8E55D69A5}" type="slidenum">
              <a:rPr lang="en-US" smtClean="0"/>
              <a:t>13</a:t>
            </a:fld>
            <a:endParaRPr lang="en-US" dirty="0"/>
          </a:p>
        </p:txBody>
      </p:sp>
    </p:spTree>
    <p:extLst>
      <p:ext uri="{BB962C8B-B14F-4D97-AF65-F5344CB8AC3E}">
        <p14:creationId xmlns:p14="http://schemas.microsoft.com/office/powerpoint/2010/main" val="59974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defTabSz="457200" eaLnBrk="0" hangingPunct="0">
              <a:spcBef>
                <a:spcPct val="30000"/>
              </a:spcBef>
              <a:defRPr sz="1200">
                <a:solidFill>
                  <a:schemeClr val="tx1"/>
                </a:solidFill>
                <a:latin typeface="Times New Roman" pitchFamily="84" charset="0"/>
                <a:ea typeface="ＭＳ Ｐゴシック" pitchFamily="84" charset="-128"/>
              </a:defRPr>
            </a:lvl2pPr>
            <a:lvl3pPr marL="1143000" indent="-228600" defTabSz="457200" eaLnBrk="0" hangingPunct="0">
              <a:spcBef>
                <a:spcPct val="30000"/>
              </a:spcBef>
              <a:defRPr sz="1200">
                <a:solidFill>
                  <a:schemeClr val="tx1"/>
                </a:solidFill>
                <a:latin typeface="Times New Roman" pitchFamily="84" charset="0"/>
                <a:ea typeface="ＭＳ Ｐゴシック" pitchFamily="84" charset="-128"/>
              </a:defRPr>
            </a:lvl3pPr>
            <a:lvl4pPr marL="1600200" indent="-228600" defTabSz="457200" eaLnBrk="0" hangingPunct="0">
              <a:spcBef>
                <a:spcPct val="30000"/>
              </a:spcBef>
              <a:defRPr sz="1200">
                <a:solidFill>
                  <a:schemeClr val="tx1"/>
                </a:solidFill>
                <a:latin typeface="Times New Roman" pitchFamily="84" charset="0"/>
                <a:ea typeface="ＭＳ Ｐゴシック" pitchFamily="84" charset="-128"/>
              </a:defRPr>
            </a:lvl4pPr>
            <a:lvl5pPr marL="2057400" indent="-228600" defTabSz="457200" eaLnBrk="0" hangingPunct="0">
              <a:spcBef>
                <a:spcPct val="30000"/>
              </a:spcBef>
              <a:defRPr sz="1200">
                <a:solidFill>
                  <a:schemeClr val="tx1"/>
                </a:solidFill>
                <a:latin typeface="Times New Roman"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eaLnBrk="1" hangingPunct="1">
              <a:spcBef>
                <a:spcPct val="0"/>
              </a:spcBef>
            </a:pPr>
            <a:fld id="{45B15475-F2AA-4493-86EC-43C84B74B357}" type="slidenum">
              <a:rPr lang="en-US" altLang="en-US">
                <a:solidFill>
                  <a:srgbClr val="000000"/>
                </a:solidFill>
                <a:latin typeface="Arial" charset="0"/>
                <a:ea typeface="ヒラギノ角ゴ Pro W3" pitchFamily="84" charset="-128"/>
              </a:rPr>
              <a:pPr algn="r" eaLnBrk="1" hangingPunct="1">
                <a:spcBef>
                  <a:spcPct val="0"/>
                </a:spcBef>
              </a:pPr>
              <a:t>14</a:t>
            </a:fld>
            <a:endParaRPr lang="en-US" altLang="en-US">
              <a:solidFill>
                <a:srgbClr val="000000"/>
              </a:solidFill>
              <a:latin typeface="Arial" charset="0"/>
              <a:ea typeface="ヒラギノ角ゴ Pro W3" pitchFamily="84" charset="-128"/>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en-US" dirty="0"/>
              <a:t>A functional protein consists of one or more polypeptides precisely twisted, folded, and coiled into a unique </a:t>
            </a:r>
            <a:r>
              <a:rPr lang="en-US" altLang="en-US" u="sng" dirty="0"/>
              <a:t>shape.</a:t>
            </a:r>
          </a:p>
          <a:p>
            <a:pPr defTabSz="457200" eaLnBrk="1" hangingPunct="1">
              <a:spcBef>
                <a:spcPct val="0"/>
              </a:spcBef>
            </a:pPr>
            <a:endParaRPr lang="en-US" altLang="en-US" dirty="0">
              <a:latin typeface="Times New Roman" pitchFamily="84" charset="0"/>
              <a:ea typeface="ヒラギノ角ゴ Pro W3" pitchFamily="84" charset="-128"/>
            </a:endParaRPr>
          </a:p>
        </p:txBody>
      </p:sp>
    </p:spTree>
    <p:extLst>
      <p:ext uri="{BB962C8B-B14F-4D97-AF65-F5344CB8AC3E}">
        <p14:creationId xmlns:p14="http://schemas.microsoft.com/office/powerpoint/2010/main" val="402425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A7EA80B-BEC9-45F5-A7EF-E605699721FE}" type="slidenum">
              <a:rPr lang="en-US" altLang="en-US">
                <a:latin typeface="Times" pitchFamily="84" charset="0"/>
              </a:rPr>
              <a:pPr algn="r">
                <a:spcBef>
                  <a:spcPct val="0"/>
                </a:spcBef>
              </a:pPr>
              <a:t>15</a:t>
            </a:fld>
            <a:endParaRPr lang="en-US" altLang="en-US">
              <a:latin typeface="Times" pitchFamily="84"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sequence of amino acids make up the primary structure of a protein. </a:t>
            </a:r>
          </a:p>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8DEEAC8F-D61D-4C34-8B60-DD6F6571F560}" type="slidenum">
              <a:rPr lang="en-US" altLang="en-US">
                <a:latin typeface="Times" pitchFamily="84" charset="0"/>
              </a:rPr>
              <a:pPr algn="r">
                <a:spcBef>
                  <a:spcPct val="0"/>
                </a:spcBef>
              </a:pPr>
              <a:t>16</a:t>
            </a:fld>
            <a:endParaRPr lang="en-US" altLang="en-US">
              <a:latin typeface="Times" pitchFamily="84"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solidFill>
                  <a:srgbClr val="000000"/>
                </a:solidFill>
                <a:latin typeface="Times New Roman" pitchFamily="84" charset="0"/>
                <a:ea typeface="ＭＳ Ｐゴシック" pitchFamily="84" charset="-128"/>
              </a:rPr>
              <a:t>The secondary structure is the result of hydrogen bonds between the repeating constituents of the polypeptide backbone (not the amino</a:t>
            </a:r>
            <a:r>
              <a:rPr lang="en-US" altLang="en-US" baseline="0" dirty="0">
                <a:solidFill>
                  <a:srgbClr val="000000"/>
                </a:solidFill>
                <a:latin typeface="Times New Roman" pitchFamily="84" charset="0"/>
                <a:ea typeface="ＭＳ Ｐゴシック" pitchFamily="84" charset="-128"/>
              </a:rPr>
              <a:t> acid side chains).</a:t>
            </a:r>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D0C7C7E5-E13D-452F-A301-E93FBC27E5F3}" type="slidenum">
              <a:rPr lang="en-US" altLang="en-US">
                <a:latin typeface="Times" pitchFamily="84" charset="0"/>
              </a:rPr>
              <a:pPr algn="r">
                <a:spcBef>
                  <a:spcPct val="0"/>
                </a:spcBef>
              </a:pPr>
              <a:t>17</a:t>
            </a:fld>
            <a:endParaRPr lang="en-US" altLang="en-US">
              <a:latin typeface="Times" pitchFamily="84"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solidFill>
                  <a:srgbClr val="000000"/>
                </a:solidFill>
                <a:latin typeface="Times New Roman" pitchFamily="84" charset="0"/>
                <a:ea typeface="ＭＳ Ｐゴシック" pitchFamily="84" charset="-128"/>
              </a:rPr>
              <a:t>The</a:t>
            </a:r>
            <a:r>
              <a:rPr lang="en-US" altLang="en-US" baseline="0" dirty="0">
                <a:solidFill>
                  <a:srgbClr val="000000"/>
                </a:solidFill>
                <a:latin typeface="Times New Roman" pitchFamily="84" charset="0"/>
                <a:ea typeface="ＭＳ Ｐゴシック" pitchFamily="84" charset="-128"/>
              </a:rPr>
              <a:t> tertiary structure is the overall shape of a polypeptide resulting from interactions between the side chains of the various amino acids.  </a:t>
            </a:r>
          </a:p>
          <a:p>
            <a:endParaRPr lang="en-US" altLang="en-US" baseline="0" dirty="0">
              <a:solidFill>
                <a:srgbClr val="000000"/>
              </a:solidFill>
              <a:latin typeface="Times New Roman" pitchFamily="84" charset="0"/>
              <a:ea typeface="ＭＳ Ｐゴシック" pitchFamily="84" charset="-128"/>
            </a:endParaRPr>
          </a:p>
          <a:p>
            <a:r>
              <a:rPr lang="en-US" altLang="en-US" baseline="0" dirty="0">
                <a:solidFill>
                  <a:srgbClr val="000000"/>
                </a:solidFill>
                <a:latin typeface="Times New Roman" pitchFamily="84" charset="0"/>
                <a:ea typeface="ＭＳ Ｐゴシック" pitchFamily="84" charset="-128"/>
              </a:rPr>
              <a:t>The disulfide bridge is </a:t>
            </a:r>
            <a:r>
              <a:rPr lang="en-US" altLang="en-US" b="0" baseline="0" dirty="0">
                <a:solidFill>
                  <a:srgbClr val="000000"/>
                </a:solidFill>
                <a:latin typeface="Times New Roman" pitchFamily="84" charset="0"/>
                <a:ea typeface="ＭＳ Ｐゴシック" pitchFamily="84" charset="-128"/>
              </a:rPr>
              <a:t>a </a:t>
            </a:r>
            <a:r>
              <a:rPr lang="en-US" altLang="en-US" b="1" baseline="0" dirty="0">
                <a:solidFill>
                  <a:srgbClr val="000000"/>
                </a:solidFill>
                <a:latin typeface="Times New Roman" pitchFamily="84" charset="0"/>
                <a:ea typeface="ＭＳ Ｐゴシック" pitchFamily="84" charset="-128"/>
              </a:rPr>
              <a:t>covalent </a:t>
            </a:r>
            <a:r>
              <a:rPr lang="en-US" altLang="en-US" baseline="0" dirty="0">
                <a:solidFill>
                  <a:srgbClr val="000000"/>
                </a:solidFill>
                <a:latin typeface="Times New Roman" pitchFamily="84" charset="0"/>
                <a:ea typeface="ＭＳ Ｐゴシック" pitchFamily="84" charset="-128"/>
              </a:rPr>
              <a:t>bond that forms between sulfhydryl groups. </a:t>
            </a:r>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32D6908F-82CA-4F5F-B242-11112ECF7EFA}" type="slidenum">
              <a:rPr lang="en-US" altLang="en-US">
                <a:latin typeface="Times" pitchFamily="84" charset="0"/>
              </a:rPr>
              <a:pPr algn="r">
                <a:spcBef>
                  <a:spcPct val="0"/>
                </a:spcBef>
              </a:pPr>
              <a:t>18</a:t>
            </a:fld>
            <a:endParaRPr lang="en-US" altLang="en-US">
              <a:latin typeface="Times" pitchFamily="84" charset="0"/>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latin typeface="Times New Roman" pitchFamily="84" charset="0"/>
                <a:ea typeface="ＭＳ Ｐゴシック" pitchFamily="84" charset="-128"/>
              </a:rPr>
              <a:t>Some proteins consist of two or more polypeptide chains aggregated into one functional macromolecule.  Quaternary structure is the overall protein structure that results from the aggregation of</a:t>
            </a:r>
            <a:r>
              <a:rPr lang="en-US" altLang="en-US" baseline="0" dirty="0">
                <a:latin typeface="Times New Roman" pitchFamily="84" charset="0"/>
                <a:ea typeface="ＭＳ Ｐゴシック" pitchFamily="84" charset="-128"/>
              </a:rPr>
              <a:t> </a:t>
            </a:r>
            <a:r>
              <a:rPr lang="en-US" altLang="en-US" dirty="0">
                <a:latin typeface="Times New Roman" pitchFamily="84" charset="0"/>
                <a:ea typeface="ＭＳ Ｐゴシック" pitchFamily="84" charset="-128"/>
              </a:rPr>
              <a:t>these polypeptide subunits.  </a:t>
            </a:r>
            <a:endParaRPr lang="en-US" altLang="en-US" dirty="0">
              <a:solidFill>
                <a:srgbClr val="000000"/>
              </a:solidFill>
              <a:latin typeface="Times New Roman" pitchFamily="84" charset="0"/>
              <a:ea typeface="ＭＳ Ｐゴシック" pitchFamily="84" charset="-128"/>
            </a:endParaRPr>
          </a:p>
          <a:p>
            <a:endParaRPr lang="en-US" altLang="en-US" dirty="0">
              <a:solidFill>
                <a:srgbClr val="000000"/>
              </a:solidFill>
              <a:latin typeface="Times New Roman" pitchFamily="84" charset="0"/>
              <a:ea typeface="ＭＳ Ｐゴシック" pitchFamily="84" charset="-128"/>
            </a:endParaRPr>
          </a:p>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D0C7C7E5-E13D-452F-A301-E93FBC27E5F3}" type="slidenum">
              <a:rPr lang="en-US" altLang="en-US">
                <a:latin typeface="Times" pitchFamily="84" charset="0"/>
              </a:rPr>
              <a:pPr algn="r">
                <a:spcBef>
                  <a:spcPct val="0"/>
                </a:spcBef>
              </a:pPr>
              <a:t>19</a:t>
            </a:fld>
            <a:endParaRPr lang="en-US" altLang="en-US">
              <a:latin typeface="Times" pitchFamily="84"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In addition to primary structure, physical and chemical conditions can affect structure.</a:t>
            </a:r>
          </a:p>
          <a:p>
            <a:pPr marL="292100" indent="-292100" eaLnBrk="1" hangingPunct="1"/>
            <a:r>
              <a:rPr lang="en-US" altLang="en-US" dirty="0"/>
              <a:t>Alterations in pH, salt concentration, temperature, or other environmental factors can cause a protein to unravel.</a:t>
            </a:r>
          </a:p>
          <a:p>
            <a:pPr marL="292100" indent="-292100" eaLnBrk="1" hangingPunct="1"/>
            <a:r>
              <a:rPr lang="en-US" altLang="en-US" dirty="0"/>
              <a:t>This loss of a protein’s</a:t>
            </a:r>
            <a:r>
              <a:rPr lang="en-US" altLang="ja-JP" dirty="0">
                <a:ea typeface="ＭＳ Ｐゴシック" pitchFamily="84" charset="-128"/>
              </a:rPr>
              <a:t> native structure is called </a:t>
            </a:r>
            <a:r>
              <a:rPr lang="en-US" altLang="ja-JP" b="1" dirty="0">
                <a:ea typeface="ＭＳ Ｐゴシック" pitchFamily="84" charset="-128"/>
              </a:rPr>
              <a:t>denaturation.</a:t>
            </a:r>
          </a:p>
          <a:p>
            <a:pPr marL="292100" indent="-292100" eaLnBrk="1" hangingPunct="1"/>
            <a:r>
              <a:rPr lang="en-US" altLang="en-US" dirty="0"/>
              <a:t>A denatured protein is biologically inactive.</a:t>
            </a:r>
          </a:p>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9E4D9F72-5EB7-40BA-99B8-280A9377602D}" type="slidenum">
              <a:rPr lang="en-US" altLang="en-US">
                <a:latin typeface="Times" pitchFamily="84" charset="0"/>
              </a:rPr>
              <a:pPr algn="r">
                <a:spcBef>
                  <a:spcPct val="0"/>
                </a:spcBef>
              </a:pPr>
              <a:t>20</a:t>
            </a:fld>
            <a:endParaRPr lang="en-US" altLang="en-US">
              <a:latin typeface="Times" pitchFamily="8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3.23-1 </a:t>
            </a:r>
            <a:r>
              <a:rPr lang="en-US" altLang="en-US">
                <a:solidFill>
                  <a:srgbClr val="000000"/>
                </a:solidFill>
                <a:latin typeface="Times New Roman" pitchFamily="84" charset="0"/>
                <a:ea typeface="ＭＳ Ｐゴシック" pitchFamily="84" charset="-128"/>
              </a:rPr>
              <a:t>Denaturation and renaturation of a protein (step 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E253D1D5-DF8D-4787-A056-38E3F1E4C98D}" type="slidenum">
              <a:rPr lang="en-US" altLang="en-US">
                <a:latin typeface="Times" pitchFamily="84" charset="0"/>
              </a:rPr>
              <a:pPr algn="r">
                <a:spcBef>
                  <a:spcPct val="0"/>
                </a:spcBef>
              </a:pPr>
              <a:t>21</a:t>
            </a:fld>
            <a:endParaRPr lang="en-US" altLang="en-US">
              <a:latin typeface="Times" pitchFamily="8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3.23-2 </a:t>
            </a:r>
            <a:r>
              <a:rPr lang="en-US" altLang="en-US">
                <a:solidFill>
                  <a:srgbClr val="000000"/>
                </a:solidFill>
                <a:latin typeface="Times New Roman" pitchFamily="84" charset="0"/>
                <a:ea typeface="ＭＳ Ｐゴシック" pitchFamily="84" charset="-128"/>
              </a:rPr>
              <a:t>Denaturation and renaturation of a protein (step 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5D514920-F474-42E8-B966-6A4976B65151}" type="slidenum">
              <a:rPr lang="en-US" altLang="en-US">
                <a:latin typeface="Times" pitchFamily="84" charset="0"/>
              </a:rPr>
              <a:pPr algn="r">
                <a:spcBef>
                  <a:spcPct val="0"/>
                </a:spcBef>
              </a:pPr>
              <a:t>22</a:t>
            </a:fld>
            <a:endParaRPr lang="en-US" altLang="en-US">
              <a:latin typeface="Times" pitchFamily="84"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3.23-3 </a:t>
            </a:r>
            <a:r>
              <a:rPr lang="en-US" altLang="en-US">
                <a:solidFill>
                  <a:srgbClr val="000000"/>
                </a:solidFill>
                <a:latin typeface="Times New Roman" pitchFamily="84" charset="0"/>
                <a:ea typeface="ＭＳ Ｐゴシック" pitchFamily="84" charset="-128"/>
              </a:rPr>
              <a:t>Denaturation and renaturation of a protein (step 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Life would not be possible without enzymes. Enzymatic proteins act as </a:t>
            </a:r>
            <a:r>
              <a:rPr lang="en-US" altLang="en-US" b="1" dirty="0"/>
              <a:t>catalysts</a:t>
            </a:r>
            <a:r>
              <a:rPr lang="en-US" altLang="en-US" dirty="0"/>
              <a:t>, to speed up chemical reactions without being consumed by the reaction.</a:t>
            </a:r>
            <a:r>
              <a:rPr lang="en-US" altLang="en-US" baseline="0" dirty="0"/>
              <a:t> </a:t>
            </a:r>
            <a:r>
              <a:rPr lang="en-US" altLang="en-US" dirty="0"/>
              <a:t>Proteins account for more than 50% of the dry mass of most cells.  Protein functions include defense, storage, transport, cellular communication, movement, and structural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D9192839-BA2B-4C0F-AB08-11B8E55D69A5}" type="slidenum">
              <a:rPr lang="en-US" smtClean="0"/>
              <a:t>4</a:t>
            </a:fld>
            <a:endParaRPr lang="en-US" dirty="0"/>
          </a:p>
        </p:txBody>
      </p:sp>
    </p:spTree>
    <p:extLst>
      <p:ext uri="{BB962C8B-B14F-4D97-AF65-F5344CB8AC3E}">
        <p14:creationId xmlns:p14="http://schemas.microsoft.com/office/powerpoint/2010/main" val="1850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defTabSz="457200" eaLnBrk="0" hangingPunct="0">
              <a:spcBef>
                <a:spcPct val="30000"/>
              </a:spcBef>
              <a:defRPr sz="1200">
                <a:solidFill>
                  <a:schemeClr val="tx1"/>
                </a:solidFill>
                <a:latin typeface="Times New Roman" pitchFamily="84" charset="0"/>
                <a:ea typeface="ＭＳ Ｐゴシック" pitchFamily="84" charset="-128"/>
              </a:defRPr>
            </a:lvl2pPr>
            <a:lvl3pPr marL="1143000" indent="-228600" defTabSz="457200" eaLnBrk="0" hangingPunct="0">
              <a:spcBef>
                <a:spcPct val="30000"/>
              </a:spcBef>
              <a:defRPr sz="1200">
                <a:solidFill>
                  <a:schemeClr val="tx1"/>
                </a:solidFill>
                <a:latin typeface="Times New Roman" pitchFamily="84" charset="0"/>
                <a:ea typeface="ＭＳ Ｐゴシック" pitchFamily="84" charset="-128"/>
              </a:defRPr>
            </a:lvl3pPr>
            <a:lvl4pPr marL="1600200" indent="-228600" defTabSz="457200" eaLnBrk="0" hangingPunct="0">
              <a:spcBef>
                <a:spcPct val="30000"/>
              </a:spcBef>
              <a:defRPr sz="1200">
                <a:solidFill>
                  <a:schemeClr val="tx1"/>
                </a:solidFill>
                <a:latin typeface="Times New Roman" pitchFamily="84" charset="0"/>
                <a:ea typeface="ＭＳ Ｐゴシック" pitchFamily="84" charset="-128"/>
              </a:defRPr>
            </a:lvl4pPr>
            <a:lvl5pPr marL="2057400" indent="-228600" defTabSz="457200" eaLnBrk="0" hangingPunct="0">
              <a:spcBef>
                <a:spcPct val="30000"/>
              </a:spcBef>
              <a:defRPr sz="1200">
                <a:solidFill>
                  <a:schemeClr val="tx1"/>
                </a:solidFill>
                <a:latin typeface="Times New Roman"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eaLnBrk="1" hangingPunct="1">
              <a:spcBef>
                <a:spcPct val="0"/>
              </a:spcBef>
            </a:pPr>
            <a:fld id="{603AE028-CD0A-44F4-A6CF-F9FBCE6CE44F}" type="slidenum">
              <a:rPr lang="en-US" altLang="en-US">
                <a:solidFill>
                  <a:srgbClr val="000000"/>
                </a:solidFill>
                <a:latin typeface="Arial" charset="0"/>
                <a:ea typeface="ヒラギノ角ゴ Pro W3" pitchFamily="84" charset="-128"/>
              </a:rPr>
              <a:pPr algn="r" eaLnBrk="1" hangingPunct="1">
                <a:spcBef>
                  <a:spcPct val="0"/>
                </a:spcBef>
              </a:pPr>
              <a:t>5</a:t>
            </a:fld>
            <a:endParaRPr lang="en-US" altLang="en-US">
              <a:solidFill>
                <a:srgbClr val="000000"/>
              </a:solidFill>
              <a:latin typeface="Arial" charset="0"/>
              <a:ea typeface="ヒラギノ角ゴ Pro W3" pitchFamily="84" charset="-128"/>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en-US" b="1" dirty="0"/>
              <a:t>Polypeptides </a:t>
            </a:r>
            <a:r>
              <a:rPr lang="en-US" altLang="en-US" dirty="0"/>
              <a:t>are unbranched polymers built from the same set of 20 amino acids. A </a:t>
            </a:r>
            <a:r>
              <a:rPr lang="en-US" altLang="en-US" b="1" dirty="0"/>
              <a:t>protein </a:t>
            </a:r>
            <a:r>
              <a:rPr lang="en-US" altLang="en-US" dirty="0"/>
              <a:t>is a biologically functional molecule that consists of one or more polypeptides.</a:t>
            </a:r>
          </a:p>
          <a:p>
            <a:pPr defTabSz="457200" eaLnBrk="1" hangingPunct="1">
              <a:spcBef>
                <a:spcPct val="0"/>
              </a:spcBef>
            </a:pPr>
            <a:endParaRPr lang="en-US" altLang="en-US" dirty="0">
              <a:latin typeface="Times New Roman" pitchFamily="84"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3C0B56FB-2475-4BEA-A19C-7D19B8AEE98E}" type="slidenum">
              <a:rPr lang="en-US" altLang="en-US">
                <a:latin typeface="Times" pitchFamily="84" charset="0"/>
              </a:rPr>
              <a:pPr algn="r">
                <a:spcBef>
                  <a:spcPct val="0"/>
                </a:spcBef>
              </a:pPr>
              <a:t>6</a:t>
            </a:fld>
            <a:endParaRPr lang="en-US" altLang="en-US" dirty="0">
              <a:latin typeface="Times" pitchFamily="84"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b="1" dirty="0"/>
              <a:t>Amino acids </a:t>
            </a:r>
            <a:r>
              <a:rPr lang="en-US" altLang="en-US" dirty="0"/>
              <a:t>are organic molecules with carboxyl and amino groups.</a:t>
            </a:r>
          </a:p>
          <a:p>
            <a:pPr marL="292100" indent="-292100" eaLnBrk="1" hangingPunct="1"/>
            <a:r>
              <a:rPr lang="en-US" altLang="en-US" dirty="0"/>
              <a:t>Amino acids differ in their properties due to differing side chains, called R groups.</a:t>
            </a:r>
          </a:p>
          <a:p>
            <a:pPr eaLnBrk="1" hangingPunct="1"/>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AE7D2391-24BF-4213-8977-14F5F0590CB1}" type="slidenum">
              <a:rPr lang="en-US" altLang="en-US">
                <a:latin typeface="Times" pitchFamily="84" charset="0"/>
              </a:rPr>
              <a:pPr algn="r">
                <a:spcBef>
                  <a:spcPct val="0"/>
                </a:spcBef>
              </a:pPr>
              <a:t>7</a:t>
            </a:fld>
            <a:endParaRPr lang="en-US" altLang="en-US">
              <a:latin typeface="Times" pitchFamily="84"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latin typeface="Times New Roman" pitchFamily="84" charset="0"/>
                <a:ea typeface="ＭＳ Ｐゴシック" pitchFamily="84" charset="-128"/>
              </a:rPr>
              <a:t>Nonpolar side chains; hydrophobic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AA2BD99E-8462-4AA6-905A-C5016F69B937}" type="slidenum">
              <a:rPr lang="en-US" altLang="en-US">
                <a:latin typeface="Times" pitchFamily="84" charset="0"/>
              </a:rPr>
              <a:pPr algn="r">
                <a:spcBef>
                  <a:spcPct val="0"/>
                </a:spcBef>
              </a:pPr>
              <a:t>8</a:t>
            </a:fld>
            <a:endParaRPr lang="en-US" altLang="en-US">
              <a:latin typeface="Times" pitchFamily="8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latin typeface="Times New Roman" pitchFamily="84" charset="0"/>
                <a:ea typeface="ＭＳ Ｐゴシック" pitchFamily="84" charset="-128"/>
              </a:rPr>
              <a:t>Figure 3.17b </a:t>
            </a:r>
            <a:r>
              <a:rPr lang="en-US" altLang="en-US" dirty="0">
                <a:solidFill>
                  <a:srgbClr val="000000"/>
                </a:solidFill>
                <a:latin typeface="Times New Roman" pitchFamily="84" charset="0"/>
                <a:ea typeface="ＭＳ Ｐゴシック" pitchFamily="84" charset="-128"/>
              </a:rPr>
              <a:t>The 20 amino acids of proteins (part 2: polar)</a:t>
            </a:r>
          </a:p>
          <a:p>
            <a:endParaRPr lang="en-US" altLang="en-US" dirty="0">
              <a:solidFill>
                <a:srgbClr val="000000"/>
              </a:solidFill>
              <a:latin typeface="Times New Roman" pitchFamily="84" charset="0"/>
              <a:ea typeface="ＭＳ Ｐゴシック"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Polar side chains; hydrophilic</a:t>
            </a:r>
          </a:p>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B1A9EB4-6133-4605-845B-16B76B263978}" type="slidenum">
              <a:rPr lang="en-US" altLang="en-US">
                <a:latin typeface="Times" pitchFamily="84" charset="0"/>
              </a:rPr>
              <a:pPr algn="r">
                <a:spcBef>
                  <a:spcPct val="0"/>
                </a:spcBef>
              </a:pPr>
              <a:t>9</a:t>
            </a:fld>
            <a:endParaRPr lang="en-US" altLang="en-US">
              <a:latin typeface="Times" pitchFamily="84"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latin typeface="Times New Roman" pitchFamily="84" charset="0"/>
                <a:ea typeface="ＭＳ Ｐゴシック" pitchFamily="84" charset="-128"/>
              </a:rPr>
              <a:t>Figure 3.17c </a:t>
            </a:r>
            <a:r>
              <a:rPr lang="en-US" altLang="en-US" dirty="0">
                <a:solidFill>
                  <a:srgbClr val="000000"/>
                </a:solidFill>
                <a:latin typeface="Times New Roman" pitchFamily="84" charset="0"/>
                <a:ea typeface="ＭＳ Ｐゴシック" pitchFamily="84" charset="-128"/>
              </a:rPr>
              <a:t>The 20 amino acids of proteins (part 3: charged)</a:t>
            </a:r>
          </a:p>
          <a:p>
            <a:endParaRPr lang="en-US" altLang="en-US" dirty="0">
              <a:solidFill>
                <a:srgbClr val="000000"/>
              </a:solidFill>
              <a:latin typeface="Times New Roman" pitchFamily="84" charset="0"/>
              <a:ea typeface="ＭＳ Ｐゴシック"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Electrically charged side chains; hydrophilic</a:t>
            </a:r>
          </a:p>
          <a:p>
            <a:endParaRPr lang="en-US" altLang="en-US" dirty="0">
              <a:solidFill>
                <a:srgbClr val="000000"/>
              </a:solidFill>
              <a:latin typeface="Times New Roman" pitchFamily="84" charset="0"/>
              <a:ea typeface="ＭＳ Ｐゴシック" pitchFamily="84" charset="-128"/>
            </a:endParaRPr>
          </a:p>
          <a:p>
            <a:r>
              <a:rPr lang="en-US" altLang="en-US" dirty="0">
                <a:solidFill>
                  <a:srgbClr val="000000"/>
                </a:solidFill>
                <a:latin typeface="Times New Roman" pitchFamily="84" charset="0"/>
                <a:ea typeface="ＭＳ Ｐゴシック" pitchFamily="84" charset="-128"/>
              </a:rPr>
              <a:t>Acidic</a:t>
            </a:r>
            <a:r>
              <a:rPr lang="en-US" altLang="en-US" baseline="0" dirty="0">
                <a:solidFill>
                  <a:srgbClr val="000000"/>
                </a:solidFill>
                <a:latin typeface="Times New Roman" pitchFamily="84" charset="0"/>
                <a:ea typeface="ＭＳ Ｐゴシック" pitchFamily="84" charset="-128"/>
              </a:rPr>
              <a:t> amino acids are those with side chains that are generally negative charge owing to the presence of a carboxyl group, which is usually ionized at cellular </a:t>
            </a:r>
            <a:r>
              <a:rPr lang="en-US" altLang="en-US" baseline="0" dirty="0" err="1">
                <a:solidFill>
                  <a:srgbClr val="000000"/>
                </a:solidFill>
                <a:latin typeface="Times New Roman" pitchFamily="84" charset="0"/>
                <a:ea typeface="ＭＳ Ｐゴシック" pitchFamily="84" charset="-128"/>
              </a:rPr>
              <a:t>pH.</a:t>
            </a:r>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B1A9EB4-6133-4605-845B-16B76B263978}" type="slidenum">
              <a:rPr lang="en-US" altLang="en-US">
                <a:latin typeface="Times" pitchFamily="84" charset="0"/>
              </a:rPr>
              <a:pPr algn="r">
                <a:spcBef>
                  <a:spcPct val="0"/>
                </a:spcBef>
              </a:pPr>
              <a:t>10</a:t>
            </a:fld>
            <a:endParaRPr lang="en-US" altLang="en-US">
              <a:latin typeface="Times" pitchFamily="84"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latin typeface="Times New Roman" pitchFamily="84" charset="0"/>
                <a:ea typeface="ＭＳ Ｐゴシック" pitchFamily="84" charset="-128"/>
              </a:rPr>
              <a:t>Figure 3.17c </a:t>
            </a:r>
            <a:r>
              <a:rPr lang="en-US" altLang="en-US" dirty="0">
                <a:solidFill>
                  <a:srgbClr val="000000"/>
                </a:solidFill>
                <a:latin typeface="Times New Roman" pitchFamily="84" charset="0"/>
                <a:ea typeface="ＭＳ Ｐゴシック" pitchFamily="84" charset="-128"/>
              </a:rPr>
              <a:t>The 20 amino acids of proteins (part 3: charged)</a:t>
            </a:r>
          </a:p>
          <a:p>
            <a:endParaRPr lang="en-US" altLang="en-US" dirty="0">
              <a:solidFill>
                <a:srgbClr val="000000"/>
              </a:solidFill>
              <a:latin typeface="Times New Roman" pitchFamily="84" charset="0"/>
              <a:ea typeface="ＭＳ Ｐゴシック"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Electrically charged side chains; hydrophilic</a:t>
            </a:r>
          </a:p>
          <a:p>
            <a:endParaRPr lang="en-US" altLang="en-US" dirty="0">
              <a:solidFill>
                <a:srgbClr val="000000"/>
              </a:solidFill>
              <a:latin typeface="Times New Roman" pitchFamily="84" charset="0"/>
              <a:ea typeface="ＭＳ Ｐゴシック" pitchFamily="84" charset="-128"/>
            </a:endParaRPr>
          </a:p>
          <a:p>
            <a:endParaRPr lang="en-US" altLang="en-US" dirty="0">
              <a:solidFill>
                <a:srgbClr val="000000"/>
              </a:solidFill>
              <a:latin typeface="Times New Roman" pitchFamily="84" charset="0"/>
              <a:ea typeface="ＭＳ Ｐゴシック" pitchFamily="84" charset="-128"/>
            </a:endParaRPr>
          </a:p>
          <a:p>
            <a:r>
              <a:rPr lang="en-US" altLang="en-US" dirty="0">
                <a:solidFill>
                  <a:srgbClr val="000000"/>
                </a:solidFill>
                <a:latin typeface="Times New Roman" pitchFamily="84" charset="0"/>
                <a:ea typeface="ＭＳ Ｐゴシック" pitchFamily="84" charset="-128"/>
              </a:rPr>
              <a:t>Basic amino acids have amino groups in their side chains</a:t>
            </a:r>
            <a:r>
              <a:rPr lang="en-US" altLang="en-US" baseline="0" dirty="0">
                <a:solidFill>
                  <a:srgbClr val="000000"/>
                </a:solidFill>
                <a:latin typeface="Times New Roman" pitchFamily="84" charset="0"/>
                <a:ea typeface="ＭＳ Ｐゴシック" pitchFamily="84" charset="-128"/>
              </a:rPr>
              <a:t> that are generally positive in charge. </a:t>
            </a:r>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100" indent="-292100" eaLnBrk="1" hangingPunct="1"/>
            <a:r>
              <a:rPr lang="en-US" altLang="en-US" dirty="0"/>
              <a:t>Amino acids are linked by </a:t>
            </a:r>
            <a:r>
              <a:rPr lang="en-US" altLang="en-US" b="1" dirty="0"/>
              <a:t>peptide bonds</a:t>
            </a:r>
          </a:p>
          <a:p>
            <a:pPr marL="292100" indent="-292100" eaLnBrk="1" hangingPunct="1"/>
            <a:r>
              <a:rPr lang="en-US" altLang="en-US" dirty="0"/>
              <a:t>A polypeptide is a polymer of amino acids</a:t>
            </a:r>
          </a:p>
          <a:p>
            <a:pPr marL="292100" indent="-292100" eaLnBrk="1" hangingPunct="1"/>
            <a:r>
              <a:rPr lang="en-US" altLang="en-US" dirty="0"/>
              <a:t>Polypeptides range in length from a few to more than a thousand monomers </a:t>
            </a:r>
          </a:p>
          <a:p>
            <a:pPr marL="292100" indent="-292100" eaLnBrk="1" hangingPunct="1"/>
            <a:r>
              <a:rPr lang="en-US" altLang="en-US" dirty="0"/>
              <a:t>Each polypeptide has a unique linear sequence of amino acids, with a carboxyl end (C-terminus) and an amino end (N-terminus)</a:t>
            </a:r>
          </a:p>
          <a:p>
            <a:endParaRPr lang="en-US" dirty="0"/>
          </a:p>
          <a:p>
            <a:r>
              <a:rPr lang="en-US" dirty="0"/>
              <a:t>Peptide</a:t>
            </a:r>
            <a:r>
              <a:rPr lang="en-US" baseline="0" dirty="0"/>
              <a:t> bonds are formed by dehydration reactions, which link the carboxyl group of one amino group of the next.</a:t>
            </a:r>
            <a:endParaRPr lang="en-US" dirty="0"/>
          </a:p>
        </p:txBody>
      </p:sp>
      <p:sp>
        <p:nvSpPr>
          <p:cNvPr id="4" name="Slide Number Placeholder 3"/>
          <p:cNvSpPr>
            <a:spLocks noGrp="1"/>
          </p:cNvSpPr>
          <p:nvPr>
            <p:ph type="sldNum" sz="quarter" idx="10"/>
          </p:nvPr>
        </p:nvSpPr>
        <p:spPr/>
        <p:txBody>
          <a:bodyPr/>
          <a:lstStyle/>
          <a:p>
            <a:fld id="{D9192839-BA2B-4C0F-AB08-11B8E55D69A5}" type="slidenum">
              <a:rPr lang="en-US" smtClean="0"/>
              <a:t>12</a:t>
            </a:fld>
            <a:endParaRPr lang="en-US" dirty="0"/>
          </a:p>
        </p:txBody>
      </p:sp>
    </p:spTree>
    <p:extLst>
      <p:ext uri="{BB962C8B-B14F-4D97-AF65-F5344CB8AC3E}">
        <p14:creationId xmlns:p14="http://schemas.microsoft.com/office/powerpoint/2010/main" val="258472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247476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186134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397199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165395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35172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184731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373216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60015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330243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129783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3E683E-C8A8-4CED-AB6F-E602E01C3A58}"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E7BE-1F7C-4055-B5F3-58DF6D0ACE3F}" type="slidenum">
              <a:rPr lang="en-US" smtClean="0"/>
              <a:t>‹#›</a:t>
            </a:fld>
            <a:endParaRPr lang="en-US" dirty="0"/>
          </a:p>
        </p:txBody>
      </p:sp>
    </p:spTree>
    <p:extLst>
      <p:ext uri="{BB962C8B-B14F-4D97-AF65-F5344CB8AC3E}">
        <p14:creationId xmlns:p14="http://schemas.microsoft.com/office/powerpoint/2010/main" val="143917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E683E-C8A8-4CED-AB6F-E602E01C3A58}" type="datetimeFigureOut">
              <a:rPr lang="en-US" smtClean="0"/>
              <a:t>9/12/2019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E7BE-1F7C-4055-B5F3-58DF6D0ACE3F}" type="slidenum">
              <a:rPr lang="en-US" smtClean="0"/>
              <a:t>‹#›</a:t>
            </a:fld>
            <a:endParaRPr lang="en-US" dirty="0"/>
          </a:p>
        </p:txBody>
      </p:sp>
    </p:spTree>
    <p:extLst>
      <p:ext uri="{BB962C8B-B14F-4D97-AF65-F5344CB8AC3E}">
        <p14:creationId xmlns:p14="http://schemas.microsoft.com/office/powerpoint/2010/main" val="2739828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8BCA-8BC6-4321-B005-5DAE1460763F}"/>
              </a:ext>
            </a:extLst>
          </p:cNvPr>
          <p:cNvSpPr>
            <a:spLocks noGrp="1"/>
          </p:cNvSpPr>
          <p:nvPr>
            <p:ph type="ctrTitle"/>
          </p:nvPr>
        </p:nvSpPr>
        <p:spPr/>
        <p:txBody>
          <a:bodyPr/>
          <a:lstStyle/>
          <a:p>
            <a:r>
              <a:rPr lang="en-US" dirty="0"/>
              <a:t>POGIL Quiz</a:t>
            </a:r>
          </a:p>
        </p:txBody>
      </p:sp>
      <p:sp>
        <p:nvSpPr>
          <p:cNvPr id="3" name="Subtitle 2">
            <a:extLst>
              <a:ext uri="{FF2B5EF4-FFF2-40B4-BE49-F238E27FC236}">
                <a16:creationId xmlns:a16="http://schemas.microsoft.com/office/drawing/2014/main" id="{9098EF48-E56B-4B25-930B-7080684B73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519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3.17c</a:t>
            </a:r>
          </a:p>
        </p:txBody>
      </p:sp>
      <p:sp>
        <p:nvSpPr>
          <p:cNvPr id="43017" name="Text Box 31"/>
          <p:cNvSpPr txBox="1">
            <a:spLocks noChangeArrowheads="1"/>
          </p:cNvSpPr>
          <p:nvPr/>
        </p:nvSpPr>
        <p:spPr bwMode="auto">
          <a:xfrm>
            <a:off x="1242491" y="609600"/>
            <a:ext cx="49037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endParaRPr lang="en-US" altLang="en-US" sz="1800" b="1" dirty="0"/>
          </a:p>
        </p:txBody>
      </p:sp>
      <p:grpSp>
        <p:nvGrpSpPr>
          <p:cNvPr id="2" name="Group 1"/>
          <p:cNvGrpSpPr/>
          <p:nvPr/>
        </p:nvGrpSpPr>
        <p:grpSpPr>
          <a:xfrm>
            <a:off x="1371600" y="1220567"/>
            <a:ext cx="6035157" cy="4185089"/>
            <a:chOff x="1584843" y="2843651"/>
            <a:chExt cx="4807991" cy="2998788"/>
          </a:xfrm>
        </p:grpSpPr>
        <p:pic>
          <p:nvPicPr>
            <p:cNvPr id="43010" name="Picture 2" descr="03_17cChargedAminoAcids-U"/>
            <p:cNvPicPr>
              <a:picLocks noChangeAspect="1" noChangeArrowheads="1"/>
            </p:cNvPicPr>
            <p:nvPr/>
          </p:nvPicPr>
          <p:blipFill rotWithShape="1">
            <a:blip r:embed="rId3">
              <a:extLst>
                <a:ext uri="{28A0092B-C50C-407E-A947-70E740481C1C}">
                  <a14:useLocalDpi xmlns:a14="http://schemas.microsoft.com/office/drawing/2010/main" val="0"/>
                </a:ext>
              </a:extLst>
            </a:blip>
            <a:srcRect l="43758" t="22658" b="17101"/>
            <a:stretch/>
          </p:blipFill>
          <p:spPr bwMode="auto">
            <a:xfrm>
              <a:off x="1584843" y="2843651"/>
              <a:ext cx="4807991"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31"/>
            <p:cNvSpPr txBox="1">
              <a:spLocks noChangeArrowheads="1"/>
            </p:cNvSpPr>
            <p:nvPr/>
          </p:nvSpPr>
          <p:spPr bwMode="auto">
            <a:xfrm>
              <a:off x="3435322" y="5304276"/>
              <a:ext cx="1095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Arginine</a:t>
              </a:r>
            </a:p>
            <a:p>
              <a:pPr algn="ctr">
                <a:buFont typeface="Arial" charset="0"/>
                <a:buNone/>
              </a:pPr>
              <a:r>
                <a:rPr lang="en-US" altLang="en-US" sz="1800" b="1"/>
                <a:t> (Arg or R)</a:t>
              </a:r>
            </a:p>
          </p:txBody>
        </p:sp>
        <p:sp>
          <p:nvSpPr>
            <p:cNvPr id="43015" name="Text Box 31"/>
            <p:cNvSpPr txBox="1">
              <a:spLocks noChangeArrowheads="1"/>
            </p:cNvSpPr>
            <p:nvPr/>
          </p:nvSpPr>
          <p:spPr bwMode="auto">
            <a:xfrm>
              <a:off x="1865285" y="5302689"/>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Lysine</a:t>
              </a:r>
            </a:p>
            <a:p>
              <a:pPr algn="ctr">
                <a:buFont typeface="Arial" charset="0"/>
                <a:buNone/>
              </a:pPr>
              <a:r>
                <a:rPr lang="en-US" altLang="en-US" sz="1800" b="1"/>
                <a:t> (</a:t>
              </a:r>
              <a:r>
                <a:rPr lang="en-US" altLang="en-US" sz="1800" b="1">
                  <a:sym typeface="Symbol" pitchFamily="84" charset="2"/>
                </a:rPr>
                <a:t>Lys</a:t>
              </a:r>
              <a:r>
                <a:rPr lang="en-US" altLang="en-US" sz="1800" b="1"/>
                <a:t> or </a:t>
              </a:r>
              <a:r>
                <a:rPr lang="en-US" altLang="en-US" sz="1800" b="1">
                  <a:sym typeface="Symbol" pitchFamily="84" charset="2"/>
                </a:rPr>
                <a:t>K</a:t>
              </a:r>
              <a:r>
                <a:rPr lang="en-US" altLang="en-US" sz="1800" b="1"/>
                <a:t>)</a:t>
              </a:r>
            </a:p>
          </p:txBody>
        </p:sp>
        <p:sp>
          <p:nvSpPr>
            <p:cNvPr id="43016" name="Text Box 31"/>
            <p:cNvSpPr txBox="1">
              <a:spLocks noChangeArrowheads="1"/>
            </p:cNvSpPr>
            <p:nvPr/>
          </p:nvSpPr>
          <p:spPr bwMode="auto">
            <a:xfrm>
              <a:off x="4968847" y="5304276"/>
              <a:ext cx="10953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Histidine</a:t>
              </a:r>
            </a:p>
            <a:p>
              <a:pPr algn="ctr">
                <a:buFont typeface="Arial" charset="0"/>
                <a:buNone/>
              </a:pPr>
              <a:r>
                <a:rPr lang="en-US" altLang="en-US" sz="1800" b="1"/>
                <a:t> (His or H)</a:t>
              </a:r>
            </a:p>
          </p:txBody>
        </p:sp>
      </p:grpSp>
      <p:sp>
        <p:nvSpPr>
          <p:cNvPr id="15" name="Rectangle 14"/>
          <p:cNvSpPr/>
          <p:nvPr/>
        </p:nvSpPr>
        <p:spPr>
          <a:xfrm>
            <a:off x="1242491" y="309548"/>
            <a:ext cx="6649983" cy="911019"/>
          </a:xfrm>
          <a:prstGeom prst="rect">
            <a:avLst/>
          </a:prstGeom>
        </p:spPr>
        <p:txBody>
          <a:bodyPr wrap="square">
            <a:spAutoFit/>
          </a:bodyPr>
          <a:lstStyle/>
          <a:p>
            <a:pPr>
              <a:lnSpc>
                <a:spcPct val="95000"/>
              </a:lnSpc>
              <a:buFont typeface="Arial" charset="0"/>
              <a:buNone/>
            </a:pPr>
            <a:r>
              <a:rPr lang="en-US" altLang="en-US" sz="2800" b="1" dirty="0"/>
              <a:t>What do the </a:t>
            </a:r>
            <a:r>
              <a:rPr lang="en-US" altLang="en-US" sz="2800" b="1" dirty="0">
                <a:effectLst>
                  <a:outerShdw blurRad="38100" dist="38100" dir="2700000" algn="tl">
                    <a:srgbClr val="000000">
                      <a:alpha val="43137"/>
                    </a:srgbClr>
                  </a:outerShdw>
                </a:effectLst>
              </a:rPr>
              <a:t>side chains </a:t>
            </a:r>
            <a:r>
              <a:rPr lang="en-US" altLang="en-US" sz="2800" b="1" dirty="0"/>
              <a:t>of these amino acids have in common? </a:t>
            </a:r>
          </a:p>
        </p:txBody>
      </p:sp>
      <p:sp>
        <p:nvSpPr>
          <p:cNvPr id="12" name="TextBox 11">
            <a:extLst>
              <a:ext uri="{FF2B5EF4-FFF2-40B4-BE49-F238E27FC236}">
                <a16:creationId xmlns:a16="http://schemas.microsoft.com/office/drawing/2014/main" id="{578718AA-7BA1-4C1D-88FD-D289EEF842BC}"/>
              </a:ext>
            </a:extLst>
          </p:cNvPr>
          <p:cNvSpPr txBox="1"/>
          <p:nvPr/>
        </p:nvSpPr>
        <p:spPr>
          <a:xfrm>
            <a:off x="296862" y="6216672"/>
            <a:ext cx="4351338" cy="584775"/>
          </a:xfrm>
          <a:prstGeom prst="rect">
            <a:avLst/>
          </a:prstGeom>
          <a:noFill/>
        </p:spPr>
        <p:txBody>
          <a:bodyPr wrap="square" rtlCol="0">
            <a:spAutoFit/>
          </a:bodyPr>
          <a:lstStyle/>
          <a:p>
            <a:r>
              <a:rPr lang="en-US" sz="3200" b="1" dirty="0">
                <a:solidFill>
                  <a:srgbClr val="7030A0"/>
                </a:solidFill>
              </a:rPr>
              <a:t>Electrically Charged (+)</a:t>
            </a:r>
          </a:p>
        </p:txBody>
      </p:sp>
      <p:sp>
        <p:nvSpPr>
          <p:cNvPr id="13" name="TextBox 12">
            <a:extLst>
              <a:ext uri="{FF2B5EF4-FFF2-40B4-BE49-F238E27FC236}">
                <a16:creationId xmlns:a16="http://schemas.microsoft.com/office/drawing/2014/main" id="{A57F169E-ED4E-4B38-908B-2CAE59515B06}"/>
              </a:ext>
            </a:extLst>
          </p:cNvPr>
          <p:cNvSpPr txBox="1"/>
          <p:nvPr/>
        </p:nvSpPr>
        <p:spPr>
          <a:xfrm>
            <a:off x="6791325" y="6187445"/>
            <a:ext cx="2205037" cy="584775"/>
          </a:xfrm>
          <a:prstGeom prst="rect">
            <a:avLst/>
          </a:prstGeom>
          <a:noFill/>
        </p:spPr>
        <p:txBody>
          <a:bodyPr wrap="square" rtlCol="0">
            <a:spAutoFit/>
          </a:bodyPr>
          <a:lstStyle/>
          <a:p>
            <a:r>
              <a:rPr lang="en-US" sz="3200" b="1" dirty="0">
                <a:solidFill>
                  <a:srgbClr val="7030A0"/>
                </a:solidFill>
              </a:rPr>
              <a:t>Hydrophilic</a:t>
            </a:r>
          </a:p>
        </p:txBody>
      </p:sp>
    </p:spTree>
    <p:extLst>
      <p:ext uri="{BB962C8B-B14F-4D97-AF65-F5344CB8AC3E}">
        <p14:creationId xmlns:p14="http://schemas.microsoft.com/office/powerpoint/2010/main" val="1684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You don’t need to memorize all the different side chains of the amino acids, but when shown a side chain you should be able to identify its properties (e.g. polar, ionized, etc.).  </a:t>
            </a:r>
          </a:p>
        </p:txBody>
      </p:sp>
    </p:spTree>
    <p:extLst>
      <p:ext uri="{BB962C8B-B14F-4D97-AF65-F5344CB8AC3E}">
        <p14:creationId xmlns:p14="http://schemas.microsoft.com/office/powerpoint/2010/main" val="345533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ionworld.com/sites/revisionworld.com/files/rw_files/aalink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762000"/>
            <a:ext cx="5114925"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PEPTIDE"/>
          <p:cNvPicPr>
            <a:picLocks noChangeAspect="1" noChangeArrowheads="1"/>
          </p:cNvPicPr>
          <p:nvPr/>
        </p:nvPicPr>
        <p:blipFill rotWithShape="1">
          <a:blip r:embed="rId4">
            <a:extLst>
              <a:ext uri="{28A0092B-C50C-407E-A947-70E740481C1C}">
                <a14:useLocalDpi xmlns:a14="http://schemas.microsoft.com/office/drawing/2010/main" val="0"/>
              </a:ext>
            </a:extLst>
          </a:blip>
          <a:srcRect b="39655"/>
          <a:stretch/>
        </p:blipFill>
        <p:spPr bwMode="auto">
          <a:xfrm>
            <a:off x="2133600" y="4267200"/>
            <a:ext cx="5642059" cy="24085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172200" y="3657600"/>
            <a:ext cx="2971800" cy="2743200"/>
            <a:chOff x="6172200" y="3657600"/>
            <a:chExt cx="2971800" cy="2743200"/>
          </a:xfrm>
        </p:grpSpPr>
        <p:sp>
          <p:nvSpPr>
            <p:cNvPr id="4" name="Rounded Rectangle 3"/>
            <p:cNvSpPr/>
            <p:nvPr/>
          </p:nvSpPr>
          <p:spPr>
            <a:xfrm>
              <a:off x="6172200" y="4724400"/>
              <a:ext cx="1752600" cy="16764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3657600"/>
              <a:ext cx="2362200" cy="646331"/>
            </a:xfrm>
            <a:prstGeom prst="rect">
              <a:avLst/>
            </a:prstGeom>
            <a:noFill/>
          </p:spPr>
          <p:txBody>
            <a:bodyPr wrap="square" rtlCol="0">
              <a:spAutoFit/>
            </a:bodyPr>
            <a:lstStyle/>
            <a:p>
              <a:r>
                <a:rPr lang="en-US" sz="3600" b="1" dirty="0">
                  <a:solidFill>
                    <a:schemeClr val="accent1">
                      <a:lumMod val="75000"/>
                    </a:schemeClr>
                  </a:solidFill>
                </a:rPr>
                <a:t>C-terminus</a:t>
              </a:r>
            </a:p>
          </p:txBody>
        </p:sp>
        <p:cxnSp>
          <p:nvCxnSpPr>
            <p:cNvPr id="7" name="Straight Arrow Connector 6"/>
            <p:cNvCxnSpPr/>
            <p:nvPr/>
          </p:nvCxnSpPr>
          <p:spPr>
            <a:xfrm flipH="1">
              <a:off x="7486625" y="4251379"/>
              <a:ext cx="308059" cy="4204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87292" y="3505201"/>
            <a:ext cx="3211592" cy="2632812"/>
            <a:chOff x="87292" y="3505201"/>
            <a:chExt cx="3211592" cy="2632812"/>
          </a:xfrm>
        </p:grpSpPr>
        <p:sp>
          <p:nvSpPr>
            <p:cNvPr id="11" name="Rounded Rectangle 10"/>
            <p:cNvSpPr/>
            <p:nvPr/>
          </p:nvSpPr>
          <p:spPr>
            <a:xfrm>
              <a:off x="1546284" y="4461613"/>
              <a:ext cx="1752600" cy="16764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292" y="3505201"/>
              <a:ext cx="2362200" cy="646331"/>
            </a:xfrm>
            <a:prstGeom prst="rect">
              <a:avLst/>
            </a:prstGeom>
            <a:noFill/>
          </p:spPr>
          <p:txBody>
            <a:bodyPr wrap="square" rtlCol="0">
              <a:spAutoFit/>
            </a:bodyPr>
            <a:lstStyle/>
            <a:p>
              <a:r>
                <a:rPr lang="en-US" sz="3600" b="1" dirty="0">
                  <a:solidFill>
                    <a:schemeClr val="accent1">
                      <a:lumMod val="75000"/>
                    </a:schemeClr>
                  </a:solidFill>
                </a:rPr>
                <a:t>N-terminus</a:t>
              </a:r>
            </a:p>
          </p:txBody>
        </p:sp>
        <p:cxnSp>
          <p:nvCxnSpPr>
            <p:cNvPr id="13" name="Straight Arrow Connector 12"/>
            <p:cNvCxnSpPr/>
            <p:nvPr/>
          </p:nvCxnSpPr>
          <p:spPr>
            <a:xfrm>
              <a:off x="1984308" y="3993850"/>
              <a:ext cx="438276" cy="4677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733800" y="3561646"/>
            <a:ext cx="3048000" cy="1811070"/>
            <a:chOff x="3733800" y="3561646"/>
            <a:chExt cx="3048000" cy="1811070"/>
          </a:xfrm>
        </p:grpSpPr>
        <p:sp>
          <p:nvSpPr>
            <p:cNvPr id="20" name="TextBox 19"/>
            <p:cNvSpPr txBox="1"/>
            <p:nvPr/>
          </p:nvSpPr>
          <p:spPr>
            <a:xfrm>
              <a:off x="3733800" y="3561646"/>
              <a:ext cx="3048000" cy="646331"/>
            </a:xfrm>
            <a:prstGeom prst="rect">
              <a:avLst/>
            </a:prstGeom>
            <a:noFill/>
          </p:spPr>
          <p:txBody>
            <a:bodyPr wrap="square" rtlCol="0">
              <a:spAutoFit/>
            </a:bodyPr>
            <a:lstStyle/>
            <a:p>
              <a:r>
                <a:rPr lang="en-US" sz="3600" b="1" dirty="0">
                  <a:solidFill>
                    <a:srgbClr val="FF0000"/>
                  </a:solidFill>
                </a:rPr>
                <a:t>peptide bond</a:t>
              </a:r>
            </a:p>
          </p:txBody>
        </p:sp>
        <p:cxnSp>
          <p:nvCxnSpPr>
            <p:cNvPr id="21" name="Straight Arrow Connector 20"/>
            <p:cNvCxnSpPr/>
            <p:nvPr/>
          </p:nvCxnSpPr>
          <p:spPr>
            <a:xfrm flipH="1">
              <a:off x="4832196" y="4227731"/>
              <a:ext cx="654204" cy="114498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59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265" y="3409950"/>
            <a:ext cx="9372601" cy="3046988"/>
          </a:xfrm>
          <a:prstGeom prst="rect">
            <a:avLst/>
          </a:prstGeom>
        </p:spPr>
        <p:txBody>
          <a:bodyPr wrap="square">
            <a:spAutoFit/>
          </a:bodyPr>
          <a:lstStyle/>
          <a:p>
            <a:pPr marL="0" indent="0" defTabSz="457200">
              <a:spcBef>
                <a:spcPct val="0"/>
              </a:spcBef>
              <a:buNone/>
              <a:defRPr/>
            </a:pPr>
            <a:r>
              <a:rPr lang="en-US" altLang="en-US" dirty="0"/>
              <a:t>How does an organism “know” what proteins to make?</a:t>
            </a:r>
          </a:p>
          <a:p>
            <a:pPr marL="0" indent="0" defTabSz="457200">
              <a:spcBef>
                <a:spcPct val="0"/>
              </a:spcBef>
              <a:buNone/>
              <a:defRPr/>
            </a:pPr>
            <a:endParaRPr lang="en-US" altLang="en-US" dirty="0"/>
          </a:p>
          <a:p>
            <a:pPr defTabSz="457200">
              <a:spcBef>
                <a:spcPct val="0"/>
              </a:spcBef>
              <a:defRPr/>
            </a:pPr>
            <a:r>
              <a:rPr lang="en-US" altLang="en-US" dirty="0"/>
              <a:t>DNA dictates the sequence of amino acids.</a:t>
            </a:r>
          </a:p>
          <a:p>
            <a:pPr defTabSz="457200">
              <a:spcBef>
                <a:spcPct val="0"/>
              </a:spcBef>
              <a:defRPr/>
            </a:pPr>
            <a:endParaRPr lang="en-US" altLang="en-US" dirty="0"/>
          </a:p>
          <a:p>
            <a:pPr defTabSz="457200">
              <a:spcBef>
                <a:spcPct val="0"/>
              </a:spcBef>
              <a:defRPr/>
            </a:pPr>
            <a:r>
              <a:rPr lang="en-US" altLang="en-US" dirty="0"/>
              <a:t>The sequence of amino acids leads to the protein’s three-dimensional structure. </a:t>
            </a:r>
          </a:p>
        </p:txBody>
      </p:sp>
      <p:pic>
        <p:nvPicPr>
          <p:cNvPr id="5122" name="Picture 2" descr="http://orig07.deviantart.net/9f12/f/2013/363/d/c/squirrel_127__the_game__part_3_of_5__by_easterngraysquirrel-d6zxwu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8600"/>
            <a:ext cx="477607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03213" y="914400"/>
            <a:ext cx="8534400" cy="503238"/>
          </a:xfrm>
        </p:spPr>
        <p:txBody>
          <a:bodyPr lIns="91440" tIns="45720" rIns="91440" bIns="45720" anchor="ctr">
            <a:noAutofit/>
          </a:bodyPr>
          <a:lstStyle/>
          <a:p>
            <a:pPr eaLnBrk="1" hangingPunct="1"/>
            <a:r>
              <a:rPr lang="en-US" altLang="en-US" sz="4000" dirty="0"/>
              <a:t>Four Levels of Protein Structure</a:t>
            </a:r>
            <a:endParaRPr lang="en-US" altLang="en-US" sz="4000" b="0" dirty="0"/>
          </a:p>
        </p:txBody>
      </p:sp>
      <p:sp>
        <p:nvSpPr>
          <p:cNvPr id="54275" name="Rectangle 3"/>
          <p:cNvSpPr>
            <a:spLocks noGrp="1" noChangeArrowheads="1"/>
          </p:cNvSpPr>
          <p:nvPr>
            <p:ph type="body" idx="4294967295"/>
          </p:nvPr>
        </p:nvSpPr>
        <p:spPr>
          <a:xfrm>
            <a:off x="385871" y="1708150"/>
            <a:ext cx="8788400" cy="4918075"/>
          </a:xfrm>
        </p:spPr>
        <p:txBody>
          <a:bodyPr lIns="91440" tIns="45720" rIns="91440" bIns="45720"/>
          <a:lstStyle/>
          <a:p>
            <a:pPr marL="514350" indent="-514350" eaLnBrk="1" hangingPunct="1">
              <a:buFont typeface="+mj-lt"/>
              <a:buAutoNum type="arabicPeriod"/>
            </a:pPr>
            <a:r>
              <a:rPr lang="en-US" altLang="en-US" dirty="0"/>
              <a:t>Primary</a:t>
            </a:r>
          </a:p>
          <a:p>
            <a:pPr marL="514350" indent="-514350" eaLnBrk="1" hangingPunct="1">
              <a:buFont typeface="+mj-lt"/>
              <a:buAutoNum type="arabicPeriod"/>
            </a:pPr>
            <a:r>
              <a:rPr lang="en-US" altLang="en-US" dirty="0"/>
              <a:t>Secondary</a:t>
            </a:r>
          </a:p>
          <a:p>
            <a:pPr marL="514350" indent="-514350" eaLnBrk="1" hangingPunct="1">
              <a:buFont typeface="+mj-lt"/>
              <a:buAutoNum type="arabicPeriod"/>
            </a:pPr>
            <a:r>
              <a:rPr lang="en-US" altLang="en-US" dirty="0"/>
              <a:t>Tertiary </a:t>
            </a:r>
          </a:p>
          <a:p>
            <a:pPr marL="514350" indent="-514350" eaLnBrk="1" hangingPunct="1">
              <a:buFont typeface="+mj-lt"/>
              <a:buAutoNum type="arabicPeriod"/>
            </a:pPr>
            <a:r>
              <a:rPr lang="en-US" altLang="en-US" dirty="0"/>
              <a:t>Quaternary </a:t>
            </a:r>
            <a:r>
              <a:rPr lang="en-US" altLang="en-US" i="1" dirty="0"/>
              <a:t>(Not all proteins have quaternary structure.)</a:t>
            </a:r>
          </a:p>
        </p:txBody>
      </p:sp>
      <p:grpSp>
        <p:nvGrpSpPr>
          <p:cNvPr id="54276" name="Group 8"/>
          <p:cNvGrpSpPr>
            <a:grpSpLocks/>
          </p:cNvGrpSpPr>
          <p:nvPr/>
        </p:nvGrpSpPr>
        <p:grpSpPr bwMode="auto">
          <a:xfrm>
            <a:off x="182563" y="6535738"/>
            <a:ext cx="8777287" cy="227012"/>
            <a:chOff x="115" y="4117"/>
            <a:chExt cx="5529" cy="143"/>
          </a:xfrm>
        </p:grpSpPr>
        <p:sp>
          <p:nvSpPr>
            <p:cNvPr id="54278" name="Line 7"/>
            <p:cNvSpPr>
              <a:spLocks noChangeShapeType="1"/>
            </p:cNvSpPr>
            <p:nvPr/>
          </p:nvSpPr>
          <p:spPr bwMode="auto">
            <a:xfrm>
              <a:off x="116"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9"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sp>
        <p:nvSpPr>
          <p:cNvPr id="54277" name="Line 6"/>
          <p:cNvSpPr>
            <a:spLocks noChangeShapeType="1"/>
          </p:cNvSpPr>
          <p:nvPr/>
        </p:nvSpPr>
        <p:spPr bwMode="auto">
          <a:xfrm>
            <a:off x="182563" y="609600"/>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633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03_21a_ProteinStructPrim-U"/>
          <p:cNvPicPr>
            <a:picLocks noChangeAspect="1" noChangeArrowheads="1"/>
          </p:cNvPicPr>
          <p:nvPr/>
        </p:nvPicPr>
        <p:blipFill>
          <a:blip r:embed="rId3">
            <a:extLst>
              <a:ext uri="{28A0092B-C50C-407E-A947-70E740481C1C}">
                <a14:useLocalDpi xmlns:a14="http://schemas.microsoft.com/office/drawing/2010/main" val="0"/>
              </a:ext>
            </a:extLst>
          </a:blip>
          <a:srcRect b="2603"/>
          <a:stretch>
            <a:fillRect/>
          </a:stretch>
        </p:blipFill>
        <p:spPr bwMode="auto">
          <a:xfrm>
            <a:off x="2339975" y="136525"/>
            <a:ext cx="4462463"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3.21a</a:t>
            </a:r>
          </a:p>
        </p:txBody>
      </p:sp>
      <p:sp>
        <p:nvSpPr>
          <p:cNvPr id="55300" name="Text Box 31"/>
          <p:cNvSpPr txBox="1">
            <a:spLocks noChangeArrowheads="1"/>
          </p:cNvSpPr>
          <p:nvPr/>
        </p:nvSpPr>
        <p:spPr bwMode="auto">
          <a:xfrm>
            <a:off x="3786188" y="128588"/>
            <a:ext cx="19542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800" b="1"/>
              <a:t>Primary structure</a:t>
            </a:r>
          </a:p>
        </p:txBody>
      </p:sp>
      <p:sp>
        <p:nvSpPr>
          <p:cNvPr id="55301" name="Text Box 31"/>
          <p:cNvSpPr txBox="1">
            <a:spLocks noChangeArrowheads="1"/>
          </p:cNvSpPr>
          <p:nvPr/>
        </p:nvSpPr>
        <p:spPr bwMode="auto">
          <a:xfrm>
            <a:off x="3406775" y="1811338"/>
            <a:ext cx="123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800" b="1"/>
              <a:t>Amino end</a:t>
            </a:r>
          </a:p>
        </p:txBody>
      </p:sp>
      <p:sp>
        <p:nvSpPr>
          <p:cNvPr id="55302" name="Text Box 31"/>
          <p:cNvSpPr txBox="1">
            <a:spLocks noChangeArrowheads="1"/>
          </p:cNvSpPr>
          <p:nvPr/>
        </p:nvSpPr>
        <p:spPr bwMode="auto">
          <a:xfrm>
            <a:off x="5276850" y="6203950"/>
            <a:ext cx="14684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800" b="1"/>
              <a:t>Carboxyl end</a:t>
            </a:r>
          </a:p>
        </p:txBody>
      </p:sp>
      <p:sp>
        <p:nvSpPr>
          <p:cNvPr id="55304" name="Text Box 31"/>
          <p:cNvSpPr txBox="1">
            <a:spLocks noChangeArrowheads="1"/>
          </p:cNvSpPr>
          <p:nvPr/>
        </p:nvSpPr>
        <p:spPr bwMode="auto">
          <a:xfrm>
            <a:off x="4073525" y="6097588"/>
            <a:ext cx="219075"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125</a:t>
            </a:r>
          </a:p>
        </p:txBody>
      </p:sp>
      <p:sp>
        <p:nvSpPr>
          <p:cNvPr id="55305" name="Text Box 31"/>
          <p:cNvSpPr txBox="1">
            <a:spLocks noChangeArrowheads="1"/>
          </p:cNvSpPr>
          <p:nvPr/>
        </p:nvSpPr>
        <p:spPr bwMode="auto">
          <a:xfrm>
            <a:off x="6313488" y="4951413"/>
            <a:ext cx="15557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95</a:t>
            </a:r>
          </a:p>
        </p:txBody>
      </p:sp>
      <p:sp>
        <p:nvSpPr>
          <p:cNvPr id="55306" name="Text Box 31"/>
          <p:cNvSpPr txBox="1">
            <a:spLocks noChangeArrowheads="1"/>
          </p:cNvSpPr>
          <p:nvPr/>
        </p:nvSpPr>
        <p:spPr bwMode="auto">
          <a:xfrm>
            <a:off x="5546725" y="4522788"/>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90</a:t>
            </a:r>
          </a:p>
        </p:txBody>
      </p:sp>
      <p:sp>
        <p:nvSpPr>
          <p:cNvPr id="55307" name="Text Box 31"/>
          <p:cNvSpPr txBox="1">
            <a:spLocks noChangeArrowheads="1"/>
          </p:cNvSpPr>
          <p:nvPr/>
        </p:nvSpPr>
        <p:spPr bwMode="auto">
          <a:xfrm>
            <a:off x="6075363" y="5345113"/>
            <a:ext cx="1936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100</a:t>
            </a:r>
          </a:p>
        </p:txBody>
      </p:sp>
      <p:sp>
        <p:nvSpPr>
          <p:cNvPr id="55308" name="Text Box 31"/>
          <p:cNvSpPr txBox="1">
            <a:spLocks noChangeArrowheads="1"/>
          </p:cNvSpPr>
          <p:nvPr/>
        </p:nvSpPr>
        <p:spPr bwMode="auto">
          <a:xfrm>
            <a:off x="5049838" y="5345113"/>
            <a:ext cx="1936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105</a:t>
            </a:r>
          </a:p>
        </p:txBody>
      </p:sp>
      <p:sp>
        <p:nvSpPr>
          <p:cNvPr id="55309" name="Text Box 31"/>
          <p:cNvSpPr txBox="1">
            <a:spLocks noChangeArrowheads="1"/>
          </p:cNvSpPr>
          <p:nvPr/>
        </p:nvSpPr>
        <p:spPr bwMode="auto">
          <a:xfrm>
            <a:off x="4025900" y="5345113"/>
            <a:ext cx="1936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110</a:t>
            </a:r>
          </a:p>
        </p:txBody>
      </p:sp>
      <p:sp>
        <p:nvSpPr>
          <p:cNvPr id="55310" name="Text Box 31"/>
          <p:cNvSpPr txBox="1">
            <a:spLocks noChangeArrowheads="1"/>
          </p:cNvSpPr>
          <p:nvPr/>
        </p:nvSpPr>
        <p:spPr bwMode="auto">
          <a:xfrm>
            <a:off x="3055938" y="6102350"/>
            <a:ext cx="1936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120</a:t>
            </a:r>
          </a:p>
        </p:txBody>
      </p:sp>
      <p:sp>
        <p:nvSpPr>
          <p:cNvPr id="55311" name="Text Box 31"/>
          <p:cNvSpPr txBox="1">
            <a:spLocks noChangeArrowheads="1"/>
          </p:cNvSpPr>
          <p:nvPr/>
        </p:nvSpPr>
        <p:spPr bwMode="auto">
          <a:xfrm>
            <a:off x="3000375" y="5346700"/>
            <a:ext cx="2016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115</a:t>
            </a:r>
          </a:p>
        </p:txBody>
      </p:sp>
      <p:sp>
        <p:nvSpPr>
          <p:cNvPr id="55312" name="Text Box 31"/>
          <p:cNvSpPr txBox="1">
            <a:spLocks noChangeArrowheads="1"/>
          </p:cNvSpPr>
          <p:nvPr/>
        </p:nvSpPr>
        <p:spPr bwMode="auto">
          <a:xfrm>
            <a:off x="3511550" y="4522788"/>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80</a:t>
            </a:r>
          </a:p>
        </p:txBody>
      </p:sp>
      <p:sp>
        <p:nvSpPr>
          <p:cNvPr id="55313" name="Text Box 31"/>
          <p:cNvSpPr txBox="1">
            <a:spLocks noChangeArrowheads="1"/>
          </p:cNvSpPr>
          <p:nvPr/>
        </p:nvSpPr>
        <p:spPr bwMode="auto">
          <a:xfrm>
            <a:off x="3656013" y="3814763"/>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70</a:t>
            </a:r>
          </a:p>
        </p:txBody>
      </p:sp>
      <p:sp>
        <p:nvSpPr>
          <p:cNvPr id="55314" name="Text Box 31"/>
          <p:cNvSpPr txBox="1">
            <a:spLocks noChangeArrowheads="1"/>
          </p:cNvSpPr>
          <p:nvPr/>
        </p:nvSpPr>
        <p:spPr bwMode="auto">
          <a:xfrm>
            <a:off x="5708650" y="3813175"/>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60</a:t>
            </a:r>
          </a:p>
        </p:txBody>
      </p:sp>
      <p:sp>
        <p:nvSpPr>
          <p:cNvPr id="55315" name="Text Box 31"/>
          <p:cNvSpPr txBox="1">
            <a:spLocks noChangeArrowheads="1"/>
          </p:cNvSpPr>
          <p:nvPr/>
        </p:nvSpPr>
        <p:spPr bwMode="auto">
          <a:xfrm>
            <a:off x="4527550" y="4524375"/>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85</a:t>
            </a:r>
          </a:p>
        </p:txBody>
      </p:sp>
      <p:sp>
        <p:nvSpPr>
          <p:cNvPr id="55316" name="Text Box 31"/>
          <p:cNvSpPr txBox="1">
            <a:spLocks noChangeArrowheads="1"/>
          </p:cNvSpPr>
          <p:nvPr/>
        </p:nvSpPr>
        <p:spPr bwMode="auto">
          <a:xfrm>
            <a:off x="3013075" y="4300538"/>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75</a:t>
            </a:r>
          </a:p>
        </p:txBody>
      </p:sp>
      <p:sp>
        <p:nvSpPr>
          <p:cNvPr id="55317" name="Text Box 31"/>
          <p:cNvSpPr txBox="1">
            <a:spLocks noChangeArrowheads="1"/>
          </p:cNvSpPr>
          <p:nvPr/>
        </p:nvSpPr>
        <p:spPr bwMode="auto">
          <a:xfrm>
            <a:off x="4689475" y="3810000"/>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65</a:t>
            </a:r>
          </a:p>
        </p:txBody>
      </p:sp>
      <p:sp>
        <p:nvSpPr>
          <p:cNvPr id="55318" name="Text Box 31"/>
          <p:cNvSpPr txBox="1">
            <a:spLocks noChangeArrowheads="1"/>
          </p:cNvSpPr>
          <p:nvPr/>
        </p:nvSpPr>
        <p:spPr bwMode="auto">
          <a:xfrm>
            <a:off x="6351588" y="3697288"/>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55</a:t>
            </a:r>
          </a:p>
        </p:txBody>
      </p:sp>
      <p:sp>
        <p:nvSpPr>
          <p:cNvPr id="55319" name="Text Box 31"/>
          <p:cNvSpPr txBox="1">
            <a:spLocks noChangeArrowheads="1"/>
          </p:cNvSpPr>
          <p:nvPr/>
        </p:nvSpPr>
        <p:spPr bwMode="auto">
          <a:xfrm>
            <a:off x="5957888" y="3000375"/>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50</a:t>
            </a:r>
          </a:p>
        </p:txBody>
      </p:sp>
      <p:sp>
        <p:nvSpPr>
          <p:cNvPr id="55320" name="Text Box 31"/>
          <p:cNvSpPr txBox="1">
            <a:spLocks noChangeArrowheads="1"/>
          </p:cNvSpPr>
          <p:nvPr/>
        </p:nvSpPr>
        <p:spPr bwMode="auto">
          <a:xfrm>
            <a:off x="4929188" y="2994025"/>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45</a:t>
            </a:r>
          </a:p>
        </p:txBody>
      </p:sp>
      <p:sp>
        <p:nvSpPr>
          <p:cNvPr id="55321" name="Text Box 31"/>
          <p:cNvSpPr txBox="1">
            <a:spLocks noChangeArrowheads="1"/>
          </p:cNvSpPr>
          <p:nvPr/>
        </p:nvSpPr>
        <p:spPr bwMode="auto">
          <a:xfrm>
            <a:off x="3905250" y="2995613"/>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40</a:t>
            </a:r>
          </a:p>
        </p:txBody>
      </p:sp>
      <p:sp>
        <p:nvSpPr>
          <p:cNvPr id="55322" name="Text Box 31"/>
          <p:cNvSpPr txBox="1">
            <a:spLocks noChangeArrowheads="1"/>
          </p:cNvSpPr>
          <p:nvPr/>
        </p:nvSpPr>
        <p:spPr bwMode="auto">
          <a:xfrm>
            <a:off x="4289425" y="2244725"/>
            <a:ext cx="1381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25</a:t>
            </a:r>
          </a:p>
        </p:txBody>
      </p:sp>
      <p:sp>
        <p:nvSpPr>
          <p:cNvPr id="55323" name="Text Box 31"/>
          <p:cNvSpPr txBox="1">
            <a:spLocks noChangeArrowheads="1"/>
          </p:cNvSpPr>
          <p:nvPr/>
        </p:nvSpPr>
        <p:spPr bwMode="auto">
          <a:xfrm>
            <a:off x="3255963" y="2238375"/>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30</a:t>
            </a:r>
          </a:p>
        </p:txBody>
      </p:sp>
      <p:sp>
        <p:nvSpPr>
          <p:cNvPr id="55324" name="Text Box 31"/>
          <p:cNvSpPr txBox="1">
            <a:spLocks noChangeArrowheads="1"/>
          </p:cNvSpPr>
          <p:nvPr/>
        </p:nvSpPr>
        <p:spPr bwMode="auto">
          <a:xfrm>
            <a:off x="3052763" y="2978150"/>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35</a:t>
            </a:r>
          </a:p>
        </p:txBody>
      </p:sp>
      <p:sp>
        <p:nvSpPr>
          <p:cNvPr id="55325" name="Text Box 31"/>
          <p:cNvSpPr txBox="1">
            <a:spLocks noChangeArrowheads="1"/>
          </p:cNvSpPr>
          <p:nvPr/>
        </p:nvSpPr>
        <p:spPr bwMode="auto">
          <a:xfrm>
            <a:off x="5319713" y="2243138"/>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20</a:t>
            </a:r>
          </a:p>
        </p:txBody>
      </p:sp>
      <p:sp>
        <p:nvSpPr>
          <p:cNvPr id="55326" name="Text Box 31"/>
          <p:cNvSpPr txBox="1">
            <a:spLocks noChangeArrowheads="1"/>
          </p:cNvSpPr>
          <p:nvPr/>
        </p:nvSpPr>
        <p:spPr bwMode="auto">
          <a:xfrm>
            <a:off x="6249988" y="2224088"/>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15</a:t>
            </a:r>
          </a:p>
        </p:txBody>
      </p:sp>
      <p:sp>
        <p:nvSpPr>
          <p:cNvPr id="55327" name="Text Box 31"/>
          <p:cNvSpPr txBox="1">
            <a:spLocks noChangeArrowheads="1"/>
          </p:cNvSpPr>
          <p:nvPr/>
        </p:nvSpPr>
        <p:spPr bwMode="auto">
          <a:xfrm>
            <a:off x="6272213" y="1441450"/>
            <a:ext cx="1381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10</a:t>
            </a:r>
          </a:p>
        </p:txBody>
      </p:sp>
      <p:sp>
        <p:nvSpPr>
          <p:cNvPr id="55328" name="Text Box 31"/>
          <p:cNvSpPr txBox="1">
            <a:spLocks noChangeArrowheads="1"/>
          </p:cNvSpPr>
          <p:nvPr/>
        </p:nvSpPr>
        <p:spPr bwMode="auto">
          <a:xfrm>
            <a:off x="5276850" y="1471613"/>
            <a:ext cx="904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5</a:t>
            </a:r>
          </a:p>
        </p:txBody>
      </p:sp>
      <p:sp>
        <p:nvSpPr>
          <p:cNvPr id="55329" name="Text Box 31"/>
          <p:cNvSpPr txBox="1">
            <a:spLocks noChangeArrowheads="1"/>
          </p:cNvSpPr>
          <p:nvPr/>
        </p:nvSpPr>
        <p:spPr bwMode="auto">
          <a:xfrm>
            <a:off x="4441825" y="1447800"/>
            <a:ext cx="9048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900" b="1">
                <a:solidFill>
                  <a:srgbClr val="309FC8"/>
                </a:solidFill>
              </a:rPr>
              <a:t>1</a:t>
            </a:r>
          </a:p>
        </p:txBody>
      </p:sp>
      <p:sp>
        <p:nvSpPr>
          <p:cNvPr id="55330" name="Text Box 31"/>
          <p:cNvSpPr txBox="1">
            <a:spLocks noChangeArrowheads="1"/>
          </p:cNvSpPr>
          <p:nvPr/>
        </p:nvSpPr>
        <p:spPr bwMode="auto">
          <a:xfrm>
            <a:off x="2390775" y="542925"/>
            <a:ext cx="7953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800" b="1"/>
              <a:t>Amino </a:t>
            </a:r>
          </a:p>
          <a:p>
            <a:pPr>
              <a:buFont typeface="Arial" charset="0"/>
              <a:buNone/>
            </a:pPr>
            <a:r>
              <a:rPr lang="en-US" altLang="en-US" sz="1800" b="1"/>
              <a:t>acids</a:t>
            </a:r>
          </a:p>
        </p:txBody>
      </p:sp>
    </p:spTree>
    <p:extLst>
      <p:ext uri="{BB962C8B-B14F-4D97-AF65-F5344CB8AC3E}">
        <p14:creationId xmlns:p14="http://schemas.microsoft.com/office/powerpoint/2010/main" val="50838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03_21baProtStructSec-U"/>
          <p:cNvPicPr>
            <a:picLocks noChangeAspect="1" noChangeArrowheads="1"/>
          </p:cNvPicPr>
          <p:nvPr/>
        </p:nvPicPr>
        <p:blipFill>
          <a:blip r:embed="rId3">
            <a:extLst>
              <a:ext uri="{28A0092B-C50C-407E-A947-70E740481C1C}">
                <a14:useLocalDpi xmlns:a14="http://schemas.microsoft.com/office/drawing/2010/main" val="0"/>
              </a:ext>
            </a:extLst>
          </a:blip>
          <a:srcRect b="2670"/>
          <a:stretch>
            <a:fillRect/>
          </a:stretch>
        </p:blipFill>
        <p:spPr bwMode="auto">
          <a:xfrm>
            <a:off x="-15875" y="0"/>
            <a:ext cx="6797675"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31"/>
          <p:cNvSpPr txBox="1">
            <a:spLocks noChangeArrowheads="1"/>
          </p:cNvSpPr>
          <p:nvPr/>
        </p:nvSpPr>
        <p:spPr bwMode="auto">
          <a:xfrm>
            <a:off x="2011362" y="46929"/>
            <a:ext cx="2719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2200" b="1" dirty="0"/>
              <a:t>Secondary structure</a:t>
            </a:r>
          </a:p>
        </p:txBody>
      </p:sp>
      <p:sp>
        <p:nvSpPr>
          <p:cNvPr id="58373" name="Text Box 31"/>
          <p:cNvSpPr txBox="1">
            <a:spLocks noChangeArrowheads="1"/>
          </p:cNvSpPr>
          <p:nvPr/>
        </p:nvSpPr>
        <p:spPr bwMode="auto">
          <a:xfrm>
            <a:off x="4494212" y="4603054"/>
            <a:ext cx="11525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t>Hydrogen</a:t>
            </a:r>
          </a:p>
          <a:p>
            <a:pPr>
              <a:buFont typeface="Arial" charset="0"/>
              <a:buNone/>
            </a:pPr>
            <a:r>
              <a:rPr lang="en-US" altLang="en-US" sz="2000" b="1"/>
              <a:t>bond</a:t>
            </a:r>
          </a:p>
        </p:txBody>
      </p:sp>
      <p:sp>
        <p:nvSpPr>
          <p:cNvPr id="58374" name="Text Box 31"/>
          <p:cNvSpPr txBox="1">
            <a:spLocks noChangeArrowheads="1"/>
          </p:cNvSpPr>
          <p:nvPr/>
        </p:nvSpPr>
        <p:spPr bwMode="auto">
          <a:xfrm>
            <a:off x="2286000" y="2685354"/>
            <a:ext cx="19272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pleated sheet</a:t>
            </a:r>
          </a:p>
        </p:txBody>
      </p:sp>
      <p:sp>
        <p:nvSpPr>
          <p:cNvPr id="58375" name="Text Box 31"/>
          <p:cNvSpPr txBox="1">
            <a:spLocks noChangeArrowheads="1"/>
          </p:cNvSpPr>
          <p:nvPr/>
        </p:nvSpPr>
        <p:spPr bwMode="auto">
          <a:xfrm>
            <a:off x="1851025" y="1423292"/>
            <a:ext cx="84613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helix</a:t>
            </a:r>
          </a:p>
        </p:txBody>
      </p:sp>
      <p:sp>
        <p:nvSpPr>
          <p:cNvPr id="58376" name="Text Box 31"/>
          <p:cNvSpPr txBox="1">
            <a:spLocks noChangeArrowheads="1"/>
          </p:cNvSpPr>
          <p:nvPr/>
        </p:nvSpPr>
        <p:spPr bwMode="auto">
          <a:xfrm>
            <a:off x="4552950" y="2393254"/>
            <a:ext cx="19367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t>Hydrogen bond</a:t>
            </a:r>
          </a:p>
        </p:txBody>
      </p:sp>
      <p:sp>
        <p:nvSpPr>
          <p:cNvPr id="58377" name="Text Box 31"/>
          <p:cNvSpPr txBox="1">
            <a:spLocks noChangeArrowheads="1"/>
          </p:cNvSpPr>
          <p:nvPr/>
        </p:nvSpPr>
        <p:spPr bwMode="auto">
          <a:xfrm>
            <a:off x="4503737" y="3174304"/>
            <a:ext cx="11239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strand</a:t>
            </a:r>
          </a:p>
        </p:txBody>
      </p:sp>
      <p:sp>
        <p:nvSpPr>
          <p:cNvPr id="58378" name="Line 10"/>
          <p:cNvSpPr>
            <a:spLocks noChangeShapeType="1"/>
          </p:cNvSpPr>
          <p:nvPr/>
        </p:nvSpPr>
        <p:spPr bwMode="auto">
          <a:xfrm>
            <a:off x="5497512" y="1902717"/>
            <a:ext cx="0" cy="514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11"/>
          <p:cNvSpPr>
            <a:spLocks noChangeShapeType="1"/>
          </p:cNvSpPr>
          <p:nvPr/>
        </p:nvSpPr>
        <p:spPr bwMode="auto">
          <a:xfrm>
            <a:off x="3667125" y="4769742"/>
            <a:ext cx="774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0" name="Line 12"/>
          <p:cNvSpPr>
            <a:spLocks noChangeShapeType="1"/>
          </p:cNvSpPr>
          <p:nvPr/>
        </p:nvSpPr>
        <p:spPr bwMode="auto">
          <a:xfrm>
            <a:off x="3946525" y="3323529"/>
            <a:ext cx="485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a:extLst>
              <a:ext uri="{FF2B5EF4-FFF2-40B4-BE49-F238E27FC236}">
                <a16:creationId xmlns:a16="http://schemas.microsoft.com/office/drawing/2014/main" id="{79EB2E88-089C-465D-B058-05C34DCA2004}"/>
              </a:ext>
            </a:extLst>
          </p:cNvPr>
          <p:cNvPicPr>
            <a:picLocks noChangeAspect="1"/>
          </p:cNvPicPr>
          <p:nvPr/>
        </p:nvPicPr>
        <p:blipFill>
          <a:blip r:embed="rId4"/>
          <a:stretch>
            <a:fillRect/>
          </a:stretch>
        </p:blipFill>
        <p:spPr>
          <a:xfrm>
            <a:off x="6351366" y="3899413"/>
            <a:ext cx="1995931" cy="2361565"/>
          </a:xfrm>
          <a:prstGeom prst="rect">
            <a:avLst/>
          </a:prstGeom>
        </p:spPr>
      </p:pic>
    </p:spTree>
    <p:extLst>
      <p:ext uri="{BB962C8B-B14F-4D97-AF65-F5344CB8AC3E}">
        <p14:creationId xmlns:p14="http://schemas.microsoft.com/office/powerpoint/2010/main" val="206283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3_21dProtStructSideGrps-U"/>
          <p:cNvPicPr>
            <a:picLocks noChangeAspect="1" noChangeArrowheads="1"/>
          </p:cNvPicPr>
          <p:nvPr/>
        </p:nvPicPr>
        <p:blipFill>
          <a:blip r:embed="rId3">
            <a:extLst>
              <a:ext uri="{28A0092B-C50C-407E-A947-70E740481C1C}">
                <a14:useLocalDpi xmlns:a14="http://schemas.microsoft.com/office/drawing/2010/main" val="0"/>
              </a:ext>
            </a:extLst>
          </a:blip>
          <a:srcRect b="2876"/>
          <a:stretch>
            <a:fillRect/>
          </a:stretch>
        </p:blipFill>
        <p:spPr bwMode="auto">
          <a:xfrm>
            <a:off x="296863" y="779463"/>
            <a:ext cx="8548687"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3.21d</a:t>
            </a:r>
          </a:p>
        </p:txBody>
      </p:sp>
      <p:sp>
        <p:nvSpPr>
          <p:cNvPr id="62470" name="Text Box 31"/>
          <p:cNvSpPr txBox="1">
            <a:spLocks noChangeArrowheads="1"/>
          </p:cNvSpPr>
          <p:nvPr/>
        </p:nvSpPr>
        <p:spPr bwMode="auto">
          <a:xfrm>
            <a:off x="1947863" y="5311775"/>
            <a:ext cx="1600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dirty="0"/>
              <a:t>Polypeptide</a:t>
            </a:r>
          </a:p>
          <a:p>
            <a:pPr>
              <a:buFont typeface="Arial" charset="0"/>
              <a:buNone/>
            </a:pPr>
            <a:r>
              <a:rPr lang="en-US" altLang="en-US" sz="2200" b="1" dirty="0"/>
              <a:t>backbone</a:t>
            </a:r>
          </a:p>
        </p:txBody>
      </p:sp>
      <p:sp>
        <p:nvSpPr>
          <p:cNvPr id="62468" name="Text Box 31"/>
          <p:cNvSpPr txBox="1">
            <a:spLocks noChangeArrowheads="1"/>
          </p:cNvSpPr>
          <p:nvPr/>
        </p:nvSpPr>
        <p:spPr bwMode="auto">
          <a:xfrm>
            <a:off x="2392363" y="1498600"/>
            <a:ext cx="13477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dirty="0"/>
              <a:t>Hydrogen</a:t>
            </a:r>
          </a:p>
          <a:p>
            <a:pPr>
              <a:buFont typeface="Arial" charset="0"/>
              <a:buNone/>
            </a:pPr>
            <a:r>
              <a:rPr lang="en-US" altLang="en-US" sz="2200" b="1" dirty="0"/>
              <a:t>bond</a:t>
            </a:r>
          </a:p>
        </p:txBody>
      </p:sp>
      <p:sp>
        <p:nvSpPr>
          <p:cNvPr id="62473" name="Line 9"/>
          <p:cNvSpPr>
            <a:spLocks noChangeShapeType="1"/>
          </p:cNvSpPr>
          <p:nvPr/>
        </p:nvSpPr>
        <p:spPr bwMode="auto">
          <a:xfrm flipH="1">
            <a:off x="1782763" y="1671638"/>
            <a:ext cx="569912"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69" name="Text Box 31"/>
          <p:cNvSpPr txBox="1">
            <a:spLocks noChangeArrowheads="1"/>
          </p:cNvSpPr>
          <p:nvPr/>
        </p:nvSpPr>
        <p:spPr bwMode="auto">
          <a:xfrm>
            <a:off x="1582738" y="3370263"/>
            <a:ext cx="1347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dirty="0"/>
              <a:t>Disulfide</a:t>
            </a:r>
          </a:p>
          <a:p>
            <a:pPr>
              <a:buFont typeface="Arial" charset="0"/>
              <a:buNone/>
            </a:pPr>
            <a:r>
              <a:rPr lang="en-US" altLang="en-US" sz="2200" b="1" dirty="0"/>
              <a:t>bridge</a:t>
            </a:r>
          </a:p>
        </p:txBody>
      </p:sp>
      <p:sp>
        <p:nvSpPr>
          <p:cNvPr id="62474" name="Line 10"/>
          <p:cNvSpPr>
            <a:spLocks noChangeShapeType="1"/>
          </p:cNvSpPr>
          <p:nvPr/>
        </p:nvSpPr>
        <p:spPr bwMode="auto">
          <a:xfrm>
            <a:off x="2484438" y="3865563"/>
            <a:ext cx="5318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5" name="Line 11"/>
          <p:cNvSpPr>
            <a:spLocks noChangeShapeType="1"/>
          </p:cNvSpPr>
          <p:nvPr/>
        </p:nvSpPr>
        <p:spPr bwMode="auto">
          <a:xfrm flipH="1">
            <a:off x="3576638" y="5118100"/>
            <a:ext cx="317500" cy="327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2" name="Text Box 31"/>
          <p:cNvSpPr txBox="1">
            <a:spLocks noChangeArrowheads="1"/>
          </p:cNvSpPr>
          <p:nvPr/>
        </p:nvSpPr>
        <p:spPr bwMode="auto">
          <a:xfrm>
            <a:off x="6646863" y="4051300"/>
            <a:ext cx="142398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dirty="0"/>
              <a:t>Ionic bond</a:t>
            </a:r>
          </a:p>
        </p:txBody>
      </p:sp>
      <p:sp>
        <p:nvSpPr>
          <p:cNvPr id="62476" name="Line 12"/>
          <p:cNvSpPr>
            <a:spLocks noChangeShapeType="1"/>
          </p:cNvSpPr>
          <p:nvPr/>
        </p:nvSpPr>
        <p:spPr bwMode="auto">
          <a:xfrm>
            <a:off x="6032500" y="3903663"/>
            <a:ext cx="569913"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1" name="Text Box 31"/>
          <p:cNvSpPr txBox="1">
            <a:spLocks noChangeArrowheads="1"/>
          </p:cNvSpPr>
          <p:nvPr/>
        </p:nvSpPr>
        <p:spPr bwMode="auto">
          <a:xfrm>
            <a:off x="6643688" y="2100263"/>
            <a:ext cx="21875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dirty="0"/>
              <a:t>Hydrophobic</a:t>
            </a:r>
          </a:p>
          <a:p>
            <a:pPr>
              <a:lnSpc>
                <a:spcPct val="95000"/>
              </a:lnSpc>
              <a:buFont typeface="Arial" charset="0"/>
              <a:buNone/>
            </a:pPr>
            <a:r>
              <a:rPr lang="en-US" altLang="en-US" sz="2200" b="1" dirty="0"/>
              <a:t>interactions and</a:t>
            </a:r>
          </a:p>
          <a:p>
            <a:pPr>
              <a:lnSpc>
                <a:spcPct val="95000"/>
              </a:lnSpc>
              <a:buFont typeface="Arial" charset="0"/>
              <a:buNone/>
            </a:pPr>
            <a:r>
              <a:rPr lang="en-US" altLang="en-US" sz="2200" b="1" dirty="0"/>
              <a:t>van der Waals</a:t>
            </a:r>
          </a:p>
          <a:p>
            <a:pPr>
              <a:lnSpc>
                <a:spcPct val="95000"/>
              </a:lnSpc>
              <a:buFont typeface="Arial" charset="0"/>
              <a:buNone/>
            </a:pPr>
            <a:r>
              <a:rPr lang="en-US" altLang="en-US" sz="2200" b="1" dirty="0"/>
              <a:t>interactions</a:t>
            </a:r>
          </a:p>
        </p:txBody>
      </p:sp>
      <p:sp>
        <p:nvSpPr>
          <p:cNvPr id="62477" name="Line 13"/>
          <p:cNvSpPr>
            <a:spLocks noChangeShapeType="1"/>
          </p:cNvSpPr>
          <p:nvPr/>
        </p:nvSpPr>
        <p:spPr bwMode="auto">
          <a:xfrm>
            <a:off x="5060950" y="2260600"/>
            <a:ext cx="15224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31"/>
          <p:cNvSpPr txBox="1">
            <a:spLocks noChangeArrowheads="1"/>
          </p:cNvSpPr>
          <p:nvPr/>
        </p:nvSpPr>
        <p:spPr bwMode="auto">
          <a:xfrm>
            <a:off x="4191000" y="152400"/>
            <a:ext cx="2719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2200" b="1" dirty="0"/>
              <a:t>Tertiary structure</a:t>
            </a:r>
          </a:p>
        </p:txBody>
      </p:sp>
    </p:spTree>
    <p:extLst>
      <p:ext uri="{BB962C8B-B14F-4D97-AF65-F5344CB8AC3E}">
        <p14:creationId xmlns:p14="http://schemas.microsoft.com/office/powerpoint/2010/main" val="32950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fade">
                                      <p:cBhvr>
                                        <p:cTn id="7" dur="1000"/>
                                        <p:tgtEl>
                                          <p:spTgt spid="62473"/>
                                        </p:tgtEl>
                                      </p:cBhvr>
                                    </p:animEffect>
                                    <p:anim calcmode="lin" valueType="num">
                                      <p:cBhvr>
                                        <p:cTn id="8" dur="1000" fill="hold"/>
                                        <p:tgtEl>
                                          <p:spTgt spid="62473"/>
                                        </p:tgtEl>
                                        <p:attrNameLst>
                                          <p:attrName>ppt_x</p:attrName>
                                        </p:attrNameLst>
                                      </p:cBhvr>
                                      <p:tavLst>
                                        <p:tav tm="0">
                                          <p:val>
                                            <p:strVal val="#ppt_x"/>
                                          </p:val>
                                        </p:tav>
                                        <p:tav tm="100000">
                                          <p:val>
                                            <p:strVal val="#ppt_x"/>
                                          </p:val>
                                        </p:tav>
                                      </p:tavLst>
                                    </p:anim>
                                    <p:anim calcmode="lin" valueType="num">
                                      <p:cBhvr>
                                        <p:cTn id="9" dur="1000" fill="hold"/>
                                        <p:tgtEl>
                                          <p:spTgt spid="624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4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2477"/>
                                        </p:tgtEl>
                                        <p:attrNameLst>
                                          <p:attrName>style.visibility</p:attrName>
                                        </p:attrNameLst>
                                      </p:cBhvr>
                                      <p:to>
                                        <p:strVal val="visible"/>
                                      </p:to>
                                    </p:set>
                                    <p:animEffect transition="in" filter="fade">
                                      <p:cBhvr>
                                        <p:cTn id="18" dur="1000"/>
                                        <p:tgtEl>
                                          <p:spTgt spid="62477"/>
                                        </p:tgtEl>
                                      </p:cBhvr>
                                    </p:animEffect>
                                    <p:anim calcmode="lin" valueType="num">
                                      <p:cBhvr>
                                        <p:cTn id="19" dur="1000" fill="hold"/>
                                        <p:tgtEl>
                                          <p:spTgt spid="62477"/>
                                        </p:tgtEl>
                                        <p:attrNameLst>
                                          <p:attrName>ppt_x</p:attrName>
                                        </p:attrNameLst>
                                      </p:cBhvr>
                                      <p:tavLst>
                                        <p:tav tm="0">
                                          <p:val>
                                            <p:strVal val="#ppt_x"/>
                                          </p:val>
                                        </p:tav>
                                        <p:tav tm="100000">
                                          <p:val>
                                            <p:strVal val="#ppt_x"/>
                                          </p:val>
                                        </p:tav>
                                      </p:tavLst>
                                    </p:anim>
                                    <p:anim calcmode="lin" valueType="num">
                                      <p:cBhvr>
                                        <p:cTn id="20" dur="1000" fill="hold"/>
                                        <p:tgtEl>
                                          <p:spTgt spid="624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4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2474"/>
                                        </p:tgtEl>
                                        <p:attrNameLst>
                                          <p:attrName>style.visibility</p:attrName>
                                        </p:attrNameLst>
                                      </p:cBhvr>
                                      <p:to>
                                        <p:strVal val="visible"/>
                                      </p:to>
                                    </p:set>
                                    <p:animEffect transition="in" filter="fade">
                                      <p:cBhvr>
                                        <p:cTn id="29" dur="1000"/>
                                        <p:tgtEl>
                                          <p:spTgt spid="62474"/>
                                        </p:tgtEl>
                                      </p:cBhvr>
                                    </p:animEffect>
                                    <p:anim calcmode="lin" valueType="num">
                                      <p:cBhvr>
                                        <p:cTn id="30" dur="1000" fill="hold"/>
                                        <p:tgtEl>
                                          <p:spTgt spid="62474"/>
                                        </p:tgtEl>
                                        <p:attrNameLst>
                                          <p:attrName>ppt_x</p:attrName>
                                        </p:attrNameLst>
                                      </p:cBhvr>
                                      <p:tavLst>
                                        <p:tav tm="0">
                                          <p:val>
                                            <p:strVal val="#ppt_x"/>
                                          </p:val>
                                        </p:tav>
                                        <p:tav tm="100000">
                                          <p:val>
                                            <p:strVal val="#ppt_x"/>
                                          </p:val>
                                        </p:tav>
                                      </p:tavLst>
                                    </p:anim>
                                    <p:anim calcmode="lin" valueType="num">
                                      <p:cBhvr>
                                        <p:cTn id="31" dur="1000" fill="hold"/>
                                        <p:tgtEl>
                                          <p:spTgt spid="624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246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2476"/>
                                        </p:tgtEl>
                                        <p:attrNameLst>
                                          <p:attrName>style.visibility</p:attrName>
                                        </p:attrNameLst>
                                      </p:cBhvr>
                                      <p:to>
                                        <p:strVal val="visible"/>
                                      </p:to>
                                    </p:set>
                                    <p:animEffect transition="in" filter="fade">
                                      <p:cBhvr>
                                        <p:cTn id="40" dur="1000"/>
                                        <p:tgtEl>
                                          <p:spTgt spid="62476"/>
                                        </p:tgtEl>
                                      </p:cBhvr>
                                    </p:animEffect>
                                    <p:anim calcmode="lin" valueType="num">
                                      <p:cBhvr>
                                        <p:cTn id="41" dur="1000" fill="hold"/>
                                        <p:tgtEl>
                                          <p:spTgt spid="62476"/>
                                        </p:tgtEl>
                                        <p:attrNameLst>
                                          <p:attrName>ppt_x</p:attrName>
                                        </p:attrNameLst>
                                      </p:cBhvr>
                                      <p:tavLst>
                                        <p:tav tm="0">
                                          <p:val>
                                            <p:strVal val="#ppt_x"/>
                                          </p:val>
                                        </p:tav>
                                        <p:tav tm="100000">
                                          <p:val>
                                            <p:strVal val="#ppt_x"/>
                                          </p:val>
                                        </p:tav>
                                      </p:tavLst>
                                    </p:anim>
                                    <p:anim calcmode="lin" valueType="num">
                                      <p:cBhvr>
                                        <p:cTn id="42" dur="1000" fill="hold"/>
                                        <p:tgtEl>
                                          <p:spTgt spid="6247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73" grpId="0" animBg="1"/>
      <p:bldP spid="62469" grpId="0"/>
      <p:bldP spid="62474" grpId="0" animBg="1"/>
      <p:bldP spid="62472" grpId="0"/>
      <p:bldP spid="62476" grpId="0" animBg="1"/>
      <p:bldP spid="62471" grpId="0"/>
      <p:bldP spid="624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03_21fProtStructHeme-U"/>
          <p:cNvPicPr>
            <a:picLocks noChangeAspect="1" noChangeArrowheads="1"/>
          </p:cNvPicPr>
          <p:nvPr/>
        </p:nvPicPr>
        <p:blipFill>
          <a:blip r:embed="rId3">
            <a:extLst>
              <a:ext uri="{28A0092B-C50C-407E-A947-70E740481C1C}">
                <a14:useLocalDpi xmlns:a14="http://schemas.microsoft.com/office/drawing/2010/main" val="0"/>
              </a:ext>
            </a:extLst>
          </a:blip>
          <a:srcRect b="2480"/>
          <a:stretch>
            <a:fillRect/>
          </a:stretch>
        </p:blipFill>
        <p:spPr bwMode="auto">
          <a:xfrm>
            <a:off x="1050925" y="163513"/>
            <a:ext cx="7042150"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3.21f</a:t>
            </a:r>
          </a:p>
        </p:txBody>
      </p:sp>
      <p:sp>
        <p:nvSpPr>
          <p:cNvPr id="64518" name="Text Box 31"/>
          <p:cNvSpPr txBox="1">
            <a:spLocks noChangeArrowheads="1"/>
          </p:cNvSpPr>
          <p:nvPr/>
        </p:nvSpPr>
        <p:spPr bwMode="auto">
          <a:xfrm>
            <a:off x="1108075" y="3894138"/>
            <a:ext cx="124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subunit</a:t>
            </a:r>
          </a:p>
        </p:txBody>
      </p:sp>
      <p:sp>
        <p:nvSpPr>
          <p:cNvPr id="64519" name="Text Box 31"/>
          <p:cNvSpPr txBox="1">
            <a:spLocks noChangeArrowheads="1"/>
          </p:cNvSpPr>
          <p:nvPr/>
        </p:nvSpPr>
        <p:spPr bwMode="auto">
          <a:xfrm>
            <a:off x="5808663" y="4895850"/>
            <a:ext cx="1244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subunit</a:t>
            </a:r>
          </a:p>
        </p:txBody>
      </p:sp>
      <p:sp>
        <p:nvSpPr>
          <p:cNvPr id="64520" name="Text Box 31"/>
          <p:cNvSpPr txBox="1">
            <a:spLocks noChangeArrowheads="1"/>
          </p:cNvSpPr>
          <p:nvPr/>
        </p:nvSpPr>
        <p:spPr bwMode="auto">
          <a:xfrm>
            <a:off x="5678488" y="3028950"/>
            <a:ext cx="1244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subunit</a:t>
            </a:r>
          </a:p>
        </p:txBody>
      </p:sp>
      <p:sp>
        <p:nvSpPr>
          <p:cNvPr id="64521" name="Text Box 31"/>
          <p:cNvSpPr txBox="1">
            <a:spLocks noChangeArrowheads="1"/>
          </p:cNvSpPr>
          <p:nvPr/>
        </p:nvSpPr>
        <p:spPr bwMode="auto">
          <a:xfrm>
            <a:off x="1508125" y="5786438"/>
            <a:ext cx="124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000" b="1">
                <a:sym typeface="Symbol" pitchFamily="84" charset="2"/>
              </a:rPr>
              <a:t></a:t>
            </a:r>
            <a:r>
              <a:rPr lang="en-US" altLang="en-US" sz="2000" b="1"/>
              <a:t> subunit</a:t>
            </a:r>
          </a:p>
        </p:txBody>
      </p:sp>
      <p:sp>
        <p:nvSpPr>
          <p:cNvPr id="13" name="Text Box 31"/>
          <p:cNvSpPr txBox="1">
            <a:spLocks noChangeArrowheads="1"/>
          </p:cNvSpPr>
          <p:nvPr/>
        </p:nvSpPr>
        <p:spPr bwMode="auto">
          <a:xfrm>
            <a:off x="770731" y="622738"/>
            <a:ext cx="2719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2200" b="1" dirty="0"/>
              <a:t>Quaternary Structure </a:t>
            </a:r>
          </a:p>
        </p:txBody>
      </p:sp>
    </p:spTree>
    <p:extLst>
      <p:ext uri="{BB962C8B-B14F-4D97-AF65-F5344CB8AC3E}">
        <p14:creationId xmlns:p14="http://schemas.microsoft.com/office/powerpoint/2010/main" val="37351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03_21baProtStructSec-U"/>
          <p:cNvPicPr>
            <a:picLocks noChangeAspect="1" noChangeArrowheads="1"/>
          </p:cNvPicPr>
          <p:nvPr/>
        </p:nvPicPr>
        <p:blipFill rotWithShape="1">
          <a:blip r:embed="rId3">
            <a:extLst>
              <a:ext uri="{28A0092B-C50C-407E-A947-70E740481C1C}">
                <a14:useLocalDpi xmlns:a14="http://schemas.microsoft.com/office/drawing/2010/main" val="0"/>
              </a:ext>
            </a:extLst>
          </a:blip>
          <a:srcRect l="35731" r="-1908" b="54155"/>
          <a:stretch/>
        </p:blipFill>
        <p:spPr bwMode="auto">
          <a:xfrm>
            <a:off x="3276600" y="304798"/>
            <a:ext cx="5240466" cy="304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descr="03_21dProtStructSideGrps-U"/>
          <p:cNvPicPr>
            <a:picLocks noChangeAspect="1" noChangeArrowheads="1"/>
          </p:cNvPicPr>
          <p:nvPr/>
        </p:nvPicPr>
        <p:blipFill>
          <a:blip r:embed="rId4">
            <a:extLst>
              <a:ext uri="{28A0092B-C50C-407E-A947-70E740481C1C}">
                <a14:useLocalDpi xmlns:a14="http://schemas.microsoft.com/office/drawing/2010/main" val="0"/>
              </a:ext>
            </a:extLst>
          </a:blip>
          <a:srcRect b="2876"/>
          <a:stretch>
            <a:fillRect/>
          </a:stretch>
        </p:blipFill>
        <p:spPr bwMode="auto">
          <a:xfrm>
            <a:off x="457200" y="2819400"/>
            <a:ext cx="6407150" cy="385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www.bendandmend.com.au/wp-content/uploads/2011/10/Fire-meanie-heat-applic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778" y="3198689"/>
            <a:ext cx="2738288" cy="3251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dc.gov/niosh/images/8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40" y="0"/>
            <a:ext cx="2219324" cy="221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0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1400" b="1">
                <a:latin typeface="Tahoma" pitchFamily="84" charset="0"/>
              </a:rPr>
              <a:t>0</a:t>
            </a:r>
          </a:p>
        </p:txBody>
      </p:sp>
      <p:sp>
        <p:nvSpPr>
          <p:cNvPr id="27651" name="Text Box 8"/>
          <p:cNvSpPr txBox="1">
            <a:spLocks noChangeArrowheads="1"/>
          </p:cNvSpPr>
          <p:nvPr/>
        </p:nvSpPr>
        <p:spPr bwMode="auto">
          <a:xfrm>
            <a:off x="528638" y="1098550"/>
            <a:ext cx="90725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0" dirty="0">
                <a:solidFill>
                  <a:srgbClr val="9D0016"/>
                </a:solidFill>
              </a:rPr>
              <a:t> Chapter 3</a:t>
            </a:r>
          </a:p>
        </p:txBody>
      </p:sp>
      <p:sp>
        <p:nvSpPr>
          <p:cNvPr id="2" name="Subtitle 1"/>
          <p:cNvSpPr>
            <a:spLocks noGrp="1"/>
          </p:cNvSpPr>
          <p:nvPr>
            <p:ph type="subTitle" idx="1"/>
          </p:nvPr>
        </p:nvSpPr>
        <p:spPr>
          <a:xfrm>
            <a:off x="1219200" y="3733800"/>
            <a:ext cx="6400800" cy="1752600"/>
          </a:xfrm>
        </p:spPr>
        <p:txBody>
          <a:bodyPr>
            <a:normAutofit/>
          </a:bodyPr>
          <a:lstStyle/>
          <a:p>
            <a:r>
              <a:rPr lang="en-US" sz="8000" dirty="0"/>
              <a:t>Proteins </a:t>
            </a:r>
          </a:p>
        </p:txBody>
      </p:sp>
    </p:spTree>
    <p:custDataLst>
      <p:tags r:id="rId1"/>
    </p:custDataLst>
    <p:extLst>
      <p:ext uri="{BB962C8B-B14F-4D97-AF65-F5344CB8AC3E}">
        <p14:creationId xmlns:p14="http://schemas.microsoft.com/office/powerpoint/2010/main" val="2146191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3_23ProteinDenature_1-U"/>
          <p:cNvPicPr>
            <a:picLocks noChangeAspect="1" noChangeArrowheads="1"/>
          </p:cNvPicPr>
          <p:nvPr/>
        </p:nvPicPr>
        <p:blipFill>
          <a:blip r:embed="rId3">
            <a:extLst>
              <a:ext uri="{28A0092B-C50C-407E-A947-70E740481C1C}">
                <a14:useLocalDpi xmlns:a14="http://schemas.microsoft.com/office/drawing/2010/main" val="0"/>
              </a:ext>
            </a:extLst>
          </a:blip>
          <a:srcRect b="3973"/>
          <a:stretch>
            <a:fillRect/>
          </a:stretch>
        </p:blipFill>
        <p:spPr bwMode="auto">
          <a:xfrm>
            <a:off x="296863" y="1411288"/>
            <a:ext cx="8548687"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3.23-1</a:t>
            </a:r>
          </a:p>
        </p:txBody>
      </p:sp>
      <p:sp>
        <p:nvSpPr>
          <p:cNvPr id="72708" name="Text Box 31"/>
          <p:cNvSpPr txBox="1">
            <a:spLocks noChangeArrowheads="1"/>
          </p:cNvSpPr>
          <p:nvPr/>
        </p:nvSpPr>
        <p:spPr bwMode="auto">
          <a:xfrm>
            <a:off x="582613" y="4591050"/>
            <a:ext cx="20589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a:sym typeface="Symbol" pitchFamily="84" charset="2"/>
              </a:rPr>
              <a:t>Normal protein</a:t>
            </a:r>
            <a:endParaRPr lang="en-US" altLang="en-US" sz="2200" b="1"/>
          </a:p>
        </p:txBody>
      </p:sp>
    </p:spTree>
    <p:extLst>
      <p:ext uri="{BB962C8B-B14F-4D97-AF65-F5344CB8AC3E}">
        <p14:creationId xmlns:p14="http://schemas.microsoft.com/office/powerpoint/2010/main" val="249711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3_23ProteinDenature_2-U"/>
          <p:cNvPicPr>
            <a:picLocks noChangeAspect="1" noChangeArrowheads="1"/>
          </p:cNvPicPr>
          <p:nvPr/>
        </p:nvPicPr>
        <p:blipFill>
          <a:blip r:embed="rId3">
            <a:extLst>
              <a:ext uri="{28A0092B-C50C-407E-A947-70E740481C1C}">
                <a14:useLocalDpi xmlns:a14="http://schemas.microsoft.com/office/drawing/2010/main" val="0"/>
              </a:ext>
            </a:extLst>
          </a:blip>
          <a:srcRect b="4210"/>
          <a:stretch>
            <a:fillRect/>
          </a:stretch>
        </p:blipFill>
        <p:spPr bwMode="auto">
          <a:xfrm>
            <a:off x="296863" y="1411288"/>
            <a:ext cx="8548687"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3.23-2</a:t>
            </a:r>
          </a:p>
        </p:txBody>
      </p:sp>
      <p:sp>
        <p:nvSpPr>
          <p:cNvPr id="73732" name="Text Box 31"/>
          <p:cNvSpPr txBox="1">
            <a:spLocks noChangeArrowheads="1"/>
          </p:cNvSpPr>
          <p:nvPr/>
        </p:nvSpPr>
        <p:spPr bwMode="auto">
          <a:xfrm>
            <a:off x="582613" y="4591050"/>
            <a:ext cx="20589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a:sym typeface="Symbol" pitchFamily="84" charset="2"/>
              </a:rPr>
              <a:t>Normal protein</a:t>
            </a:r>
            <a:endParaRPr lang="en-US" altLang="en-US" sz="2200" b="1"/>
          </a:p>
        </p:txBody>
      </p:sp>
      <p:sp>
        <p:nvSpPr>
          <p:cNvPr id="73733" name="Text Box 31"/>
          <p:cNvSpPr txBox="1">
            <a:spLocks noChangeArrowheads="1"/>
          </p:cNvSpPr>
          <p:nvPr/>
        </p:nvSpPr>
        <p:spPr bwMode="auto">
          <a:xfrm>
            <a:off x="5954713" y="4602163"/>
            <a:ext cx="23891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a:sym typeface="Symbol" pitchFamily="84" charset="2"/>
              </a:rPr>
              <a:t>Denatured protein</a:t>
            </a:r>
            <a:endParaRPr lang="en-US" altLang="en-US" sz="2200" b="1"/>
          </a:p>
        </p:txBody>
      </p:sp>
      <p:pic>
        <p:nvPicPr>
          <p:cNvPr id="73734" name="Picture 6" descr="03_23ProteinDenature_3"/>
          <p:cNvPicPr>
            <a:picLocks noChangeAspect="1" noChangeArrowheads="1"/>
          </p:cNvPicPr>
          <p:nvPr/>
        </p:nvPicPr>
        <p:blipFill>
          <a:blip r:embed="rId4" cstate="print">
            <a:extLst>
              <a:ext uri="{28A0092B-C50C-407E-A947-70E740481C1C}">
                <a14:useLocalDpi xmlns:a14="http://schemas.microsoft.com/office/drawing/2010/main" val="0"/>
              </a:ext>
            </a:extLst>
          </a:blip>
          <a:srcRect b="85643"/>
          <a:stretch>
            <a:fillRect/>
          </a:stretch>
        </p:blipFill>
        <p:spPr bwMode="auto">
          <a:xfrm>
            <a:off x="3167063" y="1612900"/>
            <a:ext cx="1889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67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03_23ProteinDenature_3-U"/>
          <p:cNvPicPr>
            <a:picLocks noChangeAspect="1" noChangeArrowheads="1"/>
          </p:cNvPicPr>
          <p:nvPr/>
        </p:nvPicPr>
        <p:blipFill>
          <a:blip r:embed="rId3">
            <a:extLst>
              <a:ext uri="{28A0092B-C50C-407E-A947-70E740481C1C}">
                <a14:useLocalDpi xmlns:a14="http://schemas.microsoft.com/office/drawing/2010/main" val="0"/>
              </a:ext>
            </a:extLst>
          </a:blip>
          <a:srcRect b="3973"/>
          <a:stretch>
            <a:fillRect/>
          </a:stretch>
        </p:blipFill>
        <p:spPr bwMode="auto">
          <a:xfrm>
            <a:off x="296863" y="1411288"/>
            <a:ext cx="8548687"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3.23-3</a:t>
            </a:r>
          </a:p>
        </p:txBody>
      </p:sp>
      <p:sp>
        <p:nvSpPr>
          <p:cNvPr id="74756" name="Text Box 31"/>
          <p:cNvSpPr txBox="1">
            <a:spLocks noChangeArrowheads="1"/>
          </p:cNvSpPr>
          <p:nvPr/>
        </p:nvSpPr>
        <p:spPr bwMode="auto">
          <a:xfrm>
            <a:off x="5954713" y="4602163"/>
            <a:ext cx="23891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a:sym typeface="Symbol" pitchFamily="84" charset="2"/>
              </a:rPr>
              <a:t>Denatured protein</a:t>
            </a:r>
            <a:endParaRPr lang="en-US" altLang="en-US" sz="2200" b="1"/>
          </a:p>
        </p:txBody>
      </p:sp>
      <p:sp>
        <p:nvSpPr>
          <p:cNvPr id="74757" name="Text Box 31"/>
          <p:cNvSpPr txBox="1">
            <a:spLocks noChangeArrowheads="1"/>
          </p:cNvSpPr>
          <p:nvPr/>
        </p:nvSpPr>
        <p:spPr bwMode="auto">
          <a:xfrm>
            <a:off x="582613" y="4591050"/>
            <a:ext cx="20589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2200" b="1">
                <a:sym typeface="Symbol" pitchFamily="84" charset="2"/>
              </a:rPr>
              <a:t>Normal protein</a:t>
            </a:r>
            <a:endParaRPr lang="en-US" altLang="en-US" sz="2200" b="1"/>
          </a:p>
        </p:txBody>
      </p:sp>
      <p:pic>
        <p:nvPicPr>
          <p:cNvPr id="74758" name="Picture 6" descr="03_23ProteinDenature_3"/>
          <p:cNvPicPr>
            <a:picLocks noChangeAspect="1" noChangeArrowheads="1"/>
          </p:cNvPicPr>
          <p:nvPr/>
        </p:nvPicPr>
        <p:blipFill>
          <a:blip r:embed="rId4" cstate="print">
            <a:extLst>
              <a:ext uri="{28A0092B-C50C-407E-A947-70E740481C1C}">
                <a14:useLocalDpi xmlns:a14="http://schemas.microsoft.com/office/drawing/2010/main" val="0"/>
              </a:ext>
            </a:extLst>
          </a:blip>
          <a:srcRect b="85643"/>
          <a:stretch>
            <a:fillRect/>
          </a:stretch>
        </p:blipFill>
        <p:spPr bwMode="auto">
          <a:xfrm>
            <a:off x="3167063" y="1612900"/>
            <a:ext cx="1889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03_23ProteinDenature_3"/>
          <p:cNvPicPr>
            <a:picLocks noChangeAspect="1" noChangeArrowheads="1"/>
          </p:cNvPicPr>
          <p:nvPr/>
        </p:nvPicPr>
        <p:blipFill>
          <a:blip r:embed="rId5" cstate="print">
            <a:extLst>
              <a:ext uri="{28A0092B-C50C-407E-A947-70E740481C1C}">
                <a14:useLocalDpi xmlns:a14="http://schemas.microsoft.com/office/drawing/2010/main" val="0"/>
              </a:ext>
            </a:extLst>
          </a:blip>
          <a:srcRect t="83688"/>
          <a:stretch>
            <a:fillRect/>
          </a:stretch>
        </p:blipFill>
        <p:spPr bwMode="auto">
          <a:xfrm>
            <a:off x="3155950" y="4537075"/>
            <a:ext cx="18891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96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Must Know</a:t>
            </a:r>
          </a:p>
        </p:txBody>
      </p:sp>
      <p:sp>
        <p:nvSpPr>
          <p:cNvPr id="5" name="Content Placeholder 4"/>
          <p:cNvSpPr>
            <a:spLocks noGrp="1"/>
          </p:cNvSpPr>
          <p:nvPr>
            <p:ph idx="1"/>
          </p:nvPr>
        </p:nvSpPr>
        <p:spPr>
          <a:xfrm>
            <a:off x="457200" y="1219200"/>
            <a:ext cx="8229600" cy="5105400"/>
          </a:xfrm>
        </p:spPr>
        <p:txBody>
          <a:bodyPr>
            <a:normAutofit fontScale="85000" lnSpcReduction="10000"/>
          </a:bodyPr>
          <a:lstStyle/>
          <a:p>
            <a:r>
              <a:rPr lang="en-US" dirty="0"/>
              <a:t>How the sequence and subcomponents of proteins determine their properties.</a:t>
            </a:r>
          </a:p>
          <a:p>
            <a:r>
              <a:rPr lang="en-US" dirty="0"/>
              <a:t>The four structural levels of proteins and how changes at any level can affect the activity of the protein.</a:t>
            </a:r>
          </a:p>
          <a:p>
            <a:r>
              <a:rPr lang="en-US" dirty="0"/>
              <a:t>How proteins reach their final shape (conformation), the denaturing impact that heat and pH can have on protein structure, and how these may affect the organism. </a:t>
            </a:r>
          </a:p>
          <a:p>
            <a:r>
              <a:rPr lang="en-US" dirty="0"/>
              <a:t>The directionality of proteins (the amino and carboxyl ends).</a:t>
            </a:r>
          </a:p>
          <a:p>
            <a:pPr marL="0" indent="0">
              <a:buNone/>
            </a:pPr>
            <a:endParaRPr lang="en-US" dirty="0"/>
          </a:p>
        </p:txBody>
      </p:sp>
    </p:spTree>
    <p:extLst>
      <p:ext uri="{BB962C8B-B14F-4D97-AF65-F5344CB8AC3E}">
        <p14:creationId xmlns:p14="http://schemas.microsoft.com/office/powerpoint/2010/main" val="347773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6210300"/>
            <a:ext cx="7810500" cy="369332"/>
          </a:xfrm>
          <a:prstGeom prst="rect">
            <a:avLst/>
          </a:prstGeom>
          <a:noFill/>
        </p:spPr>
        <p:txBody>
          <a:bodyPr wrap="square" rtlCol="0">
            <a:spAutoFit/>
          </a:bodyPr>
          <a:lstStyle/>
          <a:p>
            <a:r>
              <a:rPr lang="en-US" dirty="0"/>
              <a:t>Don’t worry too much about the details on this slide, we will come back to it!</a:t>
            </a:r>
          </a:p>
        </p:txBody>
      </p:sp>
      <p:grpSp>
        <p:nvGrpSpPr>
          <p:cNvPr id="9" name="Group 8"/>
          <p:cNvGrpSpPr/>
          <p:nvPr/>
        </p:nvGrpSpPr>
        <p:grpSpPr>
          <a:xfrm>
            <a:off x="57150" y="149857"/>
            <a:ext cx="7581900" cy="6065520"/>
            <a:chOff x="-4343400" y="0"/>
            <a:chExt cx="7581900" cy="6065520"/>
          </a:xfrm>
        </p:grpSpPr>
        <p:pic>
          <p:nvPicPr>
            <p:cNvPr id="1026" name="Picture 2" descr="Proteins have many different functions in our bodies. By studying the structures of proteins, we are better able to understand how they function normally and how some proteins with abnormal shapes can cause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7581900" cy="60655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20700" y="3492499"/>
              <a:ext cx="2082800" cy="838200"/>
              <a:chOff x="5029200" y="3352800"/>
              <a:chExt cx="2082800" cy="838200"/>
            </a:xfrm>
          </p:grpSpPr>
          <p:sp>
            <p:nvSpPr>
              <p:cNvPr id="10" name="Oval 9"/>
              <p:cNvSpPr/>
              <p:nvPr/>
            </p:nvSpPr>
            <p:spPr>
              <a:xfrm>
                <a:off x="5029200" y="3352800"/>
                <a:ext cx="2082800" cy="8382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94300" y="3448734"/>
                <a:ext cx="1752600" cy="646331"/>
              </a:xfrm>
              <a:prstGeom prst="rect">
                <a:avLst/>
              </a:prstGeom>
              <a:noFill/>
            </p:spPr>
            <p:txBody>
              <a:bodyPr wrap="square" rtlCol="0">
                <a:spAutoFit/>
              </a:bodyPr>
              <a:lstStyle/>
              <a:p>
                <a:pPr algn="ctr"/>
                <a:r>
                  <a:rPr lang="en-US" dirty="0"/>
                  <a:t>Wow! They do a lot!</a:t>
                </a:r>
              </a:p>
            </p:txBody>
          </p:sp>
        </p:grpSp>
      </p:grpSp>
      <p:pic>
        <p:nvPicPr>
          <p:cNvPr id="1028" name="Picture 4" descr="Image result for prote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26" y="-165906"/>
            <a:ext cx="2624174"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7181850" y="3489956"/>
            <a:ext cx="914400" cy="990600"/>
          </a:xfrm>
          <a:prstGeom prst="star5">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2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76200" y="157163"/>
            <a:ext cx="8534400" cy="503237"/>
          </a:xfrm>
        </p:spPr>
        <p:txBody>
          <a:bodyPr lIns="91440" tIns="45720" rIns="91440" bIns="45720" anchor="ctr">
            <a:normAutofit fontScale="90000"/>
          </a:bodyPr>
          <a:lstStyle/>
          <a:p>
            <a:pPr eaLnBrk="1" hangingPunct="1"/>
            <a:r>
              <a:rPr lang="en-US" altLang="en-US" sz="3200"/>
              <a:t>Protein Structure and Function</a:t>
            </a:r>
            <a:endParaRPr lang="en-US" altLang="en-US" sz="3200" b="0"/>
          </a:p>
        </p:txBody>
      </p:sp>
      <p:grpSp>
        <p:nvGrpSpPr>
          <p:cNvPr id="48132" name="Group 8"/>
          <p:cNvGrpSpPr>
            <a:grpSpLocks/>
          </p:cNvGrpSpPr>
          <p:nvPr/>
        </p:nvGrpSpPr>
        <p:grpSpPr bwMode="auto">
          <a:xfrm>
            <a:off x="182563" y="6535738"/>
            <a:ext cx="8777287" cy="227012"/>
            <a:chOff x="115" y="4117"/>
            <a:chExt cx="5529" cy="143"/>
          </a:xfrm>
        </p:grpSpPr>
        <p:sp>
          <p:nvSpPr>
            <p:cNvPr id="48134" name="Line 7"/>
            <p:cNvSpPr>
              <a:spLocks noChangeShapeType="1"/>
            </p:cNvSpPr>
            <p:nvPr/>
          </p:nvSpPr>
          <p:spPr bwMode="auto">
            <a:xfrm>
              <a:off x="116"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5"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sp>
        <p:nvSpPr>
          <p:cNvPr id="48133"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098" name="Picture 2" descr="http://thumbs.dreamstime.com/x/hemoglobin-molecule-3d-model-255175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174874"/>
            <a:ext cx="3184311" cy="271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6850" y="1371600"/>
            <a:ext cx="8947150" cy="646331"/>
          </a:xfrm>
          <a:prstGeom prst="rect">
            <a:avLst/>
          </a:prstGeom>
        </p:spPr>
        <p:txBody>
          <a:bodyPr wrap="square">
            <a:spAutoFit/>
          </a:bodyPr>
          <a:lstStyle/>
          <a:p>
            <a:pPr marL="292100" indent="-292100"/>
            <a:r>
              <a:rPr lang="en-US" altLang="en-US" sz="3600" dirty="0"/>
              <a:t>A protein’s</a:t>
            </a:r>
            <a:r>
              <a:rPr lang="en-US" altLang="ja-JP" sz="3600" dirty="0">
                <a:ea typeface="ＭＳ Ｐゴシック" pitchFamily="84" charset="-128"/>
              </a:rPr>
              <a:t> </a:t>
            </a:r>
            <a:r>
              <a:rPr lang="en-US" altLang="ja-JP" sz="3600" u="sng" dirty="0">
                <a:ea typeface="ＭＳ Ｐゴシック" pitchFamily="84" charset="-128"/>
              </a:rPr>
              <a:t>structure</a:t>
            </a:r>
            <a:r>
              <a:rPr lang="en-US" altLang="ja-JP" sz="3600" dirty="0">
                <a:ea typeface="ＭＳ Ｐゴシック" pitchFamily="84" charset="-128"/>
              </a:rPr>
              <a:t> determines its function!</a:t>
            </a:r>
          </a:p>
        </p:txBody>
      </p:sp>
      <p:pic>
        <p:nvPicPr>
          <p:cNvPr id="2052" name="Picture 4" descr="Image result for protein molecule structure insul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977"/>
          <a:stretch/>
        </p:blipFill>
        <p:spPr bwMode="auto">
          <a:xfrm>
            <a:off x="3646212" y="3987045"/>
            <a:ext cx="3231381" cy="22711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rotein molecule stru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881560"/>
            <a:ext cx="2518703" cy="216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4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43225" y="1385888"/>
            <a:ext cx="3276600" cy="3924300"/>
            <a:chOff x="2943225" y="1385888"/>
            <a:chExt cx="3276600" cy="3924300"/>
          </a:xfrm>
        </p:grpSpPr>
        <p:pic>
          <p:nvPicPr>
            <p:cNvPr id="38914" name="Picture 2" descr="03_UN04AminoAcid-U"/>
            <p:cNvPicPr>
              <a:picLocks noChangeAspect="1" noChangeArrowheads="1"/>
            </p:cNvPicPr>
            <p:nvPr/>
          </p:nvPicPr>
          <p:blipFill>
            <a:blip r:embed="rId3">
              <a:extLst>
                <a:ext uri="{28A0092B-C50C-407E-A947-70E740481C1C}">
                  <a14:useLocalDpi xmlns:a14="http://schemas.microsoft.com/office/drawing/2010/main" val="0"/>
                </a:ext>
              </a:extLst>
            </a:blip>
            <a:srcRect b="3926"/>
            <a:stretch>
              <a:fillRect/>
            </a:stretch>
          </p:blipFill>
          <p:spPr bwMode="auto">
            <a:xfrm>
              <a:off x="2943225" y="1385888"/>
              <a:ext cx="32559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31"/>
            <p:cNvSpPr txBox="1">
              <a:spLocks noChangeArrowheads="1"/>
            </p:cNvSpPr>
            <p:nvPr/>
          </p:nvSpPr>
          <p:spPr bwMode="auto">
            <a:xfrm>
              <a:off x="4738688" y="2439988"/>
              <a:ext cx="1481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dirty="0">
                  <a:solidFill>
                    <a:srgbClr val="EB0288"/>
                  </a:solidFill>
                  <a:sym typeface="Symbol" pitchFamily="84" charset="2"/>
                </a:rPr>
                <a:t></a:t>
              </a:r>
              <a:r>
                <a:rPr lang="en-US" altLang="en-US" b="1" dirty="0">
                  <a:solidFill>
                    <a:srgbClr val="EB0288"/>
                  </a:solidFill>
                </a:rPr>
                <a:t> carbon</a:t>
              </a:r>
            </a:p>
          </p:txBody>
        </p:sp>
        <p:sp>
          <p:nvSpPr>
            <p:cNvPr id="38920" name="Line 8"/>
            <p:cNvSpPr>
              <a:spLocks noChangeShapeType="1"/>
            </p:cNvSpPr>
            <p:nvPr/>
          </p:nvSpPr>
          <p:spPr bwMode="auto">
            <a:xfrm flipH="1">
              <a:off x="4646613" y="2782888"/>
              <a:ext cx="739775" cy="641350"/>
            </a:xfrm>
            <a:prstGeom prst="line">
              <a:avLst/>
            </a:prstGeom>
            <a:noFill/>
            <a:ln w="12700">
              <a:solidFill>
                <a:srgbClr val="EB028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38916" name="Text Box 31"/>
          <p:cNvSpPr txBox="1">
            <a:spLocks noChangeArrowheads="1"/>
          </p:cNvSpPr>
          <p:nvPr/>
        </p:nvSpPr>
        <p:spPr bwMode="auto">
          <a:xfrm>
            <a:off x="2989263" y="1387475"/>
            <a:ext cx="30400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dirty="0"/>
              <a:t>Side chain (R group)</a:t>
            </a:r>
          </a:p>
        </p:txBody>
      </p:sp>
      <p:sp>
        <p:nvSpPr>
          <p:cNvPr id="38917" name="Text Box 31"/>
          <p:cNvSpPr txBox="1">
            <a:spLocks noChangeArrowheads="1"/>
          </p:cNvSpPr>
          <p:nvPr/>
        </p:nvSpPr>
        <p:spPr bwMode="auto">
          <a:xfrm>
            <a:off x="4865688" y="4591050"/>
            <a:ext cx="13636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pPr>
            <a:r>
              <a:rPr lang="en-US" altLang="en-US" b="1" dirty="0"/>
              <a:t>Carboxyl</a:t>
            </a:r>
          </a:p>
          <a:p>
            <a:pPr>
              <a:lnSpc>
                <a:spcPct val="95000"/>
              </a:lnSpc>
            </a:pPr>
            <a:r>
              <a:rPr lang="en-US" altLang="en-US" b="1" dirty="0"/>
              <a:t>group</a:t>
            </a:r>
          </a:p>
        </p:txBody>
      </p:sp>
      <p:sp>
        <p:nvSpPr>
          <p:cNvPr id="38918" name="Text Box 31"/>
          <p:cNvSpPr txBox="1">
            <a:spLocks noChangeArrowheads="1"/>
          </p:cNvSpPr>
          <p:nvPr/>
        </p:nvSpPr>
        <p:spPr bwMode="auto">
          <a:xfrm>
            <a:off x="3173413" y="4598988"/>
            <a:ext cx="958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pPr>
            <a:r>
              <a:rPr lang="en-US" altLang="en-US" b="1" dirty="0"/>
              <a:t>Amino</a:t>
            </a:r>
          </a:p>
          <a:p>
            <a:pPr>
              <a:lnSpc>
                <a:spcPct val="95000"/>
              </a:lnSpc>
            </a:pPr>
            <a:r>
              <a:rPr lang="en-US" altLang="en-US" b="1" dirty="0"/>
              <a:t>group</a:t>
            </a:r>
          </a:p>
        </p:txBody>
      </p:sp>
      <p:sp>
        <p:nvSpPr>
          <p:cNvPr id="9" name="Rectangle 2"/>
          <p:cNvSpPr txBox="1">
            <a:spLocks noChangeArrowheads="1"/>
          </p:cNvSpPr>
          <p:nvPr/>
        </p:nvSpPr>
        <p:spPr>
          <a:xfrm>
            <a:off x="76200" y="157163"/>
            <a:ext cx="8534400" cy="50323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t>Amino Acids: the monomers of proteins </a:t>
            </a:r>
            <a:endParaRPr lang="en-US" altLang="en-US" sz="3200" i="1" dirty="0"/>
          </a:p>
        </p:txBody>
      </p:sp>
      <p:sp>
        <p:nvSpPr>
          <p:cNvPr id="2" name="Rectangle 1"/>
          <p:cNvSpPr/>
          <p:nvPr/>
        </p:nvSpPr>
        <p:spPr>
          <a:xfrm>
            <a:off x="1522413" y="6096000"/>
            <a:ext cx="6248400" cy="584775"/>
          </a:xfrm>
          <a:prstGeom prst="rect">
            <a:avLst/>
          </a:prstGeom>
        </p:spPr>
        <p:txBody>
          <a:bodyPr wrap="square">
            <a:spAutoFit/>
          </a:bodyPr>
          <a:lstStyle/>
          <a:p>
            <a:r>
              <a:rPr lang="en-US" altLang="en-US" sz="3200" dirty="0"/>
              <a:t>There are 20 different amino acids.</a:t>
            </a:r>
            <a:endParaRPr lang="en-US" sz="3200" dirty="0"/>
          </a:p>
        </p:txBody>
      </p:sp>
      <p:pic>
        <p:nvPicPr>
          <p:cNvPr id="11" name="Picture 4" descr="Image result for protein molecule structure insulin">
            <a:extLst>
              <a:ext uri="{FF2B5EF4-FFF2-40B4-BE49-F238E27FC236}">
                <a16:creationId xmlns:a16="http://schemas.microsoft.com/office/drawing/2014/main" id="{A87F1981-99CF-4262-9996-649AA37BDA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977"/>
          <a:stretch/>
        </p:blipFill>
        <p:spPr bwMode="auto">
          <a:xfrm>
            <a:off x="7010400" y="943617"/>
            <a:ext cx="1857045" cy="130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3_17aNonPolarAminoAcids-U"/>
          <p:cNvPicPr>
            <a:picLocks noChangeAspect="1" noChangeArrowheads="1"/>
          </p:cNvPicPr>
          <p:nvPr/>
        </p:nvPicPr>
        <p:blipFill>
          <a:blip r:embed="rId3">
            <a:extLst>
              <a:ext uri="{28A0092B-C50C-407E-A947-70E740481C1C}">
                <a14:useLocalDpi xmlns:a14="http://schemas.microsoft.com/office/drawing/2010/main" val="0"/>
              </a:ext>
            </a:extLst>
          </a:blip>
          <a:srcRect b="2873"/>
          <a:stretch>
            <a:fillRect/>
          </a:stretch>
        </p:blipFill>
        <p:spPr bwMode="auto">
          <a:xfrm>
            <a:off x="296863" y="304800"/>
            <a:ext cx="8548687"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31"/>
          <p:cNvSpPr txBox="1">
            <a:spLocks noChangeArrowheads="1"/>
          </p:cNvSpPr>
          <p:nvPr/>
        </p:nvSpPr>
        <p:spPr bwMode="auto">
          <a:xfrm>
            <a:off x="178593" y="27770"/>
            <a:ext cx="39036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dirty="0"/>
              <a:t>What do the </a:t>
            </a:r>
            <a:r>
              <a:rPr lang="en-US" altLang="en-US" sz="2000" b="1" dirty="0">
                <a:effectLst>
                  <a:outerShdw blurRad="38100" dist="38100" dir="2700000" algn="tl">
                    <a:srgbClr val="000000">
                      <a:alpha val="43137"/>
                    </a:srgbClr>
                  </a:outerShdw>
                </a:effectLst>
              </a:rPr>
              <a:t>side chains </a:t>
            </a:r>
            <a:r>
              <a:rPr lang="en-US" altLang="en-US" sz="2000" b="1" dirty="0"/>
              <a:t>of these amino acids have in common? </a:t>
            </a:r>
          </a:p>
        </p:txBody>
      </p:sp>
      <p:sp>
        <p:nvSpPr>
          <p:cNvPr id="40965" name="Text Box 31"/>
          <p:cNvSpPr txBox="1">
            <a:spLocks noChangeArrowheads="1"/>
          </p:cNvSpPr>
          <p:nvPr/>
        </p:nvSpPr>
        <p:spPr bwMode="auto">
          <a:xfrm>
            <a:off x="350838" y="555625"/>
            <a:ext cx="1168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800" b="1"/>
              <a:t>Side chain</a:t>
            </a:r>
          </a:p>
          <a:p>
            <a:pPr>
              <a:buFont typeface="Arial" charset="0"/>
              <a:buNone/>
            </a:pPr>
            <a:r>
              <a:rPr lang="en-US" altLang="en-US" sz="1800" b="1"/>
              <a:t> (R group)</a:t>
            </a:r>
          </a:p>
        </p:txBody>
      </p:sp>
      <p:sp>
        <p:nvSpPr>
          <p:cNvPr id="40966" name="Text Box 31"/>
          <p:cNvSpPr txBox="1">
            <a:spLocks noChangeArrowheads="1"/>
          </p:cNvSpPr>
          <p:nvPr/>
        </p:nvSpPr>
        <p:spPr bwMode="auto">
          <a:xfrm>
            <a:off x="876300" y="2268537"/>
            <a:ext cx="10588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Glycine</a:t>
            </a:r>
          </a:p>
          <a:p>
            <a:pPr algn="ctr">
              <a:buFont typeface="Arial" charset="0"/>
              <a:buNone/>
            </a:pPr>
            <a:r>
              <a:rPr lang="en-US" altLang="en-US" sz="1800" b="1"/>
              <a:t> (Gly or G)</a:t>
            </a:r>
          </a:p>
        </p:txBody>
      </p:sp>
      <p:sp>
        <p:nvSpPr>
          <p:cNvPr id="40967" name="Line 7"/>
          <p:cNvSpPr>
            <a:spLocks noChangeShapeType="1"/>
          </p:cNvSpPr>
          <p:nvPr/>
        </p:nvSpPr>
        <p:spPr bwMode="auto">
          <a:xfrm>
            <a:off x="1220788" y="1109662"/>
            <a:ext cx="77787" cy="244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8" name="Text Box 31"/>
          <p:cNvSpPr txBox="1">
            <a:spLocks noChangeArrowheads="1"/>
          </p:cNvSpPr>
          <p:nvPr/>
        </p:nvSpPr>
        <p:spPr bwMode="auto">
          <a:xfrm>
            <a:off x="2579688" y="2271712"/>
            <a:ext cx="1066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Alanine</a:t>
            </a:r>
          </a:p>
          <a:p>
            <a:pPr algn="ctr">
              <a:buFont typeface="Arial" charset="0"/>
              <a:buNone/>
            </a:pPr>
            <a:r>
              <a:rPr lang="en-US" altLang="en-US" sz="1800" b="1"/>
              <a:t> (Ala or A)</a:t>
            </a:r>
          </a:p>
        </p:txBody>
      </p:sp>
      <p:sp>
        <p:nvSpPr>
          <p:cNvPr id="40969" name="Text Box 31"/>
          <p:cNvSpPr txBox="1">
            <a:spLocks noChangeArrowheads="1"/>
          </p:cNvSpPr>
          <p:nvPr/>
        </p:nvSpPr>
        <p:spPr bwMode="auto">
          <a:xfrm>
            <a:off x="906463" y="4838700"/>
            <a:ext cx="1277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Methionine</a:t>
            </a:r>
          </a:p>
          <a:p>
            <a:pPr algn="ctr">
              <a:buFont typeface="Arial" charset="0"/>
              <a:buNone/>
            </a:pPr>
            <a:r>
              <a:rPr lang="en-US" altLang="en-US" sz="1800" b="1"/>
              <a:t> (Met or M)</a:t>
            </a:r>
          </a:p>
        </p:txBody>
      </p:sp>
      <p:sp>
        <p:nvSpPr>
          <p:cNvPr id="40970" name="Text Box 31"/>
          <p:cNvSpPr txBox="1">
            <a:spLocks noChangeArrowheads="1"/>
          </p:cNvSpPr>
          <p:nvPr/>
        </p:nvSpPr>
        <p:spPr bwMode="auto">
          <a:xfrm>
            <a:off x="2817813" y="4835525"/>
            <a:ext cx="15668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Phenylalanine</a:t>
            </a:r>
          </a:p>
          <a:p>
            <a:pPr algn="ctr">
              <a:buFont typeface="Arial" charset="0"/>
              <a:buNone/>
            </a:pPr>
            <a:r>
              <a:rPr lang="en-US" altLang="en-US" sz="1800" b="1"/>
              <a:t> (Phe or F)</a:t>
            </a:r>
          </a:p>
        </p:txBody>
      </p:sp>
      <p:sp>
        <p:nvSpPr>
          <p:cNvPr id="40971" name="Text Box 31"/>
          <p:cNvSpPr txBox="1">
            <a:spLocks noChangeArrowheads="1"/>
          </p:cNvSpPr>
          <p:nvPr/>
        </p:nvSpPr>
        <p:spPr bwMode="auto">
          <a:xfrm>
            <a:off x="5864225" y="2268537"/>
            <a:ext cx="10858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Leucine</a:t>
            </a:r>
          </a:p>
          <a:p>
            <a:pPr algn="ctr">
              <a:buFont typeface="Arial" charset="0"/>
              <a:buNone/>
            </a:pPr>
            <a:r>
              <a:rPr lang="en-US" altLang="en-US" sz="1800" b="1"/>
              <a:t> (Leu or L)</a:t>
            </a:r>
          </a:p>
        </p:txBody>
      </p:sp>
      <p:sp>
        <p:nvSpPr>
          <p:cNvPr id="40972" name="Text Box 31"/>
          <p:cNvSpPr txBox="1">
            <a:spLocks noChangeArrowheads="1"/>
          </p:cNvSpPr>
          <p:nvPr/>
        </p:nvSpPr>
        <p:spPr bwMode="auto">
          <a:xfrm>
            <a:off x="7500938" y="2278062"/>
            <a:ext cx="1169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Isoleucine</a:t>
            </a:r>
          </a:p>
          <a:p>
            <a:pPr algn="ctr">
              <a:buFont typeface="Arial" charset="0"/>
              <a:buNone/>
            </a:pPr>
            <a:r>
              <a:rPr lang="en-US" altLang="en-US" sz="1800" b="1"/>
              <a:t> (</a:t>
            </a:r>
            <a:r>
              <a:rPr lang="en-US" altLang="en-US" sz="1800" b="1">
                <a:sym typeface="Symbol" pitchFamily="84" charset="2"/>
              </a:rPr>
              <a:t></a:t>
            </a:r>
            <a:r>
              <a:rPr lang="en-US" altLang="en-US" sz="1800" b="1"/>
              <a:t>le or </a:t>
            </a:r>
            <a:r>
              <a:rPr lang="en-US" altLang="en-US" sz="1800" b="1">
                <a:sym typeface="Symbol" pitchFamily="84" charset="2"/>
              </a:rPr>
              <a:t></a:t>
            </a:r>
            <a:r>
              <a:rPr lang="en-US" altLang="en-US" sz="1800" b="1"/>
              <a:t>)</a:t>
            </a:r>
          </a:p>
        </p:txBody>
      </p:sp>
      <p:sp>
        <p:nvSpPr>
          <p:cNvPr id="40973" name="Text Box 31"/>
          <p:cNvSpPr txBox="1">
            <a:spLocks noChangeArrowheads="1"/>
          </p:cNvSpPr>
          <p:nvPr/>
        </p:nvSpPr>
        <p:spPr bwMode="auto">
          <a:xfrm>
            <a:off x="5041900" y="4838700"/>
            <a:ext cx="1314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Tryptophan</a:t>
            </a:r>
          </a:p>
          <a:p>
            <a:pPr algn="ctr">
              <a:buFont typeface="Arial" charset="0"/>
              <a:buNone/>
            </a:pPr>
            <a:r>
              <a:rPr lang="en-US" altLang="en-US" sz="1800" b="1"/>
              <a:t> (Trp or W)</a:t>
            </a:r>
          </a:p>
        </p:txBody>
      </p:sp>
      <p:sp>
        <p:nvSpPr>
          <p:cNvPr id="40974" name="Text Box 31"/>
          <p:cNvSpPr txBox="1">
            <a:spLocks noChangeArrowheads="1"/>
          </p:cNvSpPr>
          <p:nvPr/>
        </p:nvSpPr>
        <p:spPr bwMode="auto">
          <a:xfrm>
            <a:off x="7224713" y="4837112"/>
            <a:ext cx="10874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Proline</a:t>
            </a:r>
          </a:p>
          <a:p>
            <a:pPr algn="ctr">
              <a:buFont typeface="Arial" charset="0"/>
              <a:buNone/>
            </a:pPr>
            <a:r>
              <a:rPr lang="en-US" altLang="en-US" sz="1800" b="1"/>
              <a:t> (Pro or P)</a:t>
            </a:r>
          </a:p>
        </p:txBody>
      </p:sp>
      <p:sp>
        <p:nvSpPr>
          <p:cNvPr id="40975" name="Text Box 31"/>
          <p:cNvSpPr txBox="1">
            <a:spLocks noChangeArrowheads="1"/>
          </p:cNvSpPr>
          <p:nvPr/>
        </p:nvSpPr>
        <p:spPr bwMode="auto">
          <a:xfrm>
            <a:off x="4214813" y="2273300"/>
            <a:ext cx="1044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Valine</a:t>
            </a:r>
          </a:p>
          <a:p>
            <a:pPr algn="ctr">
              <a:buFont typeface="Arial" charset="0"/>
              <a:buNone/>
            </a:pPr>
            <a:r>
              <a:rPr lang="en-US" altLang="en-US" sz="1800" b="1"/>
              <a:t> (Val or V)</a:t>
            </a:r>
          </a:p>
        </p:txBody>
      </p:sp>
      <p:sp>
        <p:nvSpPr>
          <p:cNvPr id="2" name="TextBox 1">
            <a:extLst>
              <a:ext uri="{FF2B5EF4-FFF2-40B4-BE49-F238E27FC236}">
                <a16:creationId xmlns:a16="http://schemas.microsoft.com/office/drawing/2014/main" id="{684A17E6-D528-433E-8285-BBCF20115B13}"/>
              </a:ext>
            </a:extLst>
          </p:cNvPr>
          <p:cNvSpPr txBox="1"/>
          <p:nvPr/>
        </p:nvSpPr>
        <p:spPr>
          <a:xfrm>
            <a:off x="296863" y="6216672"/>
            <a:ext cx="1833562" cy="584775"/>
          </a:xfrm>
          <a:prstGeom prst="rect">
            <a:avLst/>
          </a:prstGeom>
          <a:noFill/>
        </p:spPr>
        <p:txBody>
          <a:bodyPr wrap="square" rtlCol="0">
            <a:spAutoFit/>
          </a:bodyPr>
          <a:lstStyle/>
          <a:p>
            <a:r>
              <a:rPr lang="en-US" sz="3200" b="1" dirty="0">
                <a:solidFill>
                  <a:srgbClr val="7030A0"/>
                </a:solidFill>
              </a:rPr>
              <a:t>Nonpolar</a:t>
            </a:r>
          </a:p>
        </p:txBody>
      </p:sp>
      <p:sp>
        <p:nvSpPr>
          <p:cNvPr id="17" name="TextBox 16">
            <a:extLst>
              <a:ext uri="{FF2B5EF4-FFF2-40B4-BE49-F238E27FC236}">
                <a16:creationId xmlns:a16="http://schemas.microsoft.com/office/drawing/2014/main" id="{88375D71-5674-474B-B45D-356C23A9AE9B}"/>
              </a:ext>
            </a:extLst>
          </p:cNvPr>
          <p:cNvSpPr txBox="1"/>
          <p:nvPr/>
        </p:nvSpPr>
        <p:spPr>
          <a:xfrm>
            <a:off x="6356350" y="6196774"/>
            <a:ext cx="2489200" cy="584775"/>
          </a:xfrm>
          <a:prstGeom prst="rect">
            <a:avLst/>
          </a:prstGeom>
          <a:noFill/>
        </p:spPr>
        <p:txBody>
          <a:bodyPr wrap="square" rtlCol="0">
            <a:spAutoFit/>
          </a:bodyPr>
          <a:lstStyle/>
          <a:p>
            <a:r>
              <a:rPr lang="en-US" sz="3200" b="1" dirty="0">
                <a:solidFill>
                  <a:srgbClr val="7030A0"/>
                </a:solidFill>
              </a:rPr>
              <a:t>Hydrophobic</a:t>
            </a:r>
          </a:p>
        </p:txBody>
      </p:sp>
      <p:pic>
        <p:nvPicPr>
          <p:cNvPr id="18" name="Picture 2" descr="Image result for protein molecule structure">
            <a:extLst>
              <a:ext uri="{FF2B5EF4-FFF2-40B4-BE49-F238E27FC236}">
                <a16:creationId xmlns:a16="http://schemas.microsoft.com/office/drawing/2014/main" id="{91AEC251-E480-443D-A773-88C4775AF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6488" y="5594358"/>
            <a:ext cx="1437132" cy="123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3_17bPolarAminoAcids-U"/>
          <p:cNvPicPr>
            <a:picLocks noChangeAspect="1" noChangeArrowheads="1"/>
          </p:cNvPicPr>
          <p:nvPr/>
        </p:nvPicPr>
        <p:blipFill>
          <a:blip r:embed="rId3">
            <a:extLst>
              <a:ext uri="{28A0092B-C50C-407E-A947-70E740481C1C}">
                <a14:useLocalDpi xmlns:a14="http://schemas.microsoft.com/office/drawing/2010/main" val="0"/>
              </a:ext>
            </a:extLst>
          </a:blip>
          <a:srcRect b="3015"/>
          <a:stretch>
            <a:fillRect/>
          </a:stretch>
        </p:blipFill>
        <p:spPr bwMode="auto">
          <a:xfrm>
            <a:off x="2352675" y="769938"/>
            <a:ext cx="443865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3.17b</a:t>
            </a:r>
          </a:p>
        </p:txBody>
      </p:sp>
      <p:sp>
        <p:nvSpPr>
          <p:cNvPr id="41988" name="Text Box 31"/>
          <p:cNvSpPr txBox="1">
            <a:spLocks noChangeArrowheads="1"/>
          </p:cNvSpPr>
          <p:nvPr/>
        </p:nvSpPr>
        <p:spPr bwMode="auto">
          <a:xfrm>
            <a:off x="2405063" y="763588"/>
            <a:ext cx="33067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endParaRPr lang="en-US" altLang="en-US" sz="1800" b="1" dirty="0"/>
          </a:p>
        </p:txBody>
      </p:sp>
      <p:sp>
        <p:nvSpPr>
          <p:cNvPr id="41989" name="Text Box 31"/>
          <p:cNvSpPr txBox="1">
            <a:spLocks noChangeArrowheads="1"/>
          </p:cNvSpPr>
          <p:nvPr/>
        </p:nvSpPr>
        <p:spPr bwMode="auto">
          <a:xfrm>
            <a:off x="2497138" y="2798763"/>
            <a:ext cx="11049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Serine</a:t>
            </a:r>
          </a:p>
          <a:p>
            <a:pPr algn="ctr">
              <a:buFont typeface="Arial" charset="0"/>
              <a:buNone/>
            </a:pPr>
            <a:r>
              <a:rPr lang="en-US" altLang="en-US" sz="1800" b="1"/>
              <a:t> (Ser or S)</a:t>
            </a:r>
          </a:p>
        </p:txBody>
      </p:sp>
      <p:sp>
        <p:nvSpPr>
          <p:cNvPr id="41990" name="Text Box 31"/>
          <p:cNvSpPr txBox="1">
            <a:spLocks noChangeArrowheads="1"/>
          </p:cNvSpPr>
          <p:nvPr/>
        </p:nvSpPr>
        <p:spPr bwMode="auto">
          <a:xfrm>
            <a:off x="3954463" y="2794000"/>
            <a:ext cx="11572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Threonine</a:t>
            </a:r>
          </a:p>
          <a:p>
            <a:pPr algn="ctr">
              <a:buFont typeface="Arial" charset="0"/>
              <a:buNone/>
            </a:pPr>
            <a:r>
              <a:rPr lang="en-US" altLang="en-US" sz="1800" b="1"/>
              <a:t> (Thr or T)</a:t>
            </a:r>
          </a:p>
        </p:txBody>
      </p:sp>
      <p:sp>
        <p:nvSpPr>
          <p:cNvPr id="41991" name="Text Box 31"/>
          <p:cNvSpPr txBox="1">
            <a:spLocks noChangeArrowheads="1"/>
          </p:cNvSpPr>
          <p:nvPr/>
        </p:nvSpPr>
        <p:spPr bwMode="auto">
          <a:xfrm>
            <a:off x="2508250" y="5360988"/>
            <a:ext cx="1076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Tyrosine</a:t>
            </a:r>
          </a:p>
          <a:p>
            <a:pPr algn="ctr">
              <a:buFont typeface="Arial" charset="0"/>
              <a:buNone/>
            </a:pPr>
            <a:r>
              <a:rPr lang="en-US" altLang="en-US" sz="1800" b="1"/>
              <a:t> (Tyr or Y)</a:t>
            </a:r>
          </a:p>
        </p:txBody>
      </p:sp>
      <p:sp>
        <p:nvSpPr>
          <p:cNvPr id="41992" name="Text Box 31"/>
          <p:cNvSpPr txBox="1">
            <a:spLocks noChangeArrowheads="1"/>
          </p:cNvSpPr>
          <p:nvPr/>
        </p:nvSpPr>
        <p:spPr bwMode="auto">
          <a:xfrm>
            <a:off x="3881438" y="5360988"/>
            <a:ext cx="13509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Asparagine</a:t>
            </a:r>
          </a:p>
          <a:p>
            <a:pPr algn="ctr">
              <a:buFont typeface="Arial" charset="0"/>
              <a:buNone/>
            </a:pPr>
            <a:r>
              <a:rPr lang="en-US" altLang="en-US" sz="1800" b="1"/>
              <a:t> (</a:t>
            </a:r>
            <a:r>
              <a:rPr lang="en-US" altLang="en-US" sz="1800" b="1">
                <a:sym typeface="Symbol" pitchFamily="84" charset="2"/>
              </a:rPr>
              <a:t>Asn</a:t>
            </a:r>
            <a:r>
              <a:rPr lang="en-US" altLang="en-US" sz="1800" b="1"/>
              <a:t> or </a:t>
            </a:r>
            <a:r>
              <a:rPr lang="en-US" altLang="en-US" sz="1800" b="1">
                <a:sym typeface="Symbol" pitchFamily="84" charset="2"/>
              </a:rPr>
              <a:t>N</a:t>
            </a:r>
            <a:r>
              <a:rPr lang="en-US" altLang="en-US" sz="1800" b="1"/>
              <a:t>)</a:t>
            </a:r>
          </a:p>
        </p:txBody>
      </p:sp>
      <p:sp>
        <p:nvSpPr>
          <p:cNvPr id="41993" name="Text Box 31"/>
          <p:cNvSpPr txBox="1">
            <a:spLocks noChangeArrowheads="1"/>
          </p:cNvSpPr>
          <p:nvPr/>
        </p:nvSpPr>
        <p:spPr bwMode="auto">
          <a:xfrm>
            <a:off x="5464175" y="2800350"/>
            <a:ext cx="10953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Cysteine</a:t>
            </a:r>
          </a:p>
          <a:p>
            <a:pPr algn="ctr">
              <a:buFont typeface="Arial" charset="0"/>
              <a:buNone/>
            </a:pPr>
            <a:r>
              <a:rPr lang="en-US" altLang="en-US" sz="1800" b="1"/>
              <a:t> (Cys or C)</a:t>
            </a:r>
          </a:p>
        </p:txBody>
      </p:sp>
      <p:sp>
        <p:nvSpPr>
          <p:cNvPr id="41994" name="Text Box 31"/>
          <p:cNvSpPr txBox="1">
            <a:spLocks noChangeArrowheads="1"/>
          </p:cNvSpPr>
          <p:nvPr/>
        </p:nvSpPr>
        <p:spPr bwMode="auto">
          <a:xfrm>
            <a:off x="5384800" y="5360988"/>
            <a:ext cx="12525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Glutamine</a:t>
            </a:r>
          </a:p>
          <a:p>
            <a:pPr algn="ctr">
              <a:buFont typeface="Arial" charset="0"/>
              <a:buNone/>
            </a:pPr>
            <a:r>
              <a:rPr lang="en-US" altLang="en-US" sz="1800" b="1"/>
              <a:t> (</a:t>
            </a:r>
            <a:r>
              <a:rPr lang="en-US" altLang="en-US" sz="1800" b="1">
                <a:sym typeface="Symbol" pitchFamily="84" charset="2"/>
              </a:rPr>
              <a:t>Gln</a:t>
            </a:r>
            <a:r>
              <a:rPr lang="en-US" altLang="en-US" sz="1800" b="1"/>
              <a:t> or </a:t>
            </a:r>
            <a:r>
              <a:rPr lang="en-US" altLang="en-US" sz="1800" b="1">
                <a:sym typeface="Symbol" pitchFamily="84" charset="2"/>
              </a:rPr>
              <a:t>Q</a:t>
            </a:r>
            <a:r>
              <a:rPr lang="en-US" altLang="en-US" sz="1800" b="1"/>
              <a:t>)</a:t>
            </a:r>
          </a:p>
        </p:txBody>
      </p:sp>
      <p:sp>
        <p:nvSpPr>
          <p:cNvPr id="2" name="Rectangle 1"/>
          <p:cNvSpPr/>
          <p:nvPr/>
        </p:nvSpPr>
        <p:spPr>
          <a:xfrm>
            <a:off x="1752600" y="264799"/>
            <a:ext cx="5943600" cy="794064"/>
          </a:xfrm>
          <a:prstGeom prst="rect">
            <a:avLst/>
          </a:prstGeom>
        </p:spPr>
        <p:txBody>
          <a:bodyPr wrap="square">
            <a:spAutoFit/>
          </a:bodyPr>
          <a:lstStyle/>
          <a:p>
            <a:pPr>
              <a:lnSpc>
                <a:spcPct val="95000"/>
              </a:lnSpc>
              <a:buFont typeface="Arial" charset="0"/>
              <a:buNone/>
            </a:pPr>
            <a:r>
              <a:rPr lang="en-US" altLang="en-US" sz="2400" b="1" dirty="0"/>
              <a:t>What do the </a:t>
            </a:r>
            <a:r>
              <a:rPr lang="en-US" altLang="en-US" sz="2400" b="1" dirty="0">
                <a:effectLst>
                  <a:outerShdw blurRad="38100" dist="38100" dir="2700000" algn="tl">
                    <a:srgbClr val="000000">
                      <a:alpha val="43137"/>
                    </a:srgbClr>
                  </a:outerShdw>
                </a:effectLst>
              </a:rPr>
              <a:t>side chains </a:t>
            </a:r>
            <a:r>
              <a:rPr lang="en-US" altLang="en-US" sz="2400" b="1" dirty="0"/>
              <a:t>of these amino acids have in common? </a:t>
            </a:r>
          </a:p>
        </p:txBody>
      </p:sp>
      <p:sp>
        <p:nvSpPr>
          <p:cNvPr id="12" name="TextBox 11">
            <a:extLst>
              <a:ext uri="{FF2B5EF4-FFF2-40B4-BE49-F238E27FC236}">
                <a16:creationId xmlns:a16="http://schemas.microsoft.com/office/drawing/2014/main" id="{A09F5D67-2B31-413C-9790-FE7A0E3A0BE8}"/>
              </a:ext>
            </a:extLst>
          </p:cNvPr>
          <p:cNvSpPr txBox="1"/>
          <p:nvPr/>
        </p:nvSpPr>
        <p:spPr>
          <a:xfrm>
            <a:off x="296863" y="6216672"/>
            <a:ext cx="1833562" cy="584775"/>
          </a:xfrm>
          <a:prstGeom prst="rect">
            <a:avLst/>
          </a:prstGeom>
          <a:noFill/>
        </p:spPr>
        <p:txBody>
          <a:bodyPr wrap="square" rtlCol="0">
            <a:spAutoFit/>
          </a:bodyPr>
          <a:lstStyle/>
          <a:p>
            <a:r>
              <a:rPr lang="en-US" sz="3200" b="1" dirty="0">
                <a:solidFill>
                  <a:srgbClr val="7030A0"/>
                </a:solidFill>
              </a:rPr>
              <a:t>Polar</a:t>
            </a:r>
          </a:p>
        </p:txBody>
      </p:sp>
      <p:sp>
        <p:nvSpPr>
          <p:cNvPr id="13" name="TextBox 12">
            <a:extLst>
              <a:ext uri="{FF2B5EF4-FFF2-40B4-BE49-F238E27FC236}">
                <a16:creationId xmlns:a16="http://schemas.microsoft.com/office/drawing/2014/main" id="{290CB673-43DB-4EB6-AB2C-640D2D31F76C}"/>
              </a:ext>
            </a:extLst>
          </p:cNvPr>
          <p:cNvSpPr txBox="1"/>
          <p:nvPr/>
        </p:nvSpPr>
        <p:spPr>
          <a:xfrm>
            <a:off x="6791325" y="6187445"/>
            <a:ext cx="2205037" cy="584775"/>
          </a:xfrm>
          <a:prstGeom prst="rect">
            <a:avLst/>
          </a:prstGeom>
          <a:noFill/>
        </p:spPr>
        <p:txBody>
          <a:bodyPr wrap="square" rtlCol="0">
            <a:spAutoFit/>
          </a:bodyPr>
          <a:lstStyle/>
          <a:p>
            <a:r>
              <a:rPr lang="en-US" sz="3200" b="1" dirty="0">
                <a:solidFill>
                  <a:srgbClr val="7030A0"/>
                </a:solidFill>
              </a:rPr>
              <a:t>Hydrophilic</a:t>
            </a:r>
          </a:p>
        </p:txBody>
      </p:sp>
    </p:spTree>
    <p:extLst>
      <p:ext uri="{BB962C8B-B14F-4D97-AF65-F5344CB8AC3E}">
        <p14:creationId xmlns:p14="http://schemas.microsoft.com/office/powerpoint/2010/main" val="31522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ea typeface="ＭＳ Ｐゴシック" pitchFamily="84" charset="-128"/>
              </a:rPr>
              <a:t>Figure 3.17c</a:t>
            </a:r>
          </a:p>
        </p:txBody>
      </p:sp>
      <p:grpSp>
        <p:nvGrpSpPr>
          <p:cNvPr id="2" name="Group 1"/>
          <p:cNvGrpSpPr/>
          <p:nvPr/>
        </p:nvGrpSpPr>
        <p:grpSpPr>
          <a:xfrm>
            <a:off x="1905000" y="2108298"/>
            <a:ext cx="5334000" cy="3321050"/>
            <a:chOff x="295275" y="2927350"/>
            <a:chExt cx="3740697" cy="2411413"/>
          </a:xfrm>
        </p:grpSpPr>
        <p:pic>
          <p:nvPicPr>
            <p:cNvPr id="43010" name="Picture 2" descr="03_17cChargedAminoAcids-U"/>
            <p:cNvPicPr>
              <a:picLocks noChangeAspect="1" noChangeArrowheads="1"/>
            </p:cNvPicPr>
            <p:nvPr/>
          </p:nvPicPr>
          <p:blipFill rotWithShape="1">
            <a:blip r:embed="rId3">
              <a:extLst>
                <a:ext uri="{28A0092B-C50C-407E-A947-70E740481C1C}">
                  <a14:useLocalDpi xmlns:a14="http://schemas.microsoft.com/office/drawing/2010/main" val="0"/>
                </a:ext>
              </a:extLst>
            </a:blip>
            <a:srcRect t="38204" r="56242" b="3926"/>
            <a:stretch/>
          </p:blipFill>
          <p:spPr bwMode="auto">
            <a:xfrm>
              <a:off x="295275" y="2927350"/>
              <a:ext cx="374069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1"/>
            <p:cNvSpPr txBox="1">
              <a:spLocks noChangeArrowheads="1"/>
            </p:cNvSpPr>
            <p:nvPr/>
          </p:nvSpPr>
          <p:spPr bwMode="auto">
            <a:xfrm>
              <a:off x="315913" y="4745038"/>
              <a:ext cx="15001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dirty="0"/>
                <a:t>Aspartic acid</a:t>
              </a:r>
            </a:p>
            <a:p>
              <a:pPr algn="ctr">
                <a:buFont typeface="Arial" charset="0"/>
                <a:buNone/>
              </a:pPr>
              <a:r>
                <a:rPr lang="en-US" altLang="en-US" sz="1800" b="1" dirty="0"/>
                <a:t> (Asp or D)</a:t>
              </a:r>
            </a:p>
          </p:txBody>
        </p:sp>
        <p:sp>
          <p:nvSpPr>
            <p:cNvPr id="43013" name="Text Box 31"/>
            <p:cNvSpPr txBox="1">
              <a:spLocks noChangeArrowheads="1"/>
            </p:cNvSpPr>
            <p:nvPr/>
          </p:nvSpPr>
          <p:spPr bwMode="auto">
            <a:xfrm>
              <a:off x="1925638" y="4751388"/>
              <a:ext cx="1524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buFont typeface="Arial" charset="0"/>
                <a:buNone/>
              </a:pPr>
              <a:r>
                <a:rPr lang="en-US" altLang="en-US" sz="1800" b="1"/>
                <a:t>Glutamic acid</a:t>
              </a:r>
            </a:p>
            <a:p>
              <a:pPr algn="ctr">
                <a:buFont typeface="Arial" charset="0"/>
                <a:buNone/>
              </a:pPr>
              <a:r>
                <a:rPr lang="en-US" altLang="en-US" sz="1800" b="1"/>
                <a:t> (Glu or E)</a:t>
              </a:r>
            </a:p>
          </p:txBody>
        </p:sp>
      </p:grpSp>
      <p:sp>
        <p:nvSpPr>
          <p:cNvPr id="3" name="Rectangle 2"/>
          <p:cNvSpPr/>
          <p:nvPr/>
        </p:nvSpPr>
        <p:spPr>
          <a:xfrm>
            <a:off x="1447800" y="762000"/>
            <a:ext cx="6649983" cy="911019"/>
          </a:xfrm>
          <a:prstGeom prst="rect">
            <a:avLst/>
          </a:prstGeom>
        </p:spPr>
        <p:txBody>
          <a:bodyPr wrap="square">
            <a:spAutoFit/>
          </a:bodyPr>
          <a:lstStyle/>
          <a:p>
            <a:pPr>
              <a:lnSpc>
                <a:spcPct val="95000"/>
              </a:lnSpc>
              <a:buFont typeface="Arial" charset="0"/>
              <a:buNone/>
            </a:pPr>
            <a:r>
              <a:rPr lang="en-US" altLang="en-US" sz="2800" b="1" dirty="0"/>
              <a:t>What do the </a:t>
            </a:r>
            <a:r>
              <a:rPr lang="en-US" altLang="en-US" sz="2800" b="1" dirty="0">
                <a:effectLst>
                  <a:outerShdw blurRad="38100" dist="38100" dir="2700000" algn="tl">
                    <a:srgbClr val="000000">
                      <a:alpha val="43137"/>
                    </a:srgbClr>
                  </a:outerShdw>
                </a:effectLst>
              </a:rPr>
              <a:t>side chains </a:t>
            </a:r>
            <a:r>
              <a:rPr lang="en-US" altLang="en-US" sz="2800" b="1" dirty="0"/>
              <a:t>of these amino acids have in common? </a:t>
            </a:r>
          </a:p>
        </p:txBody>
      </p:sp>
      <p:sp>
        <p:nvSpPr>
          <p:cNvPr id="8" name="TextBox 7">
            <a:extLst>
              <a:ext uri="{FF2B5EF4-FFF2-40B4-BE49-F238E27FC236}">
                <a16:creationId xmlns:a16="http://schemas.microsoft.com/office/drawing/2014/main" id="{2B37B5CC-FF55-4B42-BB4A-ADE872E78878}"/>
              </a:ext>
            </a:extLst>
          </p:cNvPr>
          <p:cNvSpPr txBox="1"/>
          <p:nvPr/>
        </p:nvSpPr>
        <p:spPr>
          <a:xfrm>
            <a:off x="296862" y="6216672"/>
            <a:ext cx="4351338" cy="584775"/>
          </a:xfrm>
          <a:prstGeom prst="rect">
            <a:avLst/>
          </a:prstGeom>
          <a:noFill/>
        </p:spPr>
        <p:txBody>
          <a:bodyPr wrap="square" rtlCol="0">
            <a:spAutoFit/>
          </a:bodyPr>
          <a:lstStyle/>
          <a:p>
            <a:r>
              <a:rPr lang="en-US" sz="3200" b="1" dirty="0">
                <a:solidFill>
                  <a:srgbClr val="7030A0"/>
                </a:solidFill>
              </a:rPr>
              <a:t>Electrically Charged (-)</a:t>
            </a:r>
          </a:p>
        </p:txBody>
      </p:sp>
      <p:sp>
        <p:nvSpPr>
          <p:cNvPr id="9" name="TextBox 8">
            <a:extLst>
              <a:ext uri="{FF2B5EF4-FFF2-40B4-BE49-F238E27FC236}">
                <a16:creationId xmlns:a16="http://schemas.microsoft.com/office/drawing/2014/main" id="{262A1168-E5C4-4F10-A7F2-B3C4D4A46391}"/>
              </a:ext>
            </a:extLst>
          </p:cNvPr>
          <p:cNvSpPr txBox="1"/>
          <p:nvPr/>
        </p:nvSpPr>
        <p:spPr>
          <a:xfrm>
            <a:off x="6791325" y="6187445"/>
            <a:ext cx="2205037" cy="584775"/>
          </a:xfrm>
          <a:prstGeom prst="rect">
            <a:avLst/>
          </a:prstGeom>
          <a:noFill/>
        </p:spPr>
        <p:txBody>
          <a:bodyPr wrap="square" rtlCol="0">
            <a:spAutoFit/>
          </a:bodyPr>
          <a:lstStyle/>
          <a:p>
            <a:r>
              <a:rPr lang="en-US" sz="3200" b="1" dirty="0">
                <a:solidFill>
                  <a:srgbClr val="7030A0"/>
                </a:solidFill>
              </a:rPr>
              <a:t>Hydrophilic</a:t>
            </a:r>
          </a:p>
        </p:txBody>
      </p:sp>
    </p:spTree>
    <p:extLst>
      <p:ext uri="{BB962C8B-B14F-4D97-AF65-F5344CB8AC3E}">
        <p14:creationId xmlns:p14="http://schemas.microsoft.com/office/powerpoint/2010/main" val="10476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1102</Words>
  <Application>Microsoft Office PowerPoint</Application>
  <PresentationFormat>On-screen Show (4:3)</PresentationFormat>
  <Paragraphs>218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Tahoma</vt:lpstr>
      <vt:lpstr>Times</vt:lpstr>
      <vt:lpstr>Times New Roman</vt:lpstr>
      <vt:lpstr>Office Theme</vt:lpstr>
      <vt:lpstr>POGIL Quiz</vt:lpstr>
      <vt:lpstr>PowerPoint Presentation</vt:lpstr>
      <vt:lpstr>You Must Know</vt:lpstr>
      <vt:lpstr>PowerPoint Presentation</vt:lpstr>
      <vt:lpstr>Protein Structure and Function</vt:lpstr>
      <vt:lpstr>PowerPoint Presentation</vt:lpstr>
      <vt:lpstr>PowerPoint Presentation</vt:lpstr>
      <vt:lpstr>Figure 3.17b</vt:lpstr>
      <vt:lpstr>Figure 3.17c</vt:lpstr>
      <vt:lpstr>Figure 3.17c</vt:lpstr>
      <vt:lpstr>PowerPoint Presentation</vt:lpstr>
      <vt:lpstr>PowerPoint Presentation</vt:lpstr>
      <vt:lpstr>PowerPoint Presentation</vt:lpstr>
      <vt:lpstr>Four Levels of Protein Structure</vt:lpstr>
      <vt:lpstr>Figure 3.21a</vt:lpstr>
      <vt:lpstr>PowerPoint Presentation</vt:lpstr>
      <vt:lpstr>Figure 3.21d</vt:lpstr>
      <vt:lpstr>Figure 3.21f</vt:lpstr>
      <vt:lpstr>PowerPoint Presentation</vt:lpstr>
      <vt:lpstr>Figure 3.23-1</vt:lpstr>
      <vt:lpstr>Figure 3.23-2</vt:lpstr>
      <vt:lpstr>Figure 3.23-3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Must Know</dc:title>
  <dc:creator>lauren.wingard</dc:creator>
  <cp:lastModifiedBy>Lauren Wingard</cp:lastModifiedBy>
  <cp:revision>102</cp:revision>
  <dcterms:created xsi:type="dcterms:W3CDTF">2014-09-13T13:57:01Z</dcterms:created>
  <dcterms:modified xsi:type="dcterms:W3CDTF">2019-09-12T22:02:39Z</dcterms:modified>
</cp:coreProperties>
</file>