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6" r:id="rId3"/>
    <p:sldId id="330" r:id="rId4"/>
    <p:sldId id="258" r:id="rId5"/>
    <p:sldId id="327" r:id="rId6"/>
    <p:sldId id="262" r:id="rId7"/>
    <p:sldId id="331" r:id="rId8"/>
    <p:sldId id="310" r:id="rId9"/>
    <p:sldId id="268" r:id="rId10"/>
    <p:sldId id="269" r:id="rId11"/>
    <p:sldId id="311" r:id="rId12"/>
    <p:sldId id="279" r:id="rId13"/>
    <p:sldId id="276" r:id="rId14"/>
    <p:sldId id="332" r:id="rId15"/>
    <p:sldId id="322" r:id="rId16"/>
    <p:sldId id="313" r:id="rId17"/>
    <p:sldId id="314" r:id="rId18"/>
    <p:sldId id="328" r:id="rId19"/>
    <p:sldId id="315" r:id="rId20"/>
    <p:sldId id="326" r:id="rId21"/>
    <p:sldId id="318" r:id="rId22"/>
    <p:sldId id="319" r:id="rId23"/>
    <p:sldId id="320" r:id="rId24"/>
    <p:sldId id="32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596" autoAdjust="0"/>
  </p:normalViewPr>
  <p:slideViewPr>
    <p:cSldViewPr>
      <p:cViewPr varScale="1">
        <p:scale>
          <a:sx n="59" d="100"/>
          <a:sy n="59" d="100"/>
        </p:scale>
        <p:origin x="214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279062D-CB63-44EE-A55F-114C3A3B73D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7BD9628-8C31-4C40-B06D-714BFDBB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85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1D6F0CB-B8EF-4197-B4C7-8867D1CB8712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61D573A-C4B1-4F66-87E6-9B602CBB8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8348974" indent="-37886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E410D272-847A-4A5D-A0D2-96DC5AE9965F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 txBox="1">
            <a:spLocks noGrp="1" noChangeArrowheads="1"/>
          </p:cNvSpPr>
          <p:nvPr/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1" tIns="46221" rIns="92441" bIns="46221"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704135-B97D-46AE-AD77-D3F8CBCF1D2D}" type="slidenum">
              <a:rPr lang="en-US" altLang="en-US">
                <a:solidFill>
                  <a:srgbClr val="000000"/>
                </a:solidFill>
                <a:latin typeface="Arial" charset="0"/>
                <a:ea typeface="ヒラギノ角ゴ Pro W3" pitchFamily="84" charset="-128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dirty="0">
              <a:solidFill>
                <a:srgbClr val="00000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95297" indent="-295297"/>
            <a:r>
              <a:rPr lang="en-US" altLang="en-US" b="1" dirty="0"/>
              <a:t>Lipids </a:t>
            </a:r>
            <a:r>
              <a:rPr lang="en-US" altLang="en-US" dirty="0"/>
              <a:t>do not form true polymers.</a:t>
            </a:r>
            <a:r>
              <a:rPr lang="en-US" altLang="en-US" baseline="0" dirty="0"/>
              <a:t> </a:t>
            </a:r>
            <a:r>
              <a:rPr lang="en-US" altLang="en-US" dirty="0"/>
              <a:t>The unifying feature of lipids is having little or no affinity for water.</a:t>
            </a:r>
            <a:r>
              <a:rPr lang="en-US" altLang="en-US" baseline="0" dirty="0"/>
              <a:t> </a:t>
            </a:r>
            <a:r>
              <a:rPr lang="en-US" altLang="en-US" dirty="0"/>
              <a:t>Lipids are hydrophobic because they consist mostly of hydrocarbons, which form nonpolar covalent bonds.</a:t>
            </a:r>
            <a:r>
              <a:rPr lang="en-US" altLang="en-US" baseline="0" dirty="0"/>
              <a:t> </a:t>
            </a:r>
            <a:r>
              <a:rPr lang="en-US" altLang="en-US" dirty="0"/>
              <a:t>The most biologically important lipids are fats, phospholipids, and steroids. (</a:t>
            </a:r>
            <a:r>
              <a:rPr lang="en-US" altLang="en-US" b="1" dirty="0"/>
              <a:t>Hydrocarbons </a:t>
            </a:r>
            <a:r>
              <a:rPr lang="en-US" altLang="en-US" dirty="0"/>
              <a:t>are organic molecules consisting of only carbon and hydrogen. Hydrocarbons can undergo reactions that release a large amount of energy.)</a:t>
            </a:r>
          </a:p>
          <a:p>
            <a:pPr marL="295313" indent="-295313"/>
            <a:endParaRPr lang="en-US" altLang="en-US" dirty="0"/>
          </a:p>
          <a:p>
            <a:pPr marL="295313" indent="-295313"/>
            <a:endParaRPr lang="en-US" altLang="en-US" dirty="0"/>
          </a:p>
          <a:p>
            <a:pPr defTabSz="462229">
              <a:spcBef>
                <a:spcPct val="0"/>
              </a:spcBef>
            </a:pPr>
            <a:endParaRPr lang="en-US" altLang="en-US" dirty="0">
              <a:latin typeface="Times New Roman" pitchFamily="84" charset="0"/>
              <a:ea typeface="ヒラギノ角ゴ Pro W3" pitchFamily="84" charset="-128"/>
            </a:endParaRPr>
          </a:p>
          <a:p>
            <a:pPr marL="295297" indent="-295297"/>
            <a:endParaRPr lang="en-US" altLang="en-US" dirty="0"/>
          </a:p>
          <a:p>
            <a:pPr defTabSz="462204">
              <a:spcBef>
                <a:spcPct val="0"/>
              </a:spcBef>
            </a:pPr>
            <a:endParaRPr lang="en-US" altLang="en-US" dirty="0">
              <a:latin typeface="Times New Roman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5297" indent="-295297"/>
            <a:r>
              <a:rPr lang="en-US" altLang="en-US" b="1" dirty="0"/>
              <a:t>Fats </a:t>
            </a:r>
            <a:r>
              <a:rPr lang="en-US" altLang="en-US" dirty="0"/>
              <a:t>are constructed from two types of smaller molecules: glycerol and fatty acids.</a:t>
            </a:r>
          </a:p>
          <a:p>
            <a:pPr marL="295297" indent="-295297"/>
            <a:r>
              <a:rPr lang="en-US" altLang="en-US" dirty="0"/>
              <a:t>Glycerol is a three-carbon alcohol with a hydroxyl group (OH)  attached to each carbon.</a:t>
            </a:r>
          </a:p>
          <a:p>
            <a:pPr marL="295297" indent="-295297"/>
            <a:r>
              <a:rPr lang="en-US" altLang="en-US" dirty="0"/>
              <a:t>A </a:t>
            </a:r>
            <a:r>
              <a:rPr lang="en-US" altLang="en-US" b="1" dirty="0"/>
              <a:t>fatty acid </a:t>
            </a:r>
            <a:r>
              <a:rPr lang="en-US" altLang="en-US" dirty="0"/>
              <a:t>consists of a carboxyl group attached to a long carbon skeleton.</a:t>
            </a:r>
          </a:p>
          <a:p>
            <a:pPr marL="295297" lvl="1" indent="-293692"/>
            <a:r>
              <a:rPr lang="en-US" altLang="en-US" sz="2800" dirty="0"/>
              <a:t>In a fat, three fatty acids are joined to glycerol by an ester linkage, creating a </a:t>
            </a:r>
            <a:r>
              <a:rPr lang="en-US" altLang="en-US" sz="2800" b="1" dirty="0"/>
              <a:t>triacylglycerol</a:t>
            </a:r>
            <a:r>
              <a:rPr lang="en-US" altLang="en-US" sz="2800" dirty="0"/>
              <a:t>, or triglyceride</a:t>
            </a:r>
          </a:p>
          <a:p>
            <a:pPr marL="295297" indent="-295297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D573A-C4B1-4F66-87E6-9B602CBB899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68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Fats separate from water because water molecules hydrogen-bond to each other and exclude the fats.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D573A-C4B1-4F66-87E6-9B602CBB89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51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1" tIns="46221" rIns="92441" bIns="46221"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9ED21F-B8F5-4C4E-A82C-D97B47DE4E12}" type="slidenum">
              <a:rPr lang="en-US" altLang="en-US">
                <a:solidFill>
                  <a:srgbClr val="000000"/>
                </a:solidFill>
                <a:latin typeface="Arial" charset="0"/>
                <a:ea typeface="ヒラギノ角ゴ Pro W3" pitchFamily="84" charset="-128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dirty="0">
              <a:solidFill>
                <a:srgbClr val="00000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62204">
              <a:spcBef>
                <a:spcPct val="0"/>
              </a:spcBef>
            </a:pPr>
            <a:endParaRPr lang="en-US" altLang="en-US" dirty="0">
              <a:latin typeface="Times New Roman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5297" indent="-295297"/>
            <a:r>
              <a:rPr lang="en-US" altLang="en-US" dirty="0"/>
              <a:t>Fats made from saturated fatty acids are called saturated fats and are solid at room temperature</a:t>
            </a:r>
          </a:p>
          <a:p>
            <a:pPr marL="295297" indent="-295297"/>
            <a:r>
              <a:rPr lang="en-US" altLang="en-US" dirty="0"/>
              <a:t>Most animal fats are saturated.</a:t>
            </a:r>
          </a:p>
          <a:p>
            <a:pPr marL="295297" indent="-295297"/>
            <a:r>
              <a:rPr lang="en-US" altLang="en-US" baseline="0" dirty="0">
                <a:latin typeface="Times New Roman" pitchFamily="84" charset="0"/>
                <a:ea typeface="ヒラギノ角ゴ Pro W3" pitchFamily="84" charset="-128"/>
              </a:rPr>
              <a:t> </a:t>
            </a:r>
            <a:r>
              <a:rPr lang="en-US" altLang="en-US" dirty="0"/>
              <a:t>Fats made from unsaturated fatty acids, called unsaturated fats or oils, are liquid at room temperature.</a:t>
            </a:r>
          </a:p>
          <a:p>
            <a:pPr marL="295297" indent="-295297"/>
            <a:r>
              <a:rPr lang="en-US" altLang="en-US" dirty="0"/>
              <a:t>Plant fats and fish fats are usually unsaturated.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D573A-C4B1-4F66-87E6-9B602CBB89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1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 txBox="1">
            <a:spLocks noGrp="1" noChangeArrowheads="1"/>
          </p:cNvSpPr>
          <p:nvPr/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1" tIns="46221" rIns="92441" bIns="46221"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3C0ED1-8304-48A8-8DE2-373A4E852332}" type="slidenum">
              <a:rPr lang="en-US" altLang="en-US">
                <a:solidFill>
                  <a:srgbClr val="000000"/>
                </a:solidFill>
                <a:latin typeface="Arial" charset="0"/>
                <a:ea typeface="ヒラギノ角ゴ Pro W3" pitchFamily="84" charset="-128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dirty="0">
              <a:solidFill>
                <a:srgbClr val="00000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62204">
              <a:spcBef>
                <a:spcPct val="0"/>
              </a:spcBef>
            </a:pPr>
            <a:endParaRPr lang="en-US" altLang="en-US" dirty="0">
              <a:latin typeface="Times New Roman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1" tIns="46221" rIns="92441" bIns="4622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0FC132A-911A-469E-B287-F4D1B6BEE858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22</a:t>
            </a:fld>
            <a:endParaRPr lang="en-US" altLang="en-US" dirty="0">
              <a:latin typeface="Times" pitchFamily="8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5297" indent="-295297"/>
            <a:r>
              <a:rPr lang="en-US" altLang="en-US" dirty="0"/>
              <a:t>In a </a:t>
            </a:r>
            <a:r>
              <a:rPr lang="en-US" altLang="en-US" b="1" dirty="0"/>
              <a:t>phospholipid</a:t>
            </a:r>
            <a:r>
              <a:rPr lang="en-US" altLang="en-US" dirty="0"/>
              <a:t>, two fatty acids and a phosphate group are attached to glycerol </a:t>
            </a:r>
          </a:p>
          <a:p>
            <a:pPr marL="295297" indent="-295297"/>
            <a:r>
              <a:rPr lang="en-US" altLang="en-US" dirty="0"/>
              <a:t>The two fatty acid tails are hydrophobic, but the phosphate group and its attachments form a hydrophilic head</a:t>
            </a:r>
          </a:p>
          <a:p>
            <a:pPr marL="295297" indent="-295297"/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1" tIns="46221" rIns="92441" bIns="4622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4E0F8701-CF02-4051-984A-7A7549B2F48D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23</a:t>
            </a:fld>
            <a:endParaRPr lang="en-US" altLang="en-US" dirty="0">
              <a:latin typeface="Times" pitchFamily="8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  <a:p>
            <a:pPr defTabSz="462204">
              <a:spcBef>
                <a:spcPct val="0"/>
              </a:spcBef>
              <a:defRPr/>
            </a:pPr>
            <a:r>
              <a:rPr lang="en-US" altLang="en-US" dirty="0"/>
              <a:t>Phospholipids are major constituents of cell membranes.</a:t>
            </a:r>
          </a:p>
          <a:p>
            <a:pPr marL="295297" indent="-295297"/>
            <a:r>
              <a:rPr lang="en-US" altLang="en-US" dirty="0"/>
              <a:t>When phospholipids are added to water, they self-assemble into a bilayer, with the hydrophobic tails pointing toward the interior.</a:t>
            </a:r>
          </a:p>
          <a:p>
            <a:pPr marL="295297" indent="-295297"/>
            <a:r>
              <a:rPr lang="en-US" altLang="en-US" dirty="0"/>
              <a:t>This feature of phospholipids results in the bilayer arrangement found in cell membranes.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1" tIns="46221" rIns="92441" bIns="4622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B1255CC-FF2D-41C1-94BC-387007F721AD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24</a:t>
            </a:fld>
            <a:endParaRPr lang="en-US" altLang="en-US" dirty="0">
              <a:latin typeface="Times" pitchFamily="84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84" charset="0"/>
                <a:ea typeface="ＭＳ Ｐゴシック" pitchFamily="84" charset="-128"/>
              </a:rPr>
              <a:t>Figure 3.15 </a:t>
            </a:r>
            <a:r>
              <a:rPr lang="en-US" altLang="en-US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Cholesterol, a steroid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  <a:p>
            <a:pPr marL="295297" indent="-295297"/>
            <a:r>
              <a:rPr lang="en-US" altLang="en-US" b="1" dirty="0"/>
              <a:t>Steroids </a:t>
            </a:r>
            <a:r>
              <a:rPr lang="en-US" altLang="en-US" dirty="0"/>
              <a:t>are lipids characterized by a carbon skeleton consisting of four fused rings</a:t>
            </a:r>
          </a:p>
          <a:p>
            <a:pPr marL="295297" indent="-295297"/>
            <a:r>
              <a:rPr lang="en-US" altLang="en-US" b="1" dirty="0"/>
              <a:t>Cholesterol</a:t>
            </a:r>
            <a:r>
              <a:rPr lang="en-US" altLang="en-US" dirty="0"/>
              <a:t>, an important steroid, is a component in animal cell membranes</a:t>
            </a:r>
          </a:p>
          <a:p>
            <a:pPr marL="295297" indent="-295297"/>
            <a:r>
              <a:rPr lang="en-US" altLang="en-US" dirty="0"/>
              <a:t>Although cholesterol is essential in animals, high levels in the blood may contribute to cardiovascular disease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2EB5B2-0F98-49B8-9A56-C5C160DA37B0}" type="slidenum">
              <a:rPr lang="en-US" altLang="en-US">
                <a:solidFill>
                  <a:srgbClr val="000000"/>
                </a:solidFill>
                <a:latin typeface="Arial" charset="0"/>
                <a:ea typeface="ヒラギノ角ゴ Pro W3" pitchFamily="84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95313" indent="-295313"/>
            <a:r>
              <a:rPr lang="en-US" altLang="en-US" dirty="0"/>
              <a:t>The simplest carbohydrates are monosaccharides, or simple sugars</a:t>
            </a:r>
          </a:p>
          <a:p>
            <a:pPr marL="295313" indent="-295313"/>
            <a:r>
              <a:rPr lang="en-US" altLang="en-US" dirty="0"/>
              <a:t>Carbohydrate macromolecules are polysaccharides, polymers composed of many sugar building blocks </a:t>
            </a:r>
          </a:p>
          <a:p>
            <a:pPr defTabSz="462229">
              <a:spcBef>
                <a:spcPct val="0"/>
              </a:spcBef>
            </a:pPr>
            <a:endParaRPr lang="en-US" altLang="en-US" dirty="0">
              <a:latin typeface="Times New Roman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9017FD14-5218-44AC-B618-772947B897E1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C1FBFE8B-D880-4F16-BA12-A78C06ACE998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5313" indent="-295313"/>
            <a:r>
              <a:rPr lang="en-US" altLang="en-US" dirty="0"/>
              <a:t>A </a:t>
            </a:r>
            <a:r>
              <a:rPr lang="en-US" altLang="en-US" b="1" dirty="0"/>
              <a:t>disaccharide</a:t>
            </a:r>
            <a:r>
              <a:rPr lang="en-US" altLang="en-US" dirty="0"/>
              <a:t> is formed when a dehydration reaction joins two monosaccharides. </a:t>
            </a:r>
          </a:p>
          <a:p>
            <a:pPr marL="295313" indent="-295313"/>
            <a:r>
              <a:rPr lang="en-US" altLang="en-US" dirty="0"/>
              <a:t>This covalent bond is called a </a:t>
            </a:r>
            <a:r>
              <a:rPr lang="en-US" altLang="en-US" b="1" dirty="0"/>
              <a:t>glycosidic linkage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 txBox="1">
            <a:spLocks noGrp="1" noChangeArrowheads="1"/>
          </p:cNvSpPr>
          <p:nvPr/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5EA4D0-6D9B-4083-A3A9-92AE7ACDE306}" type="slidenum">
              <a:rPr lang="en-US" altLang="en-US">
                <a:solidFill>
                  <a:srgbClr val="000000"/>
                </a:solidFill>
                <a:latin typeface="Arial" charset="0"/>
                <a:ea typeface="ヒラギノ角ゴ Pro W3" pitchFamily="84" charset="-128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62229">
              <a:spcBef>
                <a:spcPct val="0"/>
              </a:spcBef>
            </a:pPr>
            <a:endParaRPr lang="en-US" altLang="en-US">
              <a:latin typeface="Times New Roman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0F41D2-8A1C-45A8-9BC5-F34A9E1A464E}" type="slidenum">
              <a:rPr lang="en-US" altLang="en-US">
                <a:solidFill>
                  <a:srgbClr val="000000"/>
                </a:solidFill>
                <a:latin typeface="Arial" charset="0"/>
                <a:ea typeface="ヒラギノ角ゴ Pro W3" pitchFamily="84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Plants store surplus starch as granules.</a:t>
            </a:r>
            <a:r>
              <a:rPr lang="en-US" altLang="en-US" baseline="0" dirty="0"/>
              <a:t> </a:t>
            </a:r>
            <a:r>
              <a:rPr lang="en-US" altLang="en-US" dirty="0"/>
              <a:t>The simplest form of starch is amylose</a:t>
            </a:r>
          </a:p>
          <a:p>
            <a:pPr defTabSz="462229">
              <a:spcBef>
                <a:spcPct val="0"/>
              </a:spcBef>
            </a:pPr>
            <a:endParaRPr lang="en-US" altLang="en-US" dirty="0">
              <a:latin typeface="Times New Roman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EA3173AE-66DC-4AF6-AF92-6F42D7625F73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5313" indent="-295313"/>
            <a:r>
              <a:rPr lang="en-US" altLang="en-US" dirty="0"/>
              <a:t>The polysaccharide </a:t>
            </a:r>
            <a:r>
              <a:rPr lang="en-US" altLang="en-US" b="1" dirty="0"/>
              <a:t>cellulose </a:t>
            </a:r>
            <a:r>
              <a:rPr lang="en-US" altLang="en-US" dirty="0"/>
              <a:t>is a major component of the tough wall of plant cells.</a:t>
            </a:r>
          </a:p>
          <a:p>
            <a:pPr marL="295313" indent="-295313"/>
            <a:r>
              <a:rPr lang="en-US" altLang="en-US" dirty="0"/>
              <a:t>Like starch and glycogen, cellulose is a polymer of glucose, but the glycosidic linkages in cellulose differ.</a:t>
            </a:r>
          </a:p>
          <a:p>
            <a:pPr marL="295313" indent="-295313"/>
            <a:r>
              <a:rPr lang="en-US" altLang="en-US" dirty="0"/>
              <a:t>The difference is based on two ring forms for glucose.</a:t>
            </a:r>
          </a:p>
          <a:p>
            <a:pPr marL="295313" indent="-295313"/>
            <a:endParaRPr lang="en-US" altLang="en-US" dirty="0"/>
          </a:p>
          <a:p>
            <a:pPr marL="308153" lvl="1" indent="-306548"/>
            <a:r>
              <a:rPr lang="en-US" altLang="en-US" sz="2800" dirty="0"/>
              <a:t>In starch, the glucose monomers are arranged in the alpha (</a:t>
            </a:r>
            <a:r>
              <a:rPr lang="en-US" altLang="en-US" sz="2800" dirty="0">
                <a:sym typeface="Symbol" pitchFamily="84" charset="2"/>
              </a:rPr>
              <a:t></a:t>
            </a:r>
            <a:r>
              <a:rPr lang="en-US" altLang="en-US" sz="2800" dirty="0"/>
              <a:t>) conformation.</a:t>
            </a:r>
          </a:p>
          <a:p>
            <a:pPr marL="308153" lvl="1" indent="-306548"/>
            <a:r>
              <a:rPr lang="en-US" altLang="en-US" sz="2800" dirty="0"/>
              <a:t>Starch (and glycogen) are largely helical.</a:t>
            </a:r>
          </a:p>
          <a:p>
            <a:pPr marL="308153" lvl="1" indent="-306548"/>
            <a:r>
              <a:rPr lang="en-US" altLang="en-US" sz="2800" dirty="0"/>
              <a:t>In cellulose, the monomers are arranged in the beta (</a:t>
            </a:r>
            <a:r>
              <a:rPr lang="en-US" altLang="en-US" sz="2800" dirty="0">
                <a:sym typeface="Symbol" pitchFamily="84" charset="2"/>
              </a:rPr>
              <a:t></a:t>
            </a:r>
            <a:r>
              <a:rPr lang="en-US" altLang="en-US" sz="2800" dirty="0"/>
              <a:t>) conformation</a:t>
            </a:r>
          </a:p>
          <a:p>
            <a:pPr marL="308153" lvl="1" indent="-306548"/>
            <a:r>
              <a:rPr lang="en-US" altLang="en-US" sz="2800" dirty="0"/>
              <a:t>Cellulose molecules are relatively straight.	</a:t>
            </a:r>
          </a:p>
          <a:p>
            <a:pPr marL="295313" indent="-295313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3DB52236-3726-4321-A8EF-A23E4EA44F32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13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5313" lvl="1" indent="-293709"/>
            <a:r>
              <a:rPr lang="en-US" altLang="en-US" sz="2800" dirty="0"/>
              <a:t>In straight structures (cellulose), H atoms on one strand can form hydrogen bonds with hydroxyl (OH) groups on other strands.</a:t>
            </a:r>
          </a:p>
          <a:p>
            <a:pPr marL="295313" lvl="1" indent="-293709"/>
            <a:r>
              <a:rPr lang="en-US" altLang="en-US" sz="2800" dirty="0"/>
              <a:t>Parallel cellulose molecules held together this way are grouped into </a:t>
            </a:r>
            <a:r>
              <a:rPr lang="en-US" altLang="en-US" sz="2800" dirty="0" err="1"/>
              <a:t>microfibrils</a:t>
            </a:r>
            <a:r>
              <a:rPr lang="en-US" altLang="en-US" sz="2800" dirty="0"/>
              <a:t>, which form strong building materials for plants.</a:t>
            </a:r>
          </a:p>
          <a:p>
            <a:pPr marL="295313" indent="-295313"/>
            <a:r>
              <a:rPr lang="en-US" altLang="en-US" dirty="0"/>
              <a:t>Enzymes that digest starch by hydrolyzing </a:t>
            </a:r>
            <a:r>
              <a:rPr lang="en-US" altLang="en-US" dirty="0">
                <a:sym typeface="Symbol" pitchFamily="84" charset="2"/>
              </a:rPr>
              <a:t></a:t>
            </a:r>
            <a:r>
              <a:rPr lang="en-US" altLang="en-US" dirty="0"/>
              <a:t> linkages can</a:t>
            </a:r>
            <a:r>
              <a:rPr lang="en-US" altLang="ja-JP" dirty="0">
                <a:ea typeface="ＭＳ Ｐゴシック" pitchFamily="84" charset="-128"/>
              </a:rPr>
              <a:t>’t hydrolyze </a:t>
            </a:r>
            <a:r>
              <a:rPr lang="en-US" altLang="ja-JP" dirty="0">
                <a:ea typeface="ＭＳ Ｐゴシック" pitchFamily="84" charset="-128"/>
                <a:sym typeface="Symbol" pitchFamily="84" charset="2"/>
              </a:rPr>
              <a:t></a:t>
            </a:r>
            <a:r>
              <a:rPr lang="en-US" altLang="ja-JP" dirty="0">
                <a:ea typeface="ＭＳ Ｐゴシック" pitchFamily="84" charset="-128"/>
              </a:rPr>
              <a:t> linkages in cellulose.</a:t>
            </a:r>
          </a:p>
          <a:p>
            <a:pPr marL="295313" indent="-295313"/>
            <a:r>
              <a:rPr lang="en-US" altLang="en-US" dirty="0"/>
              <a:t>Cellulose in human food passes through the digestive tract as insoluble fiber.</a:t>
            </a:r>
          </a:p>
          <a:p>
            <a:pPr marL="295313" indent="-295313"/>
            <a:r>
              <a:rPr lang="en-US" altLang="en-US" dirty="0"/>
              <a:t>Some microbes use enzymes to digest cellulose.</a:t>
            </a:r>
          </a:p>
          <a:p>
            <a:pPr marL="295313" indent="-295313"/>
            <a:r>
              <a:rPr lang="en-US" altLang="en-US" dirty="0"/>
              <a:t>Many herbivores, from cows to termites, have symbiotic relationships with these microbes</a:t>
            </a:r>
          </a:p>
          <a:p>
            <a:pPr marL="295313" lvl="1" indent="-293709"/>
            <a:endParaRPr lang="en-US" altLang="en-US" sz="28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D573A-C4B1-4F66-87E6-9B602CBB89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718B-5A7F-49E6-A6FC-61420546764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0FA0-E002-46EE-A9AA-D02F1D7D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2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718B-5A7F-49E6-A6FC-61420546764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0FA0-E002-46EE-A9AA-D02F1D7D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1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718B-5A7F-49E6-A6FC-61420546764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0FA0-E002-46EE-A9AA-D02F1D7D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718B-5A7F-49E6-A6FC-61420546764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0FA0-E002-46EE-A9AA-D02F1D7D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6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718B-5A7F-49E6-A6FC-61420546764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0FA0-E002-46EE-A9AA-D02F1D7D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5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718B-5A7F-49E6-A6FC-61420546764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0FA0-E002-46EE-A9AA-D02F1D7D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7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718B-5A7F-49E6-A6FC-61420546764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0FA0-E002-46EE-A9AA-D02F1D7D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2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718B-5A7F-49E6-A6FC-61420546764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0FA0-E002-46EE-A9AA-D02F1D7D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718B-5A7F-49E6-A6FC-61420546764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0FA0-E002-46EE-A9AA-D02F1D7D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1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718B-5A7F-49E6-A6FC-61420546764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0FA0-E002-46EE-A9AA-D02F1D7D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2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718B-5A7F-49E6-A6FC-61420546764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0FA0-E002-46EE-A9AA-D02F1D7D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0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8718B-5A7F-49E6-A6FC-61420546764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60FA0-E002-46EE-A9AA-D02F1D7D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6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80057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dirty="0">
                <a:solidFill>
                  <a:srgbClr val="9D0016"/>
                </a:solidFill>
              </a:rPr>
              <a:t> Chapter 3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1" y="3276600"/>
            <a:ext cx="5562600" cy="2093913"/>
          </a:xfrm>
        </p:spPr>
        <p:txBody>
          <a:bodyPr>
            <a:normAutofit/>
          </a:bodyPr>
          <a:lstStyle/>
          <a:p>
            <a:pPr marL="152400" indent="0" eaLnBrk="1" hangingPunct="1">
              <a:spcBef>
                <a:spcPct val="45000"/>
              </a:spcBef>
              <a:buFont typeface="Wingdings" pitchFamily="84" charset="2"/>
              <a:buNone/>
            </a:pPr>
            <a:r>
              <a:rPr lang="en-US" altLang="en-US" sz="4400" dirty="0">
                <a:solidFill>
                  <a:schemeClr val="tx1"/>
                </a:solidFill>
                <a:latin typeface="Times New Roman" pitchFamily="84" charset="0"/>
              </a:rPr>
              <a:t>Carbohydrates and Lipids</a:t>
            </a:r>
            <a:endParaRPr lang="en-US" altLang="en-US" sz="4400" dirty="0">
              <a:solidFill>
                <a:schemeClr val="bg1"/>
              </a:solidFill>
              <a:latin typeface="Times New Roman" pitchFamily="8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04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" y="157163"/>
            <a:ext cx="8534400" cy="503237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3200" i="1"/>
              <a:t>Storage Polysaccharides</a:t>
            </a:r>
            <a:endParaRPr lang="en-US" altLang="en-US" sz="3200" b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864600" cy="41910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b="1" dirty="0"/>
              <a:t>Starch</a:t>
            </a:r>
            <a:r>
              <a:rPr lang="en-US" altLang="en-US" dirty="0"/>
              <a:t>, a storage polysaccharide of plants, consists entirely of glucose monomers</a:t>
            </a:r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182563" y="6535738"/>
            <a:ext cx="8777287" cy="227012"/>
            <a:chOff x="115" y="4117"/>
            <a:chExt cx="5529" cy="143"/>
          </a:xfrm>
        </p:grpSpPr>
        <p:sp>
          <p:nvSpPr>
            <p:cNvPr id="40966" name="Line 7"/>
            <p:cNvSpPr>
              <a:spLocks noChangeShapeType="1"/>
            </p:cNvSpPr>
            <p:nvPr/>
          </p:nvSpPr>
          <p:spPr bwMode="auto">
            <a:xfrm>
              <a:off x="116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40965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47789" y="3877399"/>
            <a:ext cx="7467600" cy="2098494"/>
            <a:chOff x="1306513" y="2581275"/>
            <a:chExt cx="6529387" cy="1508125"/>
          </a:xfrm>
        </p:grpSpPr>
        <p:grpSp>
          <p:nvGrpSpPr>
            <p:cNvPr id="9" name="Group 8"/>
            <p:cNvGrpSpPr/>
            <p:nvPr/>
          </p:nvGrpSpPr>
          <p:grpSpPr>
            <a:xfrm>
              <a:off x="1306513" y="2581275"/>
              <a:ext cx="6529387" cy="1508125"/>
              <a:chOff x="1306513" y="2581275"/>
              <a:chExt cx="6529387" cy="1508125"/>
            </a:xfrm>
          </p:grpSpPr>
          <p:pic>
            <p:nvPicPr>
              <p:cNvPr id="12" name="Picture 2" descr="03_10a_PolysacchStarch-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952"/>
              <a:stretch>
                <a:fillRect/>
              </a:stretch>
            </p:blipFill>
            <p:spPr bwMode="auto">
              <a:xfrm>
                <a:off x="1306513" y="2614613"/>
                <a:ext cx="6529387" cy="146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31"/>
              <p:cNvSpPr txBox="1">
                <a:spLocks noChangeArrowheads="1"/>
              </p:cNvSpPr>
              <p:nvPr/>
            </p:nvSpPr>
            <p:spPr bwMode="auto">
              <a:xfrm>
                <a:off x="2832100" y="2581275"/>
                <a:ext cx="2327275" cy="57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 dirty="0"/>
                  <a:t>Starch granules</a:t>
                </a:r>
              </a:p>
              <a:p>
                <a:r>
                  <a:rPr lang="en-US" altLang="en-US" sz="1800" b="1" dirty="0"/>
                  <a:t>in a potato tuber cell</a:t>
                </a:r>
              </a:p>
            </p:txBody>
          </p:sp>
          <p:sp>
            <p:nvSpPr>
              <p:cNvPr id="14" name="Text Box 31"/>
              <p:cNvSpPr txBox="1">
                <a:spLocks noChangeArrowheads="1"/>
              </p:cNvSpPr>
              <p:nvPr/>
            </p:nvSpPr>
            <p:spPr bwMode="auto">
              <a:xfrm>
                <a:off x="5557838" y="2719388"/>
                <a:ext cx="1870075" cy="280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/>
                  <a:t>Starch (amylose)</a:t>
                </a:r>
              </a:p>
            </p:txBody>
          </p:sp>
          <p:sp>
            <p:nvSpPr>
              <p:cNvPr id="15" name="Text Box 31"/>
              <p:cNvSpPr txBox="1">
                <a:spLocks noChangeArrowheads="1"/>
              </p:cNvSpPr>
              <p:nvPr/>
            </p:nvSpPr>
            <p:spPr bwMode="auto">
              <a:xfrm>
                <a:off x="5808663" y="3575050"/>
                <a:ext cx="1074737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1800" b="1"/>
                  <a:t>Glucose</a:t>
                </a:r>
              </a:p>
              <a:p>
                <a:pPr algn="ctr"/>
                <a:r>
                  <a:rPr lang="en-US" altLang="en-US" sz="1800" b="1"/>
                  <a:t>monomer</a:t>
                </a:r>
              </a:p>
            </p:txBody>
          </p:sp>
        </p:grpSp>
        <p:sp>
          <p:nvSpPr>
            <p:cNvPr id="10" name="AutoShape 7"/>
            <p:cNvSpPr>
              <a:spLocks/>
            </p:cNvSpPr>
            <p:nvPr/>
          </p:nvSpPr>
          <p:spPr bwMode="auto">
            <a:xfrm rot="5400000">
              <a:off x="6283325" y="3295650"/>
              <a:ext cx="136525" cy="504825"/>
            </a:xfrm>
            <a:prstGeom prst="rightBrace">
              <a:avLst>
                <a:gd name="adj1" fmla="val 30814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2139950" y="2763838"/>
              <a:ext cx="655638" cy="719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692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4.kozzi.com/b1/12/521/photo-24765935-piece-of-bread-with-b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46053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che2.asset-cache.net/gc/127545603-baby-chewing-on-wooden-stick-gettyimages.jpg?v=1&amp;c=IWSAsset&amp;k=2&amp;d=kuU9OqHtIhoIo5tw4apHGyNVoZ4qdxDCIMgO724AjNuRGkvcIdKIWeqV4r6iIH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71" y="1822278"/>
            <a:ext cx="47910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5842337"/>
            <a:ext cx="331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Glucose!</a:t>
            </a:r>
          </a:p>
        </p:txBody>
      </p:sp>
    </p:spTree>
    <p:extLst>
      <p:ext uri="{BB962C8B-B14F-4D97-AF65-F5344CB8AC3E}">
        <p14:creationId xmlns:p14="http://schemas.microsoft.com/office/powerpoint/2010/main" val="37899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03_11_StarchCellulose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27"/>
          <a:stretch/>
        </p:blipFill>
        <p:spPr bwMode="auto">
          <a:xfrm>
            <a:off x="1673225" y="136525"/>
            <a:ext cx="5797550" cy="269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  <a:ea typeface="ＭＳ Ｐゴシック" pitchFamily="84" charset="-128"/>
              </a:rPr>
              <a:t>Figure 3.11</a:t>
            </a:r>
          </a:p>
        </p:txBody>
      </p:sp>
      <p:sp>
        <p:nvSpPr>
          <p:cNvPr id="51206" name="Text Box 31"/>
          <p:cNvSpPr txBox="1">
            <a:spLocks noChangeArrowheads="1"/>
          </p:cNvSpPr>
          <p:nvPr/>
        </p:nvSpPr>
        <p:spPr bwMode="auto">
          <a:xfrm>
            <a:off x="1722438" y="165100"/>
            <a:ext cx="17287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>
                <a:sym typeface="Symbol" pitchFamily="84" charset="2"/>
              </a:rPr>
              <a:t>(a) </a:t>
            </a:r>
            <a:r>
              <a:rPr lang="en-US" altLang="en-US" sz="1400" b="1"/>
              <a:t> and </a:t>
            </a:r>
            <a:r>
              <a:rPr lang="en-US" altLang="en-US" sz="1400" b="1">
                <a:sym typeface="Symbol" pitchFamily="84" charset="2"/>
              </a:rPr>
              <a:t></a:t>
            </a:r>
            <a:r>
              <a:rPr lang="en-US" altLang="en-US" sz="1400" b="1"/>
              <a:t> glucose 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	ring structures </a:t>
            </a:r>
          </a:p>
        </p:txBody>
      </p:sp>
      <p:sp>
        <p:nvSpPr>
          <p:cNvPr id="51207" name="Text Box 31"/>
          <p:cNvSpPr txBox="1">
            <a:spLocks noChangeArrowheads="1"/>
          </p:cNvSpPr>
          <p:nvPr/>
        </p:nvSpPr>
        <p:spPr bwMode="auto">
          <a:xfrm>
            <a:off x="2082800" y="2124075"/>
            <a:ext cx="9588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>
                <a:sym typeface="Symbol" pitchFamily="84" charset="2"/>
              </a:rPr>
              <a:t></a:t>
            </a:r>
            <a:r>
              <a:rPr lang="en-US" altLang="en-US" sz="1400" b="1"/>
              <a:t> Glucose</a:t>
            </a:r>
          </a:p>
        </p:txBody>
      </p:sp>
      <p:sp>
        <p:nvSpPr>
          <p:cNvPr id="51208" name="Text Box 31"/>
          <p:cNvSpPr txBox="1">
            <a:spLocks noChangeArrowheads="1"/>
          </p:cNvSpPr>
          <p:nvPr/>
        </p:nvSpPr>
        <p:spPr bwMode="auto">
          <a:xfrm>
            <a:off x="6218238" y="2133600"/>
            <a:ext cx="9588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>
                <a:sym typeface="Symbol" pitchFamily="84" charset="2"/>
              </a:rPr>
              <a:t></a:t>
            </a:r>
            <a:r>
              <a:rPr lang="en-US" altLang="en-US" sz="1400" b="1"/>
              <a:t> Glucose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2875" y="2930409"/>
            <a:ext cx="5797550" cy="1893729"/>
            <a:chOff x="1673225" y="2773680"/>
            <a:chExt cx="5797550" cy="1893729"/>
          </a:xfrm>
        </p:grpSpPr>
        <p:pic>
          <p:nvPicPr>
            <p:cNvPr id="10" name="Picture 2" descr="03_11_StarchCellulose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48" b="31194"/>
            <a:stretch/>
          </p:blipFill>
          <p:spPr bwMode="auto">
            <a:xfrm>
              <a:off x="1673225" y="2773680"/>
              <a:ext cx="5797550" cy="1893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2114550" y="4332288"/>
              <a:ext cx="4546600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(b) Starch: 1–4 linkage of </a:t>
              </a:r>
              <a:r>
                <a:rPr lang="en-US" altLang="en-US" sz="1400" b="1">
                  <a:sym typeface="Symbol" pitchFamily="84" charset="2"/>
                </a:rPr>
                <a:t></a:t>
              </a:r>
              <a:r>
                <a:rPr lang="en-US" altLang="en-US" sz="1400" b="1"/>
                <a:t> glucose monomers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4320" y="1828800"/>
            <a:ext cx="2767330" cy="1267450"/>
            <a:chOff x="274320" y="1828800"/>
            <a:chExt cx="2767330" cy="1267450"/>
          </a:xfrm>
        </p:grpSpPr>
        <p:sp>
          <p:nvSpPr>
            <p:cNvPr id="2" name="TextBox 1"/>
            <p:cNvSpPr txBox="1"/>
            <p:nvPr/>
          </p:nvSpPr>
          <p:spPr>
            <a:xfrm>
              <a:off x="274320" y="2573030"/>
              <a:ext cx="177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Hydroxyl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1828800" y="1828800"/>
              <a:ext cx="1212850" cy="1005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249159" y="1229032"/>
            <a:ext cx="1778000" cy="1775778"/>
            <a:chOff x="7249159" y="1229032"/>
            <a:chExt cx="1778000" cy="1775778"/>
          </a:xfrm>
        </p:grpSpPr>
        <p:sp>
          <p:nvSpPr>
            <p:cNvPr id="16" name="TextBox 15"/>
            <p:cNvSpPr txBox="1"/>
            <p:nvPr/>
          </p:nvSpPr>
          <p:spPr>
            <a:xfrm>
              <a:off x="7249159" y="2481590"/>
              <a:ext cx="177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Hydroxyl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7350760" y="1229032"/>
              <a:ext cx="1066799" cy="108744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42875" y="4879975"/>
            <a:ext cx="5797550" cy="1978025"/>
            <a:chOff x="1673225" y="4583113"/>
            <a:chExt cx="5797550" cy="1978025"/>
          </a:xfrm>
        </p:grpSpPr>
        <p:pic>
          <p:nvPicPr>
            <p:cNvPr id="22" name="Picture 2" descr="03_11_StarchCellulose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526" b="2435"/>
            <a:stretch/>
          </p:blipFill>
          <p:spPr bwMode="auto">
            <a:xfrm>
              <a:off x="1673225" y="4583113"/>
              <a:ext cx="5797550" cy="197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2109788" y="6197600"/>
              <a:ext cx="4546600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(c) Cellulose: 1–4 linkage of </a:t>
              </a:r>
              <a:r>
                <a:rPr lang="en-US" altLang="en-US" sz="1400" b="1">
                  <a:sym typeface="Symbol" pitchFamily="84" charset="2"/>
                </a:rPr>
                <a:t></a:t>
              </a:r>
              <a:r>
                <a:rPr lang="en-US" altLang="en-US" sz="1400" b="1"/>
                <a:t> glucose monomers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727108" y="3096250"/>
            <a:ext cx="3035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/>
              <a:t>Starch (and glycogen) are largely helical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635625" y="5100764"/>
            <a:ext cx="3508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/>
              <a:t>Cellulose molecules are relatively straight.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54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03_10c_PolysacchCellulo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5"/>
          <a:stretch>
            <a:fillRect/>
          </a:stretch>
        </p:blipFill>
        <p:spPr bwMode="auto">
          <a:xfrm>
            <a:off x="296863" y="2263775"/>
            <a:ext cx="85486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31"/>
          <p:cNvSpPr txBox="1">
            <a:spLocks noChangeArrowheads="1"/>
          </p:cNvSpPr>
          <p:nvPr/>
        </p:nvSpPr>
        <p:spPr bwMode="auto">
          <a:xfrm>
            <a:off x="2266950" y="2262188"/>
            <a:ext cx="23590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Cellulose microfibrils</a:t>
            </a:r>
          </a:p>
          <a:p>
            <a:r>
              <a:rPr lang="en-US" altLang="en-US" sz="1800" b="1"/>
              <a:t>in a plant cell wall</a:t>
            </a:r>
          </a:p>
        </p:txBody>
      </p:sp>
      <p:sp>
        <p:nvSpPr>
          <p:cNvPr id="48133" name="Text Box 31"/>
          <p:cNvSpPr txBox="1">
            <a:spLocks noChangeArrowheads="1"/>
          </p:cNvSpPr>
          <p:nvPr/>
        </p:nvSpPr>
        <p:spPr bwMode="auto">
          <a:xfrm>
            <a:off x="2346325" y="2909888"/>
            <a:ext cx="1198563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Cellulose</a:t>
            </a:r>
          </a:p>
          <a:p>
            <a:r>
              <a:rPr lang="en-US" altLang="en-US" sz="1800" b="1"/>
              <a:t>molecules</a:t>
            </a: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V="1">
            <a:off x="2489200" y="3438525"/>
            <a:ext cx="234950" cy="371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2717800" y="3432175"/>
            <a:ext cx="333375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5837238" y="3300413"/>
            <a:ext cx="984250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300788" y="2706688"/>
            <a:ext cx="2411412" cy="1012825"/>
            <a:chOff x="6300788" y="2706688"/>
            <a:chExt cx="2411412" cy="1012825"/>
          </a:xfrm>
        </p:grpSpPr>
        <p:sp>
          <p:nvSpPr>
            <p:cNvPr id="48134" name="Text Box 31"/>
            <p:cNvSpPr txBox="1">
              <a:spLocks noChangeArrowheads="1"/>
            </p:cNvSpPr>
            <p:nvPr/>
          </p:nvSpPr>
          <p:spPr bwMode="auto">
            <a:xfrm>
              <a:off x="6867525" y="2706688"/>
              <a:ext cx="1844675" cy="101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Hydrogen bonds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between —OH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Groups.</a:t>
              </a:r>
            </a:p>
          </p:txBody>
        </p:sp>
        <p:sp>
          <p:nvSpPr>
            <p:cNvPr id="48139" name="Line 11"/>
            <p:cNvSpPr>
              <a:spLocks noChangeShapeType="1"/>
            </p:cNvSpPr>
            <p:nvPr/>
          </p:nvSpPr>
          <p:spPr bwMode="auto">
            <a:xfrm flipV="1">
              <a:off x="6300788" y="3370263"/>
              <a:ext cx="508000" cy="66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98" name="Picture 2" descr="http://commtechlab.msu.edu/sites/dlc-me/zoo/zac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4648200"/>
            <a:ext cx="2476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paper"/>
          <p:cNvSpPr>
            <a:spLocks noChangeAspect="1" noChangeArrowheads="1"/>
          </p:cNvSpPr>
          <p:nvPr/>
        </p:nvSpPr>
        <p:spPr bwMode="auto">
          <a:xfrm>
            <a:off x="155575" y="-1760538"/>
            <a:ext cx="652462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paper"/>
          <p:cNvSpPr>
            <a:spLocks noChangeAspect="1" noChangeArrowheads="1"/>
          </p:cNvSpPr>
          <p:nvPr/>
        </p:nvSpPr>
        <p:spPr bwMode="auto">
          <a:xfrm>
            <a:off x="307975" y="-1608138"/>
            <a:ext cx="652462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Image result for pa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67176" y="-284162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4.kozzi.com/b1/12/521/photo-24765935-piece-of-bread-with-b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46053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che2.asset-cache.net/gc/127545603-baby-chewing-on-wooden-stick-gettyimages.jpg?v=1&amp;c=IWSAsset&amp;k=2&amp;d=kuU9OqHtIhoIo5tw4apHGyNVoZ4qdxDCIMgO724AjNuRGkvcIdKIWeqV4r6iIHo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71" y="1822278"/>
            <a:ext cx="47910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9099E1-7B55-4112-ADF2-EEA41BC8EB63}"/>
              </a:ext>
            </a:extLst>
          </p:cNvPr>
          <p:cNvSpPr/>
          <p:nvPr/>
        </p:nvSpPr>
        <p:spPr>
          <a:xfrm>
            <a:off x="152400" y="152400"/>
            <a:ext cx="89689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313" indent="-295313"/>
            <a:r>
              <a:rPr lang="en-US" altLang="en-US" sz="4000" dirty="0"/>
              <a:t>Enzymes that digest starch by hydrolyzing </a:t>
            </a:r>
            <a:r>
              <a:rPr lang="en-US" altLang="en-US" sz="4000" dirty="0">
                <a:sym typeface="Symbol" pitchFamily="84" charset="2"/>
              </a:rPr>
              <a:t></a:t>
            </a:r>
            <a:r>
              <a:rPr lang="en-US" altLang="en-US" sz="4000" dirty="0"/>
              <a:t> linkages can</a:t>
            </a:r>
            <a:r>
              <a:rPr lang="en-US" altLang="ja-JP" sz="4000" dirty="0">
                <a:ea typeface="ＭＳ Ｐゴシック" pitchFamily="84" charset="-128"/>
              </a:rPr>
              <a:t>’t hydrolyze </a:t>
            </a:r>
            <a:r>
              <a:rPr lang="en-US" altLang="ja-JP" sz="4000" dirty="0">
                <a:ea typeface="ＭＳ Ｐゴシック" pitchFamily="84" charset="-128"/>
                <a:sym typeface="Symbol" pitchFamily="84" charset="2"/>
              </a:rPr>
              <a:t></a:t>
            </a:r>
            <a:r>
              <a:rPr lang="en-US" altLang="ja-JP" sz="4000" dirty="0">
                <a:ea typeface="ＭＳ Ｐゴシック" pitchFamily="84" charset="-128"/>
              </a:rPr>
              <a:t> linkages in cellulose.</a:t>
            </a:r>
          </a:p>
        </p:txBody>
      </p:sp>
    </p:spTree>
    <p:extLst>
      <p:ext uri="{BB962C8B-B14F-4D97-AF65-F5344CB8AC3E}">
        <p14:creationId xmlns:p14="http://schemas.microsoft.com/office/powerpoint/2010/main" val="2680466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R DESTINE" panose="02000000000000000000" pitchFamily="2" charset="0"/>
              </a:rPr>
              <a:t>Lipids</a:t>
            </a:r>
          </a:p>
        </p:txBody>
      </p:sp>
    </p:spTree>
    <p:extLst>
      <p:ext uri="{BB962C8B-B14F-4D97-AF65-F5344CB8AC3E}">
        <p14:creationId xmlns:p14="http://schemas.microsoft.com/office/powerpoint/2010/main" val="888845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8534400" cy="914400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0" indent="0" eaLnBrk="1" hangingPunct="1"/>
            <a:r>
              <a:rPr lang="en-US" altLang="en-US" sz="3200" dirty="0"/>
              <a:t>Concept 3.4: Lipids are a diverse group of molecules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5036" y="4000500"/>
            <a:ext cx="3170237" cy="21336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What do these molecules have in common?  </a:t>
            </a:r>
          </a:p>
        </p:txBody>
      </p:sp>
      <p:grpSp>
        <p:nvGrpSpPr>
          <p:cNvPr id="59396" name="Group 8"/>
          <p:cNvGrpSpPr>
            <a:grpSpLocks/>
          </p:cNvGrpSpPr>
          <p:nvPr/>
        </p:nvGrpSpPr>
        <p:grpSpPr bwMode="auto">
          <a:xfrm>
            <a:off x="182563" y="6535738"/>
            <a:ext cx="8777287" cy="227012"/>
            <a:chOff x="115" y="4117"/>
            <a:chExt cx="5529" cy="143"/>
          </a:xfrm>
        </p:grpSpPr>
        <p:sp>
          <p:nvSpPr>
            <p:cNvPr id="59398" name="Line 7"/>
            <p:cNvSpPr>
              <a:spLocks noChangeShapeType="1"/>
            </p:cNvSpPr>
            <p:nvPr/>
          </p:nvSpPr>
          <p:spPr bwMode="auto">
            <a:xfrm>
              <a:off x="116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399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 dirty="0"/>
                <a:t>© 2014 Pearson Education, Inc.</a:t>
              </a:r>
              <a:endParaRPr lang="en-US" altLang="en-US" sz="2400" dirty="0"/>
            </a:p>
          </p:txBody>
        </p:sp>
      </p:grpSp>
      <p:sp>
        <p:nvSpPr>
          <p:cNvPr id="59397" name="Line 6"/>
          <p:cNvSpPr>
            <a:spLocks noChangeShapeType="1"/>
          </p:cNvSpPr>
          <p:nvPr/>
        </p:nvSpPr>
        <p:spPr bwMode="auto">
          <a:xfrm>
            <a:off x="44450" y="838200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050" name="Picture 2" descr="http://www.indiana.edu/%7Eoso/Fat/FatImg/triglycer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9180"/>
            <a:ext cx="43624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ecursos.cnice.mec.es/biosfera/alumno/4ESO/Genetica2/imagenes/colestero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99" y="1415822"/>
            <a:ext cx="3964693" cy="24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ndiana.edu/%7Eoso/Fat/FatImg/lecith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53149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68611" y="989346"/>
            <a:ext cx="133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/>
              <a:t>fat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6629400" y="789228"/>
            <a:ext cx="1973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/>
              <a:t>Steroid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704760" y="5918339"/>
            <a:ext cx="2893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/>
              <a:t>phospholipid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010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98273" y="2178062"/>
            <a:ext cx="1087275" cy="3682943"/>
            <a:chOff x="598273" y="1221729"/>
            <a:chExt cx="1087275" cy="3682943"/>
          </a:xfrm>
        </p:grpSpPr>
        <p:grpSp>
          <p:nvGrpSpPr>
            <p:cNvPr id="6" name="Group 5"/>
            <p:cNvGrpSpPr/>
            <p:nvPr/>
          </p:nvGrpSpPr>
          <p:grpSpPr>
            <a:xfrm>
              <a:off x="598273" y="1221729"/>
              <a:ext cx="1087275" cy="3313611"/>
              <a:chOff x="300654" y="2133600"/>
              <a:chExt cx="1087275" cy="3313611"/>
            </a:xfrm>
          </p:grpSpPr>
          <p:pic>
            <p:nvPicPr>
              <p:cNvPr id="7" name="Picture 4" descr="http://science.halleyhosting.com/sci/ibbio/chem/notes/chpt3/triglyceride1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2015" b="5466"/>
              <a:stretch/>
            </p:blipFill>
            <p:spPr bwMode="auto">
              <a:xfrm>
                <a:off x="300654" y="2133600"/>
                <a:ext cx="692124" cy="3313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932907" y="2373086"/>
                <a:ext cx="4550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OH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14400" y="3581400"/>
                <a:ext cx="4550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OH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14400" y="4800600"/>
                <a:ext cx="4550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OH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98273" y="4535340"/>
              <a:ext cx="1068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Glycerol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4413" y="1295400"/>
            <a:ext cx="1263624" cy="1122148"/>
            <a:chOff x="194413" y="1295400"/>
            <a:chExt cx="1263624" cy="1122148"/>
          </a:xfrm>
        </p:grpSpPr>
        <p:sp>
          <p:nvSpPr>
            <p:cNvPr id="5" name="TextBox 4"/>
            <p:cNvSpPr txBox="1"/>
            <p:nvPr/>
          </p:nvSpPr>
          <p:spPr>
            <a:xfrm>
              <a:off x="194413" y="1295400"/>
              <a:ext cx="122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</a:rPr>
                <a:t>Hydroxyl</a:t>
              </a:r>
            </a:p>
          </p:txBody>
        </p:sp>
        <p:cxnSp>
          <p:nvCxnSpPr>
            <p:cNvPr id="18" name="Straight Arrow Connector 17"/>
            <p:cNvCxnSpPr>
              <a:endCxn id="8" idx="0"/>
            </p:cNvCxnSpPr>
            <p:nvPr/>
          </p:nvCxnSpPr>
          <p:spPr>
            <a:xfrm>
              <a:off x="1132657" y="1664732"/>
              <a:ext cx="325380" cy="75281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643092" y="2178062"/>
            <a:ext cx="2832462" cy="3649028"/>
            <a:chOff x="1643092" y="2178062"/>
            <a:chExt cx="2832462" cy="3649028"/>
          </a:xfrm>
        </p:grpSpPr>
        <p:grpSp>
          <p:nvGrpSpPr>
            <p:cNvPr id="11" name="Group 10"/>
            <p:cNvGrpSpPr/>
            <p:nvPr/>
          </p:nvGrpSpPr>
          <p:grpSpPr>
            <a:xfrm>
              <a:off x="1643092" y="2178062"/>
              <a:ext cx="2832462" cy="3261360"/>
              <a:chOff x="1373778" y="2133600"/>
              <a:chExt cx="2832462" cy="3261360"/>
            </a:xfrm>
          </p:grpSpPr>
          <p:pic>
            <p:nvPicPr>
              <p:cNvPr id="12" name="Picture 4" descr="http://science.halleyhosting.com/sci/ibbio/chem/notes/chpt3/triglyceride1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72" r="54940" b="6956"/>
              <a:stretch/>
            </p:blipFill>
            <p:spPr bwMode="auto">
              <a:xfrm>
                <a:off x="1658983" y="2133600"/>
                <a:ext cx="2547257" cy="3261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373778" y="2373086"/>
                <a:ext cx="4550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HO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73778" y="4800600"/>
                <a:ext cx="4550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HO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373778" y="3581400"/>
                <a:ext cx="4550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HO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514600" y="545775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Fatty Acid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28297" y="5106672"/>
            <a:ext cx="1515943" cy="1207901"/>
            <a:chOff x="1928297" y="5106672"/>
            <a:chExt cx="1515943" cy="1207901"/>
          </a:xfrm>
        </p:grpSpPr>
        <p:sp>
          <p:nvSpPr>
            <p:cNvPr id="26" name="TextBox 25"/>
            <p:cNvSpPr txBox="1"/>
            <p:nvPr/>
          </p:nvSpPr>
          <p:spPr>
            <a:xfrm>
              <a:off x="1928297" y="5852908"/>
              <a:ext cx="1515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carboxyl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2256392" y="5106672"/>
              <a:ext cx="144226" cy="78137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295347" y="2417548"/>
            <a:ext cx="609653" cy="2689124"/>
            <a:chOff x="1295347" y="2417548"/>
            <a:chExt cx="609653" cy="2689124"/>
          </a:xfrm>
        </p:grpSpPr>
        <p:sp>
          <p:nvSpPr>
            <p:cNvPr id="29" name="Oval 28"/>
            <p:cNvSpPr/>
            <p:nvPr/>
          </p:nvSpPr>
          <p:spPr>
            <a:xfrm>
              <a:off x="1295347" y="2417548"/>
              <a:ext cx="575256" cy="26161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329744" y="3625862"/>
              <a:ext cx="575256" cy="26161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295625" y="4845062"/>
              <a:ext cx="575256" cy="26161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Picture 4" descr="http://science.halleyhosting.com/sci/ibbio/chem/notes/chpt3/triglyceride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5" r="36704" b="6956"/>
          <a:stretch/>
        </p:blipFill>
        <p:spPr bwMode="auto">
          <a:xfrm>
            <a:off x="4114800" y="2146663"/>
            <a:ext cx="1672046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5721531" y="2133600"/>
            <a:ext cx="3246739" cy="3604566"/>
            <a:chOff x="5721531" y="2133600"/>
            <a:chExt cx="3246739" cy="3604566"/>
          </a:xfrm>
        </p:grpSpPr>
        <p:pic>
          <p:nvPicPr>
            <p:cNvPr id="37" name="Picture 4" descr="http://science.halleyhosting.com/sci/ibbio/chem/notes/chpt3/triglyceride1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42" b="7702"/>
            <a:stretch/>
          </p:blipFill>
          <p:spPr bwMode="auto">
            <a:xfrm>
              <a:off x="5721531" y="2133600"/>
              <a:ext cx="3246739" cy="3235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6934200" y="5368834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triglyceride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950823" y="1264622"/>
            <a:ext cx="2059577" cy="3842050"/>
            <a:chOff x="4950823" y="1264622"/>
            <a:chExt cx="2059577" cy="3842050"/>
          </a:xfrm>
        </p:grpSpPr>
        <p:sp>
          <p:nvSpPr>
            <p:cNvPr id="32" name="Rectangle 31"/>
            <p:cNvSpPr/>
            <p:nvPr/>
          </p:nvSpPr>
          <p:spPr>
            <a:xfrm>
              <a:off x="6324600" y="2146662"/>
              <a:ext cx="685800" cy="53249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950823" y="1264622"/>
              <a:ext cx="1640138" cy="776518"/>
              <a:chOff x="4950823" y="1264622"/>
              <a:chExt cx="1640138" cy="776518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950823" y="1264622"/>
                <a:ext cx="16401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Ester linkage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400800" y="1664732"/>
                <a:ext cx="190161" cy="37640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6324600" y="3354977"/>
              <a:ext cx="685800" cy="53249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24600" y="4574177"/>
              <a:ext cx="685800" cy="53249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1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A504-D5FC-425F-94A6-EBC12A47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43200" y="1219200"/>
            <a:ext cx="8229600" cy="1143000"/>
          </a:xfrm>
        </p:spPr>
        <p:txBody>
          <a:bodyPr/>
          <a:lstStyle/>
          <a:p>
            <a:r>
              <a:rPr lang="en-US" dirty="0"/>
              <a:t>Why?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D63043-7E37-4E8F-8FAA-85BA72E3B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3" t="15339" r="30832" b="7038"/>
          <a:stretch/>
        </p:blipFill>
        <p:spPr>
          <a:xfrm>
            <a:off x="228600" y="2438401"/>
            <a:ext cx="3733800" cy="3992562"/>
          </a:xfrm>
          <a:prstGeom prst="rect">
            <a:avLst/>
          </a:prstGeom>
        </p:spPr>
      </p:pic>
      <p:pic>
        <p:nvPicPr>
          <p:cNvPr id="7" name="Picture 2" descr="http://www.indiana.edu/%7Eoso/Fat/FatImg/triglyceride.jpg">
            <a:extLst>
              <a:ext uri="{FF2B5EF4-FFF2-40B4-BE49-F238E27FC236}">
                <a16:creationId xmlns:a16="http://schemas.microsoft.com/office/drawing/2014/main" id="{2EB4B1BF-DE7B-4ED9-B6D8-BB7D9BF42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990600"/>
            <a:ext cx="43624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4C8B74-3892-4883-91DF-B94CF0482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25" y="4251643"/>
            <a:ext cx="340626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775700" cy="53721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Fatty acids vary in length (number of carbons) and in the number and locations of double bonds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/>
            <a:r>
              <a:rPr lang="en-US" altLang="en-US" b="1" dirty="0"/>
              <a:t>Saturated fatty acids </a:t>
            </a:r>
            <a:r>
              <a:rPr lang="en-US" altLang="en-US" dirty="0"/>
              <a:t>have the maximum number of hydrogen atoms possible and no carbon </a:t>
            </a:r>
            <a:r>
              <a:rPr lang="en-US" altLang="en-US" dirty="0" err="1"/>
              <a:t>carbon</a:t>
            </a:r>
            <a:r>
              <a:rPr lang="en-US" altLang="en-US" dirty="0"/>
              <a:t> double bonds.</a:t>
            </a:r>
          </a:p>
          <a:p>
            <a:pPr marL="292100" indent="-292100"/>
            <a:endParaRPr lang="en-US" altLang="en-US" dirty="0"/>
          </a:p>
          <a:p>
            <a:pPr marL="292100" indent="-292100"/>
            <a:r>
              <a:rPr lang="en-US" altLang="en-US" b="1" dirty="0"/>
              <a:t>Unsaturated fatty acids </a:t>
            </a:r>
            <a:r>
              <a:rPr lang="en-US" altLang="en-US" dirty="0"/>
              <a:t>have one or more carbon </a:t>
            </a:r>
            <a:r>
              <a:rPr lang="en-US" altLang="en-US" dirty="0" err="1"/>
              <a:t>carbon</a:t>
            </a:r>
            <a:r>
              <a:rPr lang="en-US" altLang="en-US" dirty="0"/>
              <a:t> double bonds.</a:t>
            </a:r>
          </a:p>
          <a:p>
            <a:pPr marL="292100" indent="-292100"/>
            <a:endParaRPr lang="en-US" altLang="en-US" dirty="0"/>
          </a:p>
          <a:p>
            <a:pPr marL="292100" indent="-292100" eaLnBrk="1" hangingPunct="1"/>
            <a:endParaRPr lang="en-US" altLang="en-US" dirty="0"/>
          </a:p>
        </p:txBody>
      </p:sp>
      <p:grpSp>
        <p:nvGrpSpPr>
          <p:cNvPr id="65539" name="Group 7"/>
          <p:cNvGrpSpPr>
            <a:grpSpLocks/>
          </p:cNvGrpSpPr>
          <p:nvPr/>
        </p:nvGrpSpPr>
        <p:grpSpPr bwMode="auto">
          <a:xfrm>
            <a:off x="182563" y="6535738"/>
            <a:ext cx="8777287" cy="227012"/>
            <a:chOff x="115" y="4117"/>
            <a:chExt cx="5529" cy="143"/>
          </a:xfrm>
        </p:grpSpPr>
        <p:sp>
          <p:nvSpPr>
            <p:cNvPr id="65541" name="Line 7"/>
            <p:cNvSpPr>
              <a:spLocks noChangeShapeType="1"/>
            </p:cNvSpPr>
            <p:nvPr/>
          </p:nvSpPr>
          <p:spPr bwMode="auto">
            <a:xfrm>
              <a:off x="116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542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 dirty="0"/>
                <a:t>© 2014 Pearson Education, Inc.</a:t>
              </a:r>
              <a:endParaRPr lang="en-US" altLang="en-US" sz="2400" dirty="0"/>
            </a:p>
          </p:txBody>
        </p:sp>
      </p:grpSp>
      <p:sp>
        <p:nvSpPr>
          <p:cNvPr id="65540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3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43875"/>
            <a:ext cx="8229600" cy="1143000"/>
          </a:xfrm>
        </p:spPr>
        <p:txBody>
          <a:bodyPr/>
          <a:lstStyle/>
          <a:p>
            <a:r>
              <a:rPr lang="en-US" dirty="0"/>
              <a:t>You Must Know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867775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The cellular functions of carbohydrates and lipids.</a:t>
            </a:r>
          </a:p>
          <a:p>
            <a:endParaRPr lang="en-US" dirty="0"/>
          </a:p>
          <a:p>
            <a:r>
              <a:rPr lang="en-US" dirty="0"/>
              <a:t>How the sequence and subcomponents of carbohydrates and lipids determine their properties.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olive 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43" y="-229334"/>
            <a:ext cx="2521783" cy="21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nsaturated fat molec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4229439" cy="18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aturated fat molecu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628900" cy="261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aturated fat molecul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0"/>
          <a:stretch/>
        </p:blipFill>
        <p:spPr bwMode="auto">
          <a:xfrm>
            <a:off x="19050" y="3811552"/>
            <a:ext cx="2857500" cy="166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ut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41" y="1827874"/>
            <a:ext cx="2809039" cy="158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unsaturated triacylglycerol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39289"/>
            <a:ext cx="2895600" cy="234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6400" y="19227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Saturated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1542297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Unsaturated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550" y="3352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Saturated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1803907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Saturated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621726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Unsaturated</a:t>
            </a:r>
          </a:p>
        </p:txBody>
      </p:sp>
    </p:spTree>
    <p:extLst>
      <p:ext uri="{BB962C8B-B14F-4D97-AF65-F5344CB8AC3E}">
        <p14:creationId xmlns:p14="http://schemas.microsoft.com/office/powerpoint/2010/main" val="42890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38694" y="1314174"/>
            <a:ext cx="8724900" cy="38227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The major function of fats is energy storage.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Fat is a compact way for animals to carry their energy stores with them.</a:t>
            </a:r>
          </a:p>
          <a:p>
            <a:pPr marL="292100" indent="-292100" eaLnBrk="1" hangingPunct="1"/>
            <a:endParaRPr lang="en-US" altLang="en-US" dirty="0"/>
          </a:p>
        </p:txBody>
      </p:sp>
      <p:grpSp>
        <p:nvGrpSpPr>
          <p:cNvPr id="72707" name="Group 7"/>
          <p:cNvGrpSpPr>
            <a:grpSpLocks/>
          </p:cNvGrpSpPr>
          <p:nvPr/>
        </p:nvGrpSpPr>
        <p:grpSpPr bwMode="auto">
          <a:xfrm>
            <a:off x="182563" y="6535738"/>
            <a:ext cx="8777287" cy="227012"/>
            <a:chOff x="115" y="4117"/>
            <a:chExt cx="5529" cy="143"/>
          </a:xfrm>
        </p:grpSpPr>
        <p:sp>
          <p:nvSpPr>
            <p:cNvPr id="72709" name="Line 7"/>
            <p:cNvSpPr>
              <a:spLocks noChangeShapeType="1"/>
            </p:cNvSpPr>
            <p:nvPr/>
          </p:nvSpPr>
          <p:spPr bwMode="auto">
            <a:xfrm>
              <a:off x="116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710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 dirty="0"/>
                <a:t>© 2014 Pearson Education, Inc.</a:t>
              </a:r>
              <a:endParaRPr lang="en-US" altLang="en-US" sz="2400" dirty="0"/>
            </a:p>
          </p:txBody>
        </p:sp>
      </p:grpSp>
      <p:sp>
        <p:nvSpPr>
          <p:cNvPr id="72708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1097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oper Black" panose="0208090404030B020404" pitchFamily="18" charset="0"/>
              </a:rPr>
              <a:t>What is fat good for?</a:t>
            </a:r>
          </a:p>
        </p:txBody>
      </p:sp>
      <p:pic>
        <p:nvPicPr>
          <p:cNvPr id="3074" name="Picture 2" descr="Image result for skinny anim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0" b="23240"/>
          <a:stretch/>
        </p:blipFill>
        <p:spPr bwMode="auto">
          <a:xfrm>
            <a:off x="5181600" y="4249738"/>
            <a:ext cx="35814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mage result for unsaturated triacylglycerols">
            <a:extLst>
              <a:ext uri="{FF2B5EF4-FFF2-40B4-BE49-F238E27FC236}">
                <a16:creationId xmlns:a16="http://schemas.microsoft.com/office/drawing/2014/main" id="{CE9B1D1C-25B1-4B90-81B9-1F9801431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2895600" cy="234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 dirty="0">
                <a:latin typeface="Arial" charset="0"/>
                <a:ea typeface="ＭＳ Ｐゴシック" pitchFamily="84" charset="-128"/>
              </a:rPr>
              <a:t>Figure 3.14ab</a:t>
            </a:r>
          </a:p>
        </p:txBody>
      </p:sp>
      <p:sp>
        <p:nvSpPr>
          <p:cNvPr id="75780" name="Text Box 31"/>
          <p:cNvSpPr txBox="1">
            <a:spLocks noChangeArrowheads="1"/>
          </p:cNvSpPr>
          <p:nvPr/>
        </p:nvSpPr>
        <p:spPr bwMode="auto">
          <a:xfrm>
            <a:off x="1486808" y="6132513"/>
            <a:ext cx="2884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(a) Structural formula </a:t>
            </a:r>
          </a:p>
        </p:txBody>
      </p:sp>
      <p:sp>
        <p:nvSpPr>
          <p:cNvPr id="75781" name="Text Box 31"/>
          <p:cNvSpPr txBox="1">
            <a:spLocks noChangeArrowheads="1"/>
          </p:cNvSpPr>
          <p:nvPr/>
        </p:nvSpPr>
        <p:spPr bwMode="auto">
          <a:xfrm>
            <a:off x="5087938" y="6121400"/>
            <a:ext cx="3068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(b) Space-filling model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1400" y="187325"/>
            <a:ext cx="7061200" cy="6303963"/>
            <a:chOff x="1041400" y="187325"/>
            <a:chExt cx="7061200" cy="6303963"/>
          </a:xfrm>
        </p:grpSpPr>
        <p:pic>
          <p:nvPicPr>
            <p:cNvPr id="75778" name="Picture 2" descr="03_14abPhospholipidStruct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4"/>
            <a:stretch>
              <a:fillRect/>
            </a:stretch>
          </p:blipFill>
          <p:spPr bwMode="auto">
            <a:xfrm>
              <a:off x="1041400" y="187325"/>
              <a:ext cx="7061200" cy="630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3" name="Text Box 31"/>
            <p:cNvSpPr txBox="1">
              <a:spLocks noChangeArrowheads="1"/>
            </p:cNvSpPr>
            <p:nvPr/>
          </p:nvSpPr>
          <p:spPr bwMode="auto">
            <a:xfrm>
              <a:off x="4137025" y="1262063"/>
              <a:ext cx="1503363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200" b="1" dirty="0"/>
                <a:t>Phosphate  </a:t>
              </a:r>
            </a:p>
          </p:txBody>
        </p:sp>
        <p:sp>
          <p:nvSpPr>
            <p:cNvPr id="75784" name="Text Box 31"/>
            <p:cNvSpPr txBox="1">
              <a:spLocks noChangeArrowheads="1"/>
            </p:cNvSpPr>
            <p:nvPr/>
          </p:nvSpPr>
          <p:spPr bwMode="auto">
            <a:xfrm>
              <a:off x="4286250" y="1919288"/>
              <a:ext cx="12446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200" b="1" dirty="0"/>
                <a:t>Glycerol  </a:t>
              </a:r>
            </a:p>
          </p:txBody>
        </p:sp>
        <p:sp>
          <p:nvSpPr>
            <p:cNvPr id="75785" name="Text Box 31"/>
            <p:cNvSpPr txBox="1">
              <a:spLocks noChangeArrowheads="1"/>
            </p:cNvSpPr>
            <p:nvPr/>
          </p:nvSpPr>
          <p:spPr bwMode="auto">
            <a:xfrm>
              <a:off x="3816350" y="3781425"/>
              <a:ext cx="155098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200" b="1" dirty="0"/>
                <a:t>Fatty acids  </a:t>
              </a:r>
            </a:p>
          </p:txBody>
        </p:sp>
      </p:grpSp>
      <p:sp>
        <p:nvSpPr>
          <p:cNvPr id="75786" name="Text Box 31"/>
          <p:cNvSpPr txBox="1">
            <a:spLocks noChangeArrowheads="1"/>
          </p:cNvSpPr>
          <p:nvPr/>
        </p:nvSpPr>
        <p:spPr bwMode="auto">
          <a:xfrm rot="-5400000">
            <a:off x="249237" y="1325563"/>
            <a:ext cx="23209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Hydrophilic head</a:t>
            </a:r>
          </a:p>
        </p:txBody>
      </p:sp>
      <p:sp>
        <p:nvSpPr>
          <p:cNvPr id="75787" name="Text Box 31"/>
          <p:cNvSpPr txBox="1">
            <a:spLocks noChangeArrowheads="1"/>
          </p:cNvSpPr>
          <p:nvPr/>
        </p:nvSpPr>
        <p:spPr bwMode="auto">
          <a:xfrm rot="-5400000">
            <a:off x="794" y="3940969"/>
            <a:ext cx="2503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Hydrophobic tails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6948" y="5983456"/>
            <a:ext cx="46682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000" b="1" dirty="0"/>
              <a:t>Phospholipids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9312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6" grpId="0"/>
      <p:bldP spid="757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03_14cdPhospholipidStruc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0"/>
          <a:stretch>
            <a:fillRect/>
          </a:stretch>
        </p:blipFill>
        <p:spPr bwMode="auto">
          <a:xfrm>
            <a:off x="1743075" y="2800350"/>
            <a:ext cx="56578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31"/>
          <p:cNvSpPr txBox="1">
            <a:spLocks noChangeArrowheads="1"/>
          </p:cNvSpPr>
          <p:nvPr/>
        </p:nvSpPr>
        <p:spPr bwMode="auto">
          <a:xfrm>
            <a:off x="2574925" y="3684587"/>
            <a:ext cx="16652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Hydrophilic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head</a:t>
            </a:r>
          </a:p>
        </p:txBody>
      </p:sp>
      <p:sp>
        <p:nvSpPr>
          <p:cNvPr id="77829" name="Text Box 31"/>
          <p:cNvSpPr txBox="1">
            <a:spLocks noChangeArrowheads="1"/>
          </p:cNvSpPr>
          <p:nvPr/>
        </p:nvSpPr>
        <p:spPr bwMode="auto">
          <a:xfrm>
            <a:off x="5106581" y="5419724"/>
            <a:ext cx="226139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39738" indent="-4397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 Phospholipid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     	bilayer </a:t>
            </a:r>
          </a:p>
        </p:txBody>
      </p:sp>
      <p:sp>
        <p:nvSpPr>
          <p:cNvPr id="77830" name="Text Box 31"/>
          <p:cNvSpPr txBox="1">
            <a:spLocks noChangeArrowheads="1"/>
          </p:cNvSpPr>
          <p:nvPr/>
        </p:nvSpPr>
        <p:spPr bwMode="auto">
          <a:xfrm>
            <a:off x="1785938" y="5419725"/>
            <a:ext cx="2311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30213" indent="-4302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Phospholipid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     	</a:t>
            </a:r>
          </a:p>
        </p:txBody>
      </p:sp>
      <p:sp>
        <p:nvSpPr>
          <p:cNvPr id="77831" name="Text Box 31"/>
          <p:cNvSpPr txBox="1">
            <a:spLocks noChangeArrowheads="1"/>
          </p:cNvSpPr>
          <p:nvPr/>
        </p:nvSpPr>
        <p:spPr bwMode="auto">
          <a:xfrm>
            <a:off x="2559050" y="4554537"/>
            <a:ext cx="17684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Hydrophobic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tails</a:t>
            </a: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2065338" y="3830637"/>
            <a:ext cx="44291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2092325" y="4670425"/>
            <a:ext cx="4222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H="1">
            <a:off x="1920875" y="4676775"/>
            <a:ext cx="59690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050" name="Picture 2" descr="Image result for phospholipid in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02" y="0"/>
            <a:ext cx="4714875" cy="267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3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/>
      <p:bldP spid="77830" grpId="0"/>
      <p:bldP spid="77831" grpId="0"/>
      <p:bldP spid="77832" grpId="0" animBg="1"/>
      <p:bldP spid="77833" grpId="0" animBg="1"/>
      <p:bldP spid="778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03_15Cholesterol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8"/>
          <a:stretch>
            <a:fillRect/>
          </a:stretch>
        </p:blipFill>
        <p:spPr bwMode="auto">
          <a:xfrm>
            <a:off x="720725" y="1617663"/>
            <a:ext cx="7700963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533400" y="62252"/>
            <a:ext cx="5867400" cy="113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Steroids</a:t>
            </a:r>
          </a:p>
        </p:txBody>
      </p:sp>
      <p:pic>
        <p:nvPicPr>
          <p:cNvPr id="5" name="Picture 2" descr="Image result for phospholipid in water">
            <a:extLst>
              <a:ext uri="{FF2B5EF4-FFF2-40B4-BE49-F238E27FC236}">
                <a16:creationId xmlns:a16="http://schemas.microsoft.com/office/drawing/2014/main" id="{46E83280-E2E4-4F33-896F-DDB97EA17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/>
          <a:stretch/>
        </p:blipFill>
        <p:spPr bwMode="auto">
          <a:xfrm>
            <a:off x="5410200" y="4182341"/>
            <a:ext cx="3419475" cy="267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11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9B21079-C52D-4ECB-9CD9-D34E5BCF1E62}"/>
              </a:ext>
            </a:extLst>
          </p:cNvPr>
          <p:cNvGrpSpPr/>
          <p:nvPr/>
        </p:nvGrpSpPr>
        <p:grpSpPr>
          <a:xfrm>
            <a:off x="134983" y="-609600"/>
            <a:ext cx="8976360" cy="6366510"/>
            <a:chOff x="134983" y="-609600"/>
            <a:chExt cx="8976360" cy="63665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9C7779-E024-43B3-AC10-B92BC6FF7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435"/>
            <a:stretch/>
          </p:blipFill>
          <p:spPr>
            <a:xfrm>
              <a:off x="134983" y="-609600"/>
              <a:ext cx="8976360" cy="2438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280F57-DA20-4670-8F9D-5D9AD06A3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316" t="8942" r="5772"/>
            <a:stretch/>
          </p:blipFill>
          <p:spPr>
            <a:xfrm>
              <a:off x="1524000" y="1101090"/>
              <a:ext cx="6096000" cy="4655820"/>
            </a:xfrm>
            <a:prstGeom prst="rect">
              <a:avLst/>
            </a:prstGeom>
          </p:spPr>
        </p:pic>
      </p:grpSp>
      <p:sp>
        <p:nvSpPr>
          <p:cNvPr id="9" name="Google Shape;703;p143">
            <a:extLst>
              <a:ext uri="{FF2B5EF4-FFF2-40B4-BE49-F238E27FC236}">
                <a16:creationId xmlns:a16="http://schemas.microsoft.com/office/drawing/2014/main" id="{1191CE99-C2AB-4666-AB4C-A3F433E34B63}"/>
              </a:ext>
            </a:extLst>
          </p:cNvPr>
          <p:cNvSpPr txBox="1">
            <a:spLocks/>
          </p:cNvSpPr>
          <p:nvPr/>
        </p:nvSpPr>
        <p:spPr>
          <a:xfrm>
            <a:off x="51163" y="4724400"/>
            <a:ext cx="9144000" cy="884825"/>
          </a:xfrm>
          <a:prstGeom prst="rect">
            <a:avLst/>
          </a:prstGeom>
        </p:spPr>
        <p:txBody>
          <a:bodyPr spcFirstLastPara="1" vert="horz" wrap="square" lIns="105525" tIns="105525" rIns="105525" bIns="1055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rgbClr val="4A86E8"/>
                </a:solidFill>
              </a:rPr>
              <a:t>How do we find and use </a:t>
            </a:r>
            <a:r>
              <a:rPr lang="en-US" b="1" i="1" dirty="0">
                <a:solidFill>
                  <a:srgbClr val="4A86E8"/>
                </a:solidFill>
              </a:rPr>
              <a:t>patterns.</a:t>
            </a:r>
            <a:r>
              <a:rPr lang="en-US" b="1" dirty="0">
                <a:solidFill>
                  <a:srgbClr val="4A86E8"/>
                </a:solidFill>
              </a:rPr>
              <a:t> </a:t>
            </a:r>
          </a:p>
        </p:txBody>
      </p:sp>
      <p:pic>
        <p:nvPicPr>
          <p:cNvPr id="10" name="Picture 15" descr="Image result for opposites attract">
            <a:extLst>
              <a:ext uri="{FF2B5EF4-FFF2-40B4-BE49-F238E27FC236}">
                <a16:creationId xmlns:a16="http://schemas.microsoft.com/office/drawing/2014/main" id="{571D1910-B0BD-4CCD-9E53-01751021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70404"/>
            <a:ext cx="1831971" cy="125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14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77800"/>
            <a:ext cx="8953500" cy="914400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0" indent="0" eaLnBrk="1" hangingPunct="1"/>
            <a:r>
              <a:rPr lang="en-US" altLang="en-US" sz="3200"/>
              <a:t>Concept 3.3: Carbohydrates serve as fuel and building material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43025"/>
            <a:ext cx="8788400" cy="39814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b="1" dirty="0"/>
              <a:t>Carbohydrates </a:t>
            </a:r>
            <a:r>
              <a:rPr lang="en-US" altLang="en-US" dirty="0"/>
              <a:t>include sugars and the polymers of sugars. They can be monosaccharides, disaccharides, or polysaccharides.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endParaRPr lang="en-US" altLang="en-US" dirty="0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" descr="http://chemistry2.csudh.edu/rpendarvis/1feb2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07" b="65727"/>
          <a:stretch/>
        </p:blipFill>
        <p:spPr bwMode="auto">
          <a:xfrm>
            <a:off x="5309529" y="5029201"/>
            <a:ext cx="22860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hemistry2.csudh.edu/rpendarvis/1feb2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4" b="56424"/>
          <a:stretch/>
        </p:blipFill>
        <p:spPr bwMode="auto">
          <a:xfrm>
            <a:off x="6248400" y="2438400"/>
            <a:ext cx="3130267" cy="152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hemistry2.csudh.edu/rpendarvis/1feb2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6884"/>
          <a:stretch/>
        </p:blipFill>
        <p:spPr bwMode="auto">
          <a:xfrm>
            <a:off x="159033" y="3733800"/>
            <a:ext cx="5150496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2000" y="5267815"/>
            <a:ext cx="352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Polysaccharide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6066" y="3973840"/>
            <a:ext cx="288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Disaccharide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63347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Monosaccharide</a:t>
            </a:r>
          </a:p>
        </p:txBody>
      </p:sp>
    </p:spTree>
    <p:extLst>
      <p:ext uri="{BB962C8B-B14F-4D97-AF65-F5344CB8AC3E}">
        <p14:creationId xmlns:p14="http://schemas.microsoft.com/office/powerpoint/2010/main" val="14402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43200" y="604837"/>
            <a:ext cx="4267200" cy="4030662"/>
            <a:chOff x="2743200" y="604837"/>
            <a:chExt cx="4267200" cy="4030662"/>
          </a:xfrm>
        </p:grpSpPr>
        <p:pic>
          <p:nvPicPr>
            <p:cNvPr id="1026" name="Picture 2" descr="Image result for gluco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604837"/>
              <a:ext cx="4267200" cy="3743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31"/>
            <p:cNvSpPr txBox="1">
              <a:spLocks noChangeArrowheads="1"/>
            </p:cNvSpPr>
            <p:nvPr/>
          </p:nvSpPr>
          <p:spPr bwMode="auto">
            <a:xfrm>
              <a:off x="4237037" y="4324349"/>
              <a:ext cx="127952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b="1" dirty="0"/>
                <a:t>Glucose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29400" y="838199"/>
            <a:ext cx="1948456" cy="3486150"/>
            <a:chOff x="6629400" y="838199"/>
            <a:chExt cx="1948456" cy="3486150"/>
          </a:xfrm>
        </p:grpSpPr>
        <p:pic>
          <p:nvPicPr>
            <p:cNvPr id="1032" name="Picture 8" descr="Image result for fructo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838199"/>
              <a:ext cx="1935756" cy="320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1"/>
            <p:cNvSpPr txBox="1">
              <a:spLocks noChangeArrowheads="1"/>
            </p:cNvSpPr>
            <p:nvPr/>
          </p:nvSpPr>
          <p:spPr bwMode="auto">
            <a:xfrm>
              <a:off x="7233243" y="4048124"/>
              <a:ext cx="13446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b="1" dirty="0"/>
                <a:t>Fructose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" y="457200"/>
            <a:ext cx="3797300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many carbon atoms are there?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many hydrogen?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many oxygen?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functional groups?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Major difference?</a:t>
            </a:r>
          </a:p>
        </p:txBody>
      </p:sp>
    </p:spTree>
    <p:extLst>
      <p:ext uri="{BB962C8B-B14F-4D97-AF65-F5344CB8AC3E}">
        <p14:creationId xmlns:p14="http://schemas.microsoft.com/office/powerpoint/2010/main" val="39650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3_07cMonosacchHexos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0"/>
          <a:stretch>
            <a:fillRect/>
          </a:stretch>
        </p:blipFill>
        <p:spPr bwMode="auto">
          <a:xfrm>
            <a:off x="1889125" y="639763"/>
            <a:ext cx="536575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rPr>
              <a:t>Figure 3.7c</a:t>
            </a:r>
          </a:p>
        </p:txBody>
      </p:sp>
      <p:sp>
        <p:nvSpPr>
          <p:cNvPr id="33796" name="Text Box 31"/>
          <p:cNvSpPr txBox="1">
            <a:spLocks noChangeArrowheads="1"/>
          </p:cNvSpPr>
          <p:nvPr/>
        </p:nvSpPr>
        <p:spPr bwMode="auto">
          <a:xfrm>
            <a:off x="2057400" y="219075"/>
            <a:ext cx="4419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 dirty="0"/>
              <a:t> 6-carbon sugars (C</a:t>
            </a:r>
            <a:r>
              <a:rPr lang="en-US" altLang="en-US" b="1" baseline="-25000" dirty="0"/>
              <a:t>6</a:t>
            </a:r>
            <a:r>
              <a:rPr lang="en-US" altLang="en-US" b="1" dirty="0"/>
              <a:t>H</a:t>
            </a:r>
            <a:r>
              <a:rPr lang="en-US" altLang="en-US" b="1" baseline="-25000" dirty="0"/>
              <a:t>12</a:t>
            </a:r>
            <a:r>
              <a:rPr lang="en-US" altLang="en-US" b="1" dirty="0"/>
              <a:t>O</a:t>
            </a:r>
            <a:r>
              <a:rPr lang="en-US" altLang="en-US" b="1" baseline="-25000" dirty="0"/>
              <a:t>6</a:t>
            </a:r>
            <a:r>
              <a:rPr lang="en-US" altLang="en-US" b="1" dirty="0"/>
              <a:t>)</a:t>
            </a:r>
          </a:p>
        </p:txBody>
      </p:sp>
      <p:sp>
        <p:nvSpPr>
          <p:cNvPr id="33798" name="Text Box 31"/>
          <p:cNvSpPr txBox="1">
            <a:spLocks noChangeArrowheads="1"/>
          </p:cNvSpPr>
          <p:nvPr/>
        </p:nvSpPr>
        <p:spPr bwMode="auto">
          <a:xfrm>
            <a:off x="2293938" y="5329238"/>
            <a:ext cx="1279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 dirty="0"/>
              <a:t>Glucose</a:t>
            </a:r>
          </a:p>
        </p:txBody>
      </p:sp>
      <p:sp>
        <p:nvSpPr>
          <p:cNvPr id="33799" name="Text Box 31"/>
          <p:cNvSpPr txBox="1">
            <a:spLocks noChangeArrowheads="1"/>
          </p:cNvSpPr>
          <p:nvPr/>
        </p:nvSpPr>
        <p:spPr bwMode="auto">
          <a:xfrm>
            <a:off x="5451475" y="5332413"/>
            <a:ext cx="1344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 dirty="0"/>
              <a:t>Fructose</a:t>
            </a:r>
          </a:p>
        </p:txBody>
      </p:sp>
      <p:sp>
        <p:nvSpPr>
          <p:cNvPr id="3" name="Oval 2"/>
          <p:cNvSpPr/>
          <p:nvPr/>
        </p:nvSpPr>
        <p:spPr>
          <a:xfrm>
            <a:off x="4572000" y="0"/>
            <a:ext cx="1447799" cy="92471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29000" y="1752600"/>
            <a:ext cx="2362200" cy="838200"/>
            <a:chOff x="3429000" y="1752600"/>
            <a:chExt cx="2362200" cy="838200"/>
          </a:xfrm>
        </p:grpSpPr>
        <p:sp>
          <p:nvSpPr>
            <p:cNvPr id="4" name="TextBox 3"/>
            <p:cNvSpPr txBox="1"/>
            <p:nvPr/>
          </p:nvSpPr>
          <p:spPr>
            <a:xfrm>
              <a:off x="3865562" y="1905000"/>
              <a:ext cx="1412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</a:rPr>
                <a:t>Carbonyl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3429000" y="1752600"/>
              <a:ext cx="533400" cy="228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029200" y="2344316"/>
              <a:ext cx="762000" cy="24648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752600" y="5640388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Aldehyde – because the carbonyl group is at the end of the carbon skeleton.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9200" y="5679638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Ketone – because the carbonyl group is within the carbon skeleton.</a:t>
            </a:r>
          </a:p>
        </p:txBody>
      </p:sp>
      <p:pic>
        <p:nvPicPr>
          <p:cNvPr id="2050" name="Picture 2" descr="Image result for k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21" y="2331616"/>
            <a:ext cx="866158" cy="40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917F97-397C-41C3-B7B2-1432D0E0810B}"/>
              </a:ext>
            </a:extLst>
          </p:cNvPr>
          <p:cNvSpPr txBox="1"/>
          <p:nvPr/>
        </p:nvSpPr>
        <p:spPr>
          <a:xfrm>
            <a:off x="6262507" y="25503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don’t need to remember the details of glucose and fructose.</a:t>
            </a:r>
          </a:p>
        </p:txBody>
      </p:sp>
    </p:spTree>
    <p:extLst>
      <p:ext uri="{BB962C8B-B14F-4D97-AF65-F5344CB8AC3E}">
        <p14:creationId xmlns:p14="http://schemas.microsoft.com/office/powerpoint/2010/main" val="152768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279F-8D12-49DB-95AA-E9DA07AA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8A3DF3-0901-42BD-B15B-B81BD75F1307}"/>
              </a:ext>
            </a:extLst>
          </p:cNvPr>
          <p:cNvSpPr/>
          <p:nvPr/>
        </p:nvSpPr>
        <p:spPr>
          <a:xfrm>
            <a:off x="165463" y="2210812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dirty="0">
                <a:latin typeface="Times New Roman" pitchFamily="84" charset="0"/>
                <a:ea typeface="ＭＳ Ｐゴシック" pitchFamily="84" charset="-128"/>
              </a:rPr>
              <a:t>Glucose and Fructose are both six carbon sugars, but they have different functions because they have different structures.  </a:t>
            </a:r>
            <a:endParaRPr lang="en-US" altLang="en-US" sz="4800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523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03_09DisaccharideSynth_2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8"/>
          <a:stretch/>
        </p:blipFill>
        <p:spPr bwMode="auto">
          <a:xfrm>
            <a:off x="296863" y="568324"/>
            <a:ext cx="8548687" cy="291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  <a:ea typeface="ＭＳ Ｐゴシック" pitchFamily="84" charset="-128"/>
              </a:rPr>
              <a:t>Figure 3.9-2</a:t>
            </a:r>
          </a:p>
        </p:txBody>
      </p:sp>
      <p:sp>
        <p:nvSpPr>
          <p:cNvPr id="38917" name="Text Box 31"/>
          <p:cNvSpPr txBox="1">
            <a:spLocks noChangeArrowheads="1"/>
          </p:cNvSpPr>
          <p:nvPr/>
        </p:nvSpPr>
        <p:spPr bwMode="auto">
          <a:xfrm>
            <a:off x="847725" y="2884488"/>
            <a:ext cx="9874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Glucose </a:t>
            </a:r>
          </a:p>
        </p:txBody>
      </p:sp>
      <p:sp>
        <p:nvSpPr>
          <p:cNvPr id="38919" name="Text Box 31"/>
          <p:cNvSpPr txBox="1">
            <a:spLocks noChangeArrowheads="1"/>
          </p:cNvSpPr>
          <p:nvPr/>
        </p:nvSpPr>
        <p:spPr bwMode="auto">
          <a:xfrm>
            <a:off x="3990975" y="2884488"/>
            <a:ext cx="9874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Fructose  </a:t>
            </a:r>
          </a:p>
        </p:txBody>
      </p:sp>
      <p:pic>
        <p:nvPicPr>
          <p:cNvPr id="8" name="Picture 2" descr="03_09DisaccharideSynth_2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5" b="2969"/>
          <a:stretch/>
        </p:blipFill>
        <p:spPr bwMode="auto">
          <a:xfrm>
            <a:off x="317307" y="3702205"/>
            <a:ext cx="8548687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44919" y="5972330"/>
            <a:ext cx="9874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Sucrose 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202043" y="4007005"/>
            <a:ext cx="1273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endParaRPr lang="en-US" altLang="en-US" sz="1800" b="1" dirty="0"/>
          </a:p>
          <a:p>
            <a:pPr algn="ctr">
              <a:lnSpc>
                <a:spcPct val="95000"/>
              </a:lnSpc>
            </a:pPr>
            <a:r>
              <a:rPr lang="en-US" altLang="en-US" sz="1800" b="1" dirty="0">
                <a:solidFill>
                  <a:srgbClr val="0070C0"/>
                </a:solidFill>
              </a:rPr>
              <a:t>glycosidic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 dirty="0">
                <a:solidFill>
                  <a:srgbClr val="0070C0"/>
                </a:solidFill>
              </a:rPr>
              <a:t> linkage</a:t>
            </a:r>
          </a:p>
        </p:txBody>
      </p:sp>
    </p:spTree>
    <p:extLst>
      <p:ext uri="{BB962C8B-B14F-4D97-AF65-F5344CB8AC3E}">
        <p14:creationId xmlns:p14="http://schemas.microsoft.com/office/powerpoint/2010/main" val="353493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5100"/>
            <a:ext cx="8534400" cy="5032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3200"/>
              <a:t>Polysaccharides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877300" cy="44958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b="1" dirty="0"/>
              <a:t>Polysaccharides</a:t>
            </a:r>
            <a:r>
              <a:rPr lang="en-US" altLang="en-US" dirty="0"/>
              <a:t>, the polymers of sugars, have storage and structural roles</a:t>
            </a:r>
          </a:p>
          <a:p>
            <a:pPr marL="292100" indent="-292100" eaLnBrk="1" hangingPunct="1"/>
            <a:r>
              <a:rPr lang="en-US" altLang="en-US" dirty="0"/>
              <a:t>The structure and function of a polysaccharide are determined by its sugar monomers and the positions of glycosidic linkages.</a:t>
            </a:r>
          </a:p>
        </p:txBody>
      </p:sp>
      <p:grpSp>
        <p:nvGrpSpPr>
          <p:cNvPr id="39940" name="Group 8"/>
          <p:cNvGrpSpPr>
            <a:grpSpLocks/>
          </p:cNvGrpSpPr>
          <p:nvPr/>
        </p:nvGrpSpPr>
        <p:grpSpPr bwMode="auto">
          <a:xfrm>
            <a:off x="182563" y="6535738"/>
            <a:ext cx="8777287" cy="227012"/>
            <a:chOff x="115" y="4117"/>
            <a:chExt cx="5529" cy="143"/>
          </a:xfrm>
        </p:grpSpPr>
        <p:sp>
          <p:nvSpPr>
            <p:cNvPr id="39942" name="Line 7"/>
            <p:cNvSpPr>
              <a:spLocks noChangeShapeType="1"/>
            </p:cNvSpPr>
            <p:nvPr/>
          </p:nvSpPr>
          <p:spPr bwMode="auto">
            <a:xfrm>
              <a:off x="116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http://chemistry2.csudh.edu/rpendarvis/1feb2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676400" y="4236534"/>
            <a:ext cx="5943600" cy="20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124200" y="5105400"/>
            <a:ext cx="533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26280" y="5173980"/>
            <a:ext cx="533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43600" y="5156332"/>
            <a:ext cx="533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2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1105</Words>
  <Application>Microsoft Office PowerPoint</Application>
  <PresentationFormat>On-screen Show (4:3)</PresentationFormat>
  <Paragraphs>188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Aharoni</vt:lpstr>
      <vt:lpstr>AR DESTINE</vt:lpstr>
      <vt:lpstr>Arial</vt:lpstr>
      <vt:lpstr>Arial Black</vt:lpstr>
      <vt:lpstr>Calibri</vt:lpstr>
      <vt:lpstr>Cooper Black</vt:lpstr>
      <vt:lpstr>Tahoma</vt:lpstr>
      <vt:lpstr>Times</vt:lpstr>
      <vt:lpstr>Times New Roman</vt:lpstr>
      <vt:lpstr>Wingdings</vt:lpstr>
      <vt:lpstr>Office Theme</vt:lpstr>
      <vt:lpstr>PowerPoint Presentation</vt:lpstr>
      <vt:lpstr>You Must Know</vt:lpstr>
      <vt:lpstr>PowerPoint Presentation</vt:lpstr>
      <vt:lpstr>Concept 3.3: Carbohydrates serve as fuel and building material</vt:lpstr>
      <vt:lpstr>PowerPoint Presentation</vt:lpstr>
      <vt:lpstr>Figure 3.7c</vt:lpstr>
      <vt:lpstr>PowerPoint Presentation</vt:lpstr>
      <vt:lpstr>Figure 3.9-2</vt:lpstr>
      <vt:lpstr>Polysaccharides</vt:lpstr>
      <vt:lpstr>Storage Polysaccharides</vt:lpstr>
      <vt:lpstr>PowerPoint Presentation</vt:lpstr>
      <vt:lpstr>Figure 3.11</vt:lpstr>
      <vt:lpstr>PowerPoint Presentation</vt:lpstr>
      <vt:lpstr>PowerPoint Presentation</vt:lpstr>
      <vt:lpstr>Lipids</vt:lpstr>
      <vt:lpstr>Concept 3.4: Lipids are a diverse group of molecules</vt:lpstr>
      <vt:lpstr>Fats</vt:lpstr>
      <vt:lpstr>Why?</vt:lpstr>
      <vt:lpstr>PowerPoint Presentation</vt:lpstr>
      <vt:lpstr>PowerPoint Presentation</vt:lpstr>
      <vt:lpstr>PowerPoint Presentation</vt:lpstr>
      <vt:lpstr>Figure 3.14ab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123</cp:revision>
  <cp:lastPrinted>2018-09-12T14:47:43Z</cp:lastPrinted>
  <dcterms:created xsi:type="dcterms:W3CDTF">2014-09-10T22:05:50Z</dcterms:created>
  <dcterms:modified xsi:type="dcterms:W3CDTF">2019-09-11T19:55:18Z</dcterms:modified>
</cp:coreProperties>
</file>