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259" r:id="rId3"/>
    <p:sldId id="279" r:id="rId4"/>
    <p:sldId id="280" r:id="rId5"/>
    <p:sldId id="309" r:id="rId6"/>
    <p:sldId id="260" r:id="rId7"/>
    <p:sldId id="270" r:id="rId8"/>
    <p:sldId id="291" r:id="rId9"/>
    <p:sldId id="313" r:id="rId10"/>
    <p:sldId id="271" r:id="rId11"/>
    <p:sldId id="274" r:id="rId12"/>
    <p:sldId id="281" r:id="rId13"/>
    <p:sldId id="275" r:id="rId14"/>
    <p:sldId id="276" r:id="rId15"/>
    <p:sldId id="266" r:id="rId16"/>
    <p:sldId id="268" r:id="rId17"/>
    <p:sldId id="312" r:id="rId18"/>
    <p:sldId id="311" r:id="rId19"/>
    <p:sldId id="283" r:id="rId20"/>
    <p:sldId id="292" r:id="rId21"/>
    <p:sldId id="296" r:id="rId22"/>
    <p:sldId id="297" r:id="rId23"/>
    <p:sldId id="300" r:id="rId24"/>
    <p:sldId id="304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00" autoAdjust="0"/>
    <p:restoredTop sz="94980" autoAdjust="0"/>
  </p:normalViewPr>
  <p:slideViewPr>
    <p:cSldViewPr>
      <p:cViewPr varScale="1">
        <p:scale>
          <a:sx n="81" d="100"/>
          <a:sy n="81" d="100"/>
        </p:scale>
        <p:origin x="917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F13A9AA5-526C-4F6D-846B-BC2C11E37A5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794EC99-E2D0-4F10-8055-A886EACE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8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5B50CA1-C88B-47FB-9E10-8AB5A1BB091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D7C04EB-E2A5-49D3-B51F-B28BB12C9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29628" indent="-374724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13B81C05-E0B7-462F-A80B-2CDDB10C90A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A71F4-12D5-44C0-ADD6-D77D629638A3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175">
              <a:spcBef>
                <a:spcPct val="0"/>
              </a:spcBef>
              <a:defRPr/>
            </a:pPr>
            <a:r>
              <a:rPr lang="en-US" altLang="en-US" dirty="0"/>
              <a:t>Each cell has thousands of different macromolecules.  Macromolecules vary among cells of an organism, vary more within a species, and vary even more between species. An immense variety of polymers can be built from a small set of monomers.</a:t>
            </a:r>
          </a:p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D92DB0-1B37-4A9F-912F-5E0AA0220047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175">
              <a:spcBef>
                <a:spcPct val="0"/>
              </a:spcBef>
            </a:pPr>
            <a:endParaRPr lang="en-US" altLang="en-US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37EDA28-B887-4ACF-9FBF-39412ECBA48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17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12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19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20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22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23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084" indent="-292084"/>
            <a:r>
              <a:rPr lang="en-US" altLang="en-US" dirty="0"/>
              <a:t>Aside from water, living organisms consist mostly of carbon-based compounds.</a:t>
            </a:r>
            <a:r>
              <a:rPr lang="en-US" altLang="en-US" baseline="0" dirty="0"/>
              <a:t> </a:t>
            </a:r>
            <a:r>
              <a:rPr lang="en-US" altLang="en-US" dirty="0"/>
              <a:t>Carbon is unparalleled in its ability to form large, complex, and diverse molecules.</a:t>
            </a:r>
            <a:r>
              <a:rPr lang="en-US" altLang="en-US" baseline="0" dirty="0"/>
              <a:t> </a:t>
            </a:r>
            <a:r>
              <a:rPr lang="en-US" altLang="en-US" dirty="0"/>
              <a:t>A compound containing carbon is said to be an </a:t>
            </a:r>
            <a:r>
              <a:rPr lang="en-US" altLang="en-US" b="1" dirty="0"/>
              <a:t>organic</a:t>
            </a:r>
            <a:r>
              <a:rPr lang="en-US" altLang="en-US" dirty="0"/>
              <a:t> </a:t>
            </a:r>
            <a:r>
              <a:rPr lang="en-US" altLang="en-US" b="1" dirty="0"/>
              <a:t>compound.</a:t>
            </a:r>
            <a:r>
              <a:rPr lang="en-US" altLang="en-US" b="1" baseline="0" dirty="0"/>
              <a:t> </a:t>
            </a:r>
            <a:r>
              <a:rPr lang="en-US" altLang="en-US" dirty="0"/>
              <a:t>Carbon atoms can form diverse molecules by bonding to four other atoms.</a:t>
            </a:r>
            <a:r>
              <a:rPr lang="en-US" altLang="en-US" baseline="0" dirty="0"/>
              <a:t> </a:t>
            </a:r>
            <a:r>
              <a:rPr lang="en-US" altLang="en-US" dirty="0"/>
              <a:t>An atom’s electron configuration determines the kinds and number of bonds the atom will form with other atoms.</a:t>
            </a:r>
            <a:r>
              <a:rPr lang="en-US" altLang="en-US" baseline="0" dirty="0"/>
              <a:t> </a:t>
            </a:r>
            <a:r>
              <a:rPr lang="en-US" altLang="en-US" dirty="0"/>
              <a:t>This is the source of carbon’s versatility.</a:t>
            </a:r>
            <a:r>
              <a:rPr lang="en-US" altLang="en-US" baseline="0" dirty="0"/>
              <a:t> </a:t>
            </a:r>
            <a:r>
              <a:rPr lang="en-US" altLang="en-US" dirty="0"/>
              <a:t>With four </a:t>
            </a:r>
            <a:r>
              <a:rPr lang="en-US" altLang="en-US" b="1" dirty="0"/>
              <a:t>valence</a:t>
            </a:r>
            <a:r>
              <a:rPr lang="en-US" altLang="en-US" dirty="0"/>
              <a:t> electrons, carbon can form four covalent bonds with a variety of atoms.</a:t>
            </a:r>
            <a:r>
              <a:rPr lang="en-US" altLang="en-US" baseline="0" dirty="0"/>
              <a:t> </a:t>
            </a:r>
            <a:r>
              <a:rPr lang="en-US" altLang="en-US" dirty="0"/>
              <a:t>This ability makes large, complex molecules possible.</a:t>
            </a:r>
            <a:r>
              <a:rPr lang="en-US" altLang="en-US" baseline="0" dirty="0"/>
              <a:t> </a:t>
            </a:r>
            <a:r>
              <a:rPr kumimoji="1" lang="en-US" altLang="en-US" dirty="0"/>
              <a:t>Carbon chains</a:t>
            </a:r>
            <a:r>
              <a:rPr lang="en-US" altLang="en-US" dirty="0"/>
              <a:t> form the skeletons of most organic molecules.</a:t>
            </a:r>
          </a:p>
          <a:p>
            <a:pPr marL="292084" indent="-292084"/>
            <a:endParaRPr lang="en-US" altLang="en-US" dirty="0"/>
          </a:p>
          <a:p>
            <a:pPr marL="292084" indent="-292084"/>
            <a:endParaRPr lang="en-US" altLang="en-US" dirty="0"/>
          </a:p>
          <a:p>
            <a:pPr marL="292084" indent="-292084"/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C04EB-E2A5-49D3-B51F-B28BB12C92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2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2F58C0B-F4A4-47EB-B277-E65DF20C116F}" type="slidenum">
              <a:rPr lang="en-US" altLang="en-US" sz="1200">
                <a:latin typeface="Times" pitchFamily="84" charset="0"/>
              </a:rPr>
              <a:pPr algn="r"/>
              <a:t>25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1FA1531-1000-487C-A445-B4D282CBE6C2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17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083EAE-96BE-44A7-B7DB-463B071DCF7E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175">
              <a:spcBef>
                <a:spcPct val="0"/>
              </a:spcBef>
            </a:pPr>
            <a:endParaRPr lang="en-US" altLang="en-US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5F7764-5A32-4F13-8C0F-B8635C073735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2084" indent="-292084"/>
            <a:r>
              <a:rPr lang="en-US" altLang="en-US" dirty="0"/>
              <a:t>A </a:t>
            </a:r>
            <a:r>
              <a:rPr lang="en-US" altLang="en-US" b="1" dirty="0"/>
              <a:t>polymer </a:t>
            </a:r>
            <a:r>
              <a:rPr lang="en-US" altLang="en-US" dirty="0"/>
              <a:t>is a long molecule consisting of many similar building blocks. </a:t>
            </a:r>
          </a:p>
          <a:p>
            <a:pPr marL="292084" indent="-292084"/>
            <a:r>
              <a:rPr lang="en-US" altLang="en-US" dirty="0"/>
              <a:t>These small building-block molecules are called </a:t>
            </a:r>
            <a:r>
              <a:rPr lang="en-US" altLang="en-US" b="1" dirty="0"/>
              <a:t>monomers.</a:t>
            </a:r>
          </a:p>
          <a:p>
            <a:pPr marL="292084" indent="-292084"/>
            <a:r>
              <a:rPr lang="en-US" altLang="en-US" dirty="0"/>
              <a:t>Some molecules that serve as monomers also have other functions of their own.</a:t>
            </a:r>
          </a:p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91C86-4638-464F-876A-5316C770E82F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  <a:p>
            <a:pPr defTabSz="457175">
              <a:spcBef>
                <a:spcPct val="0"/>
              </a:spcBef>
              <a:defRPr/>
            </a:pPr>
            <a:r>
              <a:rPr lang="en-US" altLang="en-US" dirty="0"/>
              <a:t>These processes are facilitated by </a:t>
            </a:r>
            <a:r>
              <a:rPr lang="en-US" altLang="en-US" b="1" dirty="0"/>
              <a:t>enzymes</a:t>
            </a:r>
            <a:r>
              <a:rPr lang="en-US" altLang="en-US" dirty="0"/>
              <a:t>, which speed up chemical reactions.</a:t>
            </a:r>
          </a:p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9661F85A-D60C-409A-AFF8-7B6FDBEFB11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3.6a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synthesis and breakdown of polymers (part 1: dehydration)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91C86-4638-464F-876A-5316C770E82F}" type="slidenum">
              <a:rPr lang="en-US" altLang="en-US">
                <a:solidFill>
                  <a:srgbClr val="000000"/>
                </a:solidFill>
                <a:latin typeface="Arial" charset="0"/>
                <a:ea typeface="ヒラギノ角ゴ Pro W3" pitchFamily="8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175">
              <a:spcBef>
                <a:spcPct val="0"/>
              </a:spcBef>
              <a:defRPr/>
            </a:pPr>
            <a:r>
              <a:rPr lang="en-US" altLang="en-US" dirty="0"/>
              <a:t>These processes are facilitated by </a:t>
            </a:r>
            <a:r>
              <a:rPr lang="en-US" altLang="en-US" b="1" dirty="0"/>
              <a:t>enzymes</a:t>
            </a:r>
            <a:r>
              <a:rPr lang="en-US" altLang="en-US" dirty="0"/>
              <a:t>, which speed up chemical reactions.</a:t>
            </a:r>
          </a:p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  <a:p>
            <a:pPr defTabSz="457175">
              <a:spcBef>
                <a:spcPct val="0"/>
              </a:spcBef>
            </a:pPr>
            <a:endParaRPr lang="en-US" altLang="en-US" dirty="0">
              <a:latin typeface="Times New Roman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115D2FC-F20B-4F98-987F-DDC1CFAFC76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23D7-8AD0-47F2-AD23-C9554B1E041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5288-8F5A-4E3E-A925-6E3F8A71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5DAE-CDC4-4DB9-8B82-D1484E8B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8D62-504E-4959-BC71-7AC42FCC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There will be a test over Chapter 2 and Chapter 3 on Monday  (There won’t be any questions about nucleic acids on the test. I will give you a list of the seven functional groups that you can use on the test.)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Chapter 3 Homework is due on Sunday, September 15 at 11:59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36037" cy="53911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A </a:t>
            </a:r>
            <a:r>
              <a:rPr lang="en-US" altLang="en-US" b="1" u="sng" dirty="0"/>
              <a:t>dehydration reaction </a:t>
            </a:r>
            <a:r>
              <a:rPr lang="en-US" altLang="en-US" dirty="0"/>
              <a:t>occurs when two monomers bond together through the loss of a water molecule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44463"/>
            <a:ext cx="8839200" cy="530225"/>
          </a:xfrm>
        </p:spPr>
        <p:txBody>
          <a:bodyPr lIns="91440" tIns="45720" rIns="91440" bIns="45720" anchor="ctr">
            <a:spAutoFit/>
          </a:bodyPr>
          <a:lstStyle/>
          <a:p>
            <a:pPr eaLnBrk="1" hangingPunct="1"/>
            <a:r>
              <a:rPr lang="en-US" altLang="en-US" sz="3200"/>
              <a:t>The Synthesis and Breakdown of Polymers</a:t>
            </a:r>
          </a:p>
        </p:txBody>
      </p:sp>
      <p:grpSp>
        <p:nvGrpSpPr>
          <p:cNvPr id="70660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70662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Image result for dehydration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4248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3_06aPolymerDehydrat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296863" y="541338"/>
            <a:ext cx="8548687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  <a:ea typeface="ＭＳ Ｐゴシック" pitchFamily="84" charset="-128"/>
              </a:rPr>
              <a:t>Figure 3.6a</a:t>
            </a:r>
          </a:p>
        </p:txBody>
      </p:sp>
      <p:sp>
        <p:nvSpPr>
          <p:cNvPr id="72708" name="Text Box 31"/>
          <p:cNvSpPr txBox="1">
            <a:spLocks noChangeArrowheads="1"/>
          </p:cNvSpPr>
          <p:nvPr/>
        </p:nvSpPr>
        <p:spPr bwMode="auto">
          <a:xfrm>
            <a:off x="5999163" y="2170113"/>
            <a:ext cx="279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 Unlinked monomer</a:t>
            </a:r>
          </a:p>
        </p:txBody>
      </p:sp>
      <p:sp>
        <p:nvSpPr>
          <p:cNvPr id="72709" name="Text Box 31"/>
          <p:cNvSpPr txBox="1">
            <a:spLocks noChangeArrowheads="1"/>
          </p:cNvSpPr>
          <p:nvPr/>
        </p:nvSpPr>
        <p:spPr bwMode="auto">
          <a:xfrm>
            <a:off x="2084388" y="2171700"/>
            <a:ext cx="20955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Short polymer</a:t>
            </a:r>
          </a:p>
        </p:txBody>
      </p:sp>
      <p:sp>
        <p:nvSpPr>
          <p:cNvPr id="72710" name="Text Box 31"/>
          <p:cNvSpPr txBox="1">
            <a:spLocks noChangeArrowheads="1"/>
          </p:cNvSpPr>
          <p:nvPr/>
        </p:nvSpPr>
        <p:spPr bwMode="auto">
          <a:xfrm>
            <a:off x="3565525" y="5765800"/>
            <a:ext cx="23526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Longer polymer </a:t>
            </a:r>
          </a:p>
        </p:txBody>
      </p:sp>
      <p:sp>
        <p:nvSpPr>
          <p:cNvPr id="72711" name="Text Box 31"/>
          <p:cNvSpPr txBox="1">
            <a:spLocks noChangeArrowheads="1"/>
          </p:cNvSpPr>
          <p:nvPr/>
        </p:nvSpPr>
        <p:spPr bwMode="auto">
          <a:xfrm>
            <a:off x="331788" y="525463"/>
            <a:ext cx="707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(a) Dehydration reaction: synthesizing a polymer</a:t>
            </a:r>
          </a:p>
        </p:txBody>
      </p:sp>
      <p:sp>
        <p:nvSpPr>
          <p:cNvPr id="72712" name="Text Box 31"/>
          <p:cNvSpPr txBox="1">
            <a:spLocks noChangeArrowheads="1"/>
          </p:cNvSpPr>
          <p:nvPr/>
        </p:nvSpPr>
        <p:spPr bwMode="auto">
          <a:xfrm>
            <a:off x="2746375" y="3051175"/>
            <a:ext cx="32035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Dehydration removes</a:t>
            </a:r>
          </a:p>
          <a:p>
            <a:pPr>
              <a:lnSpc>
                <a:spcPct val="95000"/>
              </a:lnSpc>
            </a:pPr>
            <a:r>
              <a:rPr lang="en-US" altLang="en-US" sz="2300" b="1"/>
              <a:t>a water molecule,</a:t>
            </a:r>
          </a:p>
          <a:p>
            <a:pPr>
              <a:lnSpc>
                <a:spcPct val="95000"/>
              </a:lnSpc>
            </a:pPr>
            <a:r>
              <a:rPr lang="en-US" altLang="en-US" sz="2300" b="1"/>
              <a:t>forming a new bond.</a:t>
            </a:r>
          </a:p>
        </p:txBody>
      </p:sp>
    </p:spTree>
    <p:extLst>
      <p:ext uri="{BB962C8B-B14F-4D97-AF65-F5344CB8AC3E}">
        <p14:creationId xmlns:p14="http://schemas.microsoft.com/office/powerpoint/2010/main" val="6288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36037" cy="53911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Polymers are disassembled to monomers by </a:t>
            </a:r>
            <a:r>
              <a:rPr lang="en-US" altLang="en-US" b="1" dirty="0"/>
              <a:t>hydrolysis</a:t>
            </a:r>
            <a:r>
              <a:rPr lang="en-US" altLang="en-US" dirty="0"/>
              <a:t>, a reaction that is essentially the reverse of the dehydration reaction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44463"/>
            <a:ext cx="8839200" cy="530225"/>
          </a:xfrm>
        </p:spPr>
        <p:txBody>
          <a:bodyPr lIns="91440" tIns="45720" rIns="91440" bIns="45720" anchor="ctr">
            <a:spAutoFit/>
          </a:bodyPr>
          <a:lstStyle/>
          <a:p>
            <a:pPr eaLnBrk="1" hangingPunct="1"/>
            <a:r>
              <a:rPr lang="en-US" altLang="en-US" sz="3200"/>
              <a:t>The Synthesis and Breakdown of Polymers</a:t>
            </a:r>
          </a:p>
        </p:txBody>
      </p:sp>
      <p:grpSp>
        <p:nvGrpSpPr>
          <p:cNvPr id="70660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70662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http://thumb1.shutterstock.com/display_pic_with_logo/437/162386354/stock-vector-illustration-of-a-group-of-kids-forming-a-conga-line-162386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724400" cy="29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roplet - Diction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8" y="3048000"/>
            <a:ext cx="1203761" cy="9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03_06bPolymerHydrolyz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>
            <a:fillRect/>
          </a:stretch>
        </p:blipFill>
        <p:spPr bwMode="auto">
          <a:xfrm>
            <a:off x="477838" y="849313"/>
            <a:ext cx="818832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  <a:ea typeface="ＭＳ Ｐゴシック" pitchFamily="84" charset="-128"/>
              </a:rPr>
              <a:t>Figure 3.6b</a:t>
            </a:r>
          </a:p>
        </p:txBody>
      </p:sp>
      <p:sp>
        <p:nvSpPr>
          <p:cNvPr id="73732" name="Text Box 31"/>
          <p:cNvSpPr txBox="1">
            <a:spLocks noChangeArrowheads="1"/>
          </p:cNvSpPr>
          <p:nvPr/>
        </p:nvSpPr>
        <p:spPr bwMode="auto">
          <a:xfrm>
            <a:off x="519113" y="839788"/>
            <a:ext cx="58864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300" b="1"/>
              <a:t>(b) Hydrolysis: breaking down a polymer</a:t>
            </a:r>
          </a:p>
        </p:txBody>
      </p:sp>
      <p:sp>
        <p:nvSpPr>
          <p:cNvPr id="73733" name="Text Box 31"/>
          <p:cNvSpPr txBox="1">
            <a:spLocks noChangeArrowheads="1"/>
          </p:cNvSpPr>
          <p:nvPr/>
        </p:nvSpPr>
        <p:spPr bwMode="auto">
          <a:xfrm>
            <a:off x="3357563" y="3078163"/>
            <a:ext cx="2522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Hydrolysis adds</a:t>
            </a:r>
          </a:p>
          <a:p>
            <a:pPr>
              <a:lnSpc>
                <a:spcPct val="95000"/>
              </a:lnSpc>
            </a:pPr>
            <a:r>
              <a:rPr lang="en-US" altLang="en-US" sz="2300" b="1"/>
              <a:t>a water molecule,</a:t>
            </a:r>
          </a:p>
          <a:p>
            <a:pPr>
              <a:lnSpc>
                <a:spcPct val="95000"/>
              </a:lnSpc>
            </a:pPr>
            <a:r>
              <a:rPr lang="en-US" altLang="en-US" sz="2300" b="1"/>
              <a:t>breaking a bond.</a:t>
            </a:r>
          </a:p>
        </p:txBody>
      </p:sp>
    </p:spTree>
    <p:extLst>
      <p:ext uri="{BB962C8B-B14F-4D97-AF65-F5344CB8AC3E}">
        <p14:creationId xmlns:p14="http://schemas.microsoft.com/office/powerpoint/2010/main" val="93173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dirty="0"/>
              <a:t>Why are Monomers and Polymers Important?</a:t>
            </a:r>
            <a:endParaRPr lang="en-US" altLang="en-US" sz="3200" b="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505200"/>
            <a:ext cx="9012237" cy="4705350"/>
          </a:xfrm>
        </p:spPr>
        <p:txBody>
          <a:bodyPr lIns="91440" tIns="45720" rIns="91440" bIns="45720"/>
          <a:lstStyle/>
          <a:p>
            <a:pPr marL="292100" indent="-292100" eaLnBrk="1" hangingPunct="1"/>
            <a:endParaRPr lang="en-US" altLang="en-US" dirty="0"/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545013" y="1825625"/>
            <a:ext cx="35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en-US" sz="900" b="1">
                <a:solidFill>
                  <a:srgbClr val="FFFFFF"/>
                </a:solidFill>
                <a:ea typeface="ヒラギノ角ゴ Pro W3" pitchFamily="84" charset="-128"/>
              </a:rPr>
              <a:t>HO</a:t>
            </a:r>
            <a:endParaRPr kumimoji="1" lang="en-US" altLang="en-US" sz="900" b="1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Image result for monomers vs polym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990600"/>
            <a:ext cx="41052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33874"/>
            <a:ext cx="65246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lego cre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06" y="1219200"/>
            <a:ext cx="3628837" cy="32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lego cre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886200"/>
            <a:ext cx="3118514" cy="20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1925"/>
            <a:ext cx="8686800" cy="498475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The Chemical Groups Most Important to Life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75700" cy="46545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kumimoji="1" lang="en-US" altLang="en-US" b="1" dirty="0"/>
              <a:t>Functional groups</a:t>
            </a:r>
            <a:r>
              <a:rPr lang="en-US" altLang="en-US" dirty="0"/>
              <a:t> a</a:t>
            </a:r>
            <a:r>
              <a:rPr kumimoji="1" lang="en-US" altLang="en-US" dirty="0"/>
              <a:t>re the components of organic molecules that are most commonly involved in chemical reactions.</a:t>
            </a:r>
          </a:p>
          <a:p>
            <a:pPr marL="292100" indent="-292100" eaLnBrk="1" hangingPunct="1"/>
            <a:endParaRPr kumimoji="1" lang="en-US" altLang="en-US" dirty="0"/>
          </a:p>
          <a:p>
            <a:pPr marL="292100" indent="-292100" eaLnBrk="1" hangingPunct="1"/>
            <a:r>
              <a:rPr kumimoji="1" lang="en-US" altLang="en-US" dirty="0"/>
              <a:t>The number and arrangement of functional groups give each molecule its unique properties.</a:t>
            </a:r>
            <a:endParaRPr lang="en-US" altLang="en-US" dirty="0"/>
          </a:p>
        </p:txBody>
      </p: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54278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  <a:ea typeface="ＭＳ Ｐゴシック" pitchFamily="84" charset="-128"/>
              </a:rPr>
              <a:t>Figure 3.5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86582"/>
            <a:ext cx="157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seven functional groups that are most important in the chemistry of life.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FB119-9AAF-4003-91CD-0565F1DC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0" y="220980"/>
            <a:ext cx="568452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238" y="3184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66928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3427804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41863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944846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87D2E-E23A-47FF-AC1F-50E8D007EE6E}"/>
              </a:ext>
            </a:extLst>
          </p:cNvPr>
          <p:cNvSpPr txBox="1"/>
          <p:nvPr/>
        </p:nvSpPr>
        <p:spPr>
          <a:xfrm>
            <a:off x="4572000" y="6096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340665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0779CE7-6F00-4969-8811-8D707A11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2296"/>
            <a:ext cx="7162800" cy="68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3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171491" y="-1023820"/>
            <a:ext cx="3435341" cy="3143014"/>
            <a:chOff x="940592" y="-1276113"/>
            <a:chExt cx="3435341" cy="3143014"/>
          </a:xfrm>
        </p:grpSpPr>
        <p:pic>
          <p:nvPicPr>
            <p:cNvPr id="14" name="Picture 2" descr="03_05aaChemGrpsHydroxy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4841" r="52782" b="57471"/>
            <a:stretch/>
          </p:blipFill>
          <p:spPr bwMode="auto">
            <a:xfrm>
              <a:off x="940592" y="433388"/>
              <a:ext cx="3325020" cy="143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940592" y="433388"/>
              <a:ext cx="2565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/>
                <a:t>Hydroxyl group (    OH)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2666205" y="568326"/>
              <a:ext cx="2206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4155271" y="-1276113"/>
              <a:ext cx="2206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8238" y="3184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66928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3427804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41863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944846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2897883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4404597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3390227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4956479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1" grpId="0" animBg="1"/>
      <p:bldP spid="38" grpId="0" animBg="1"/>
      <p:bldP spid="24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0819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 Chapter 3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solidFill>
                  <a:srgbClr val="9D0016"/>
                </a:solidFill>
              </a:rPr>
              <a:t>(The Molecular Diversity of Life)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7010400" cy="1752600"/>
          </a:xfrm>
        </p:spPr>
        <p:txBody>
          <a:bodyPr>
            <a:normAutofit fontScale="92500" lnSpcReduction="20000"/>
          </a:bodyPr>
          <a:lstStyle/>
          <a:p>
            <a:pPr marL="152400" indent="0" eaLnBrk="1" hangingPunct="1">
              <a:spcBef>
                <a:spcPct val="45000"/>
              </a:spcBef>
              <a:buFont typeface="Wingdings" pitchFamily="84" charset="2"/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itchFamily="84" charset="0"/>
              </a:rPr>
              <a:t>Carbon, Dehydration, Hydrolysis and Functional Groups</a:t>
            </a:r>
            <a:endParaRPr lang="en-US" altLang="en-US" sz="4400" dirty="0">
              <a:solidFill>
                <a:schemeClr val="bg1"/>
              </a:solidFill>
              <a:latin typeface="Times New Roman" pitchFamily="8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52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70471" y="779152"/>
            <a:ext cx="3779383" cy="2024537"/>
            <a:chOff x="1068388" y="1096034"/>
            <a:chExt cx="3779383" cy="2024537"/>
          </a:xfrm>
        </p:grpSpPr>
        <p:pic>
          <p:nvPicPr>
            <p:cNvPr id="23" name="Picture 2" descr="03_05abChemGrpsCarbony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" t="3348" r="46297" b="56153"/>
            <a:stretch/>
          </p:blipFill>
          <p:spPr bwMode="auto">
            <a:xfrm>
              <a:off x="1068388" y="1096034"/>
              <a:ext cx="3779383" cy="202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068388" y="1120775"/>
              <a:ext cx="2863850" cy="363538"/>
              <a:chOff x="673" y="706"/>
              <a:chExt cx="1804" cy="229"/>
            </a:xfrm>
          </p:grpSpPr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673" y="706"/>
                <a:ext cx="180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700" b="1"/>
                  <a:t>Carbonyl group (    C      O)</a:t>
                </a:r>
              </a:p>
            </p:txBody>
          </p:sp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H="1">
                <a:off x="2075" y="769"/>
                <a:ext cx="13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2075" y="803"/>
                <a:ext cx="13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rot="2281783" flipH="1">
                <a:off x="1776" y="732"/>
                <a:ext cx="13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rot="19456489" flipH="1">
                <a:off x="1773" y="839"/>
                <a:ext cx="1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89788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3656404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44149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5173446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3126483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4633197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3618827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5185079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03_05abChemGrpsCarbonyl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52846" r="52515" b="15216"/>
          <a:stretch/>
        </p:blipFill>
        <p:spPr bwMode="auto">
          <a:xfrm>
            <a:off x="206989" y="1201057"/>
            <a:ext cx="2351314" cy="15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03_05abChemGrpsCarbonyl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5" t="53428" r="12291" b="14344"/>
          <a:stretch/>
        </p:blipFill>
        <p:spPr bwMode="auto">
          <a:xfrm>
            <a:off x="2653310" y="918936"/>
            <a:ext cx="2264228" cy="16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1" grpId="0" animBg="1"/>
      <p:bldP spid="38" grpId="0" animBg="1"/>
      <p:bldP spid="24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03_05acChemGrpsCarboxyl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9" t="52234" r="14173" b="16300"/>
          <a:stretch/>
        </p:blipFill>
        <p:spPr bwMode="auto">
          <a:xfrm>
            <a:off x="2234050" y="701839"/>
            <a:ext cx="1988458" cy="17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15735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2915879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367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432921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1543" y="5191442"/>
            <a:ext cx="599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Tends to act as a base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7179" y="6014265"/>
            <a:ext cx="602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Tends to act as an acid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2385958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3892672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74061" y="6232538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2878302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4444554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3888678" y="5209323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791200" y="690952"/>
            <a:ext cx="3523456" cy="2301649"/>
            <a:chOff x="1047750" y="731837"/>
            <a:chExt cx="3523456" cy="2301649"/>
          </a:xfrm>
        </p:grpSpPr>
        <p:pic>
          <p:nvPicPr>
            <p:cNvPr id="43" name="Picture 2" descr="03_05acChemGrpsCarboxyl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" t="2859" r="50000" b="56901"/>
            <a:stretch/>
          </p:blipFill>
          <p:spPr bwMode="auto">
            <a:xfrm>
              <a:off x="1047750" y="731837"/>
              <a:ext cx="3523456" cy="230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1047750" y="731838"/>
              <a:ext cx="287972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/>
                <a:t>Carboxyl group (    COOH)</a:t>
              </a:r>
            </a:p>
          </p:txBody>
        </p:sp>
      </p:grpSp>
      <p:pic>
        <p:nvPicPr>
          <p:cNvPr id="45" name="Picture 2" descr="03_05acChemGrpsCarboxyl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52742" r="59527" b="17061"/>
          <a:stretch/>
        </p:blipFill>
        <p:spPr bwMode="auto">
          <a:xfrm>
            <a:off x="29656" y="694582"/>
            <a:ext cx="239485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03_05adChemGrpsAmino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2" t="51923" r="42845" b="13301"/>
          <a:stretch/>
        </p:blipFill>
        <p:spPr bwMode="auto">
          <a:xfrm>
            <a:off x="2043710" y="801215"/>
            <a:ext cx="580571" cy="13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21" grpId="0" animBg="1"/>
      <p:bldP spid="38" grpId="0" animBg="1"/>
      <p:bldP spid="39" grpId="0" animBg="1"/>
      <p:bldP spid="24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82168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3580204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43387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5097246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3050283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4556997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3542627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5108879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990646" y="678725"/>
            <a:ext cx="4153354" cy="1891619"/>
            <a:chOff x="1057275" y="1316038"/>
            <a:chExt cx="4153354" cy="1891619"/>
          </a:xfrm>
        </p:grpSpPr>
        <p:pic>
          <p:nvPicPr>
            <p:cNvPr id="43" name="Picture 2" descr="03_05bbChemGrpsPho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" t="6501" r="42834" b="54855"/>
            <a:stretch/>
          </p:blipFill>
          <p:spPr bwMode="auto">
            <a:xfrm>
              <a:off x="1057275" y="1452563"/>
              <a:ext cx="4153354" cy="175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1057275" y="1316038"/>
              <a:ext cx="3170238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 dirty="0"/>
                <a:t>Phosphate group (    OPO</a:t>
              </a:r>
              <a:r>
                <a:rPr lang="en-US" altLang="en-US" sz="1700" b="1" baseline="-25000" dirty="0"/>
                <a:t>3</a:t>
              </a:r>
              <a:r>
                <a:rPr lang="en-US" altLang="en-US" sz="1700" b="1" baseline="30000" dirty="0"/>
                <a:t>2–</a:t>
              </a:r>
              <a:r>
                <a:rPr lang="en-US" altLang="en-US" sz="1700" b="1" dirty="0"/>
                <a:t>)</a:t>
              </a:r>
            </a:p>
          </p:txBody>
        </p:sp>
      </p:grpSp>
      <p:pic>
        <p:nvPicPr>
          <p:cNvPr id="45" name="Picture 2" descr="03_05bbChemGrpsPho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53453" r="49405" b="9157"/>
          <a:stretch/>
        </p:blipFill>
        <p:spPr bwMode="auto">
          <a:xfrm>
            <a:off x="78679" y="678725"/>
            <a:ext cx="314960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1" grpId="0" animBg="1"/>
      <p:bldP spid="38" grpId="0" animBg="1"/>
      <p:bldP spid="24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03_05baChemGrpsSulf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52935" r="48048" b="8134"/>
          <a:stretch/>
        </p:blipFill>
        <p:spPr bwMode="auto">
          <a:xfrm>
            <a:off x="509814" y="593666"/>
            <a:ext cx="3018972" cy="18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15735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2915879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367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432921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2385958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3892672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2878302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4444554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16526" y="751523"/>
            <a:ext cx="3442494" cy="1844221"/>
            <a:chOff x="1044575" y="1174750"/>
            <a:chExt cx="3442494" cy="1844221"/>
          </a:xfrm>
        </p:grpSpPr>
        <p:pic>
          <p:nvPicPr>
            <p:cNvPr id="20" name="Picture 2" descr="03_05baChemGrpsSulf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9" t="6845" r="51126" b="58445"/>
            <a:stretch/>
          </p:blipFill>
          <p:spPr bwMode="auto">
            <a:xfrm>
              <a:off x="1146629" y="1336675"/>
              <a:ext cx="3340440" cy="168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1044575" y="1174750"/>
              <a:ext cx="2633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 dirty="0"/>
                <a:t>Sulfhydryl group (    SH)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7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1" grpId="0" animBg="1"/>
      <p:bldP spid="38" grpId="0" animBg="1"/>
      <p:bldP spid="24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15735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2915879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367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432921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1543" y="5191442"/>
            <a:ext cx="599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Tends to act as a base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97179" y="6014265"/>
            <a:ext cx="602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Tends to act as an acid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53310" y="2385958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849544" y="3892672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63175" y="5409714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924632" y="2878302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24632" y="4444554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038600" y="6014265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7049" y="601154"/>
            <a:ext cx="2620260" cy="1556204"/>
            <a:chOff x="1204687" y="1147763"/>
            <a:chExt cx="3366520" cy="1929266"/>
          </a:xfrm>
        </p:grpSpPr>
        <p:pic>
          <p:nvPicPr>
            <p:cNvPr id="22" name="Picture 2" descr="03_05adChemGrpsAmino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 t="10923" r="50000" b="57208"/>
            <a:stretch/>
          </p:blipFill>
          <p:spPr bwMode="auto">
            <a:xfrm>
              <a:off x="1204687" y="1520824"/>
              <a:ext cx="3366520" cy="155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1489075" y="1147763"/>
              <a:ext cx="2397125" cy="373062"/>
              <a:chOff x="661" y="723"/>
              <a:chExt cx="1510" cy="235"/>
            </a:xfrm>
          </p:grpSpPr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661" y="723"/>
                <a:ext cx="1510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1700" b="1" dirty="0"/>
                  <a:t>Amino group (    NH</a:t>
                </a:r>
                <a:r>
                  <a:rPr lang="en-US" altLang="en-US" sz="1700" b="1" baseline="-25000" dirty="0"/>
                  <a:t>2</a:t>
                </a:r>
                <a:r>
                  <a:rPr lang="en-US" altLang="en-US" sz="1700" b="1" dirty="0"/>
                  <a:t>)</a:t>
                </a: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>
                <a:off x="1602" y="802"/>
                <a:ext cx="1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2" name="Picture 2" descr="03_05adChemGrpsAmino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1923" r="13105" b="13301"/>
          <a:stretch/>
        </p:blipFill>
        <p:spPr bwMode="auto">
          <a:xfrm>
            <a:off x="4303818" y="702315"/>
            <a:ext cx="4745839" cy="136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21" grpId="0" animBg="1"/>
      <p:bldP spid="38" grpId="0" animBg="1"/>
      <p:bldP spid="39" grpId="0" animBg="1"/>
      <p:bldP spid="24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819" y="-67295"/>
            <a:ext cx="8056162" cy="76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Identify all of the terms that apply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15735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0841" y="2915879"/>
            <a:ext cx="270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Nonpolar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367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Hydrophilic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5788" y="4432921"/>
            <a:ext cx="34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Hydrophobic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244430" y="3134151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647689" y="4651193"/>
            <a:ext cx="1149939" cy="20978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038600" y="2076555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4076700" y="3691104"/>
            <a:ext cx="990600" cy="7585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19530" y="709257"/>
            <a:ext cx="3294743" cy="1968728"/>
            <a:chOff x="1378857" y="1122814"/>
            <a:chExt cx="3294743" cy="1968728"/>
          </a:xfrm>
        </p:grpSpPr>
        <p:pic>
          <p:nvPicPr>
            <p:cNvPr id="16" name="Picture 2" descr="03_05bcChemGrpsMeth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0" t="7021" r="48629" b="56311"/>
            <a:stretch/>
          </p:blipFill>
          <p:spPr bwMode="auto">
            <a:xfrm>
              <a:off x="1378857" y="1135061"/>
              <a:ext cx="3294743" cy="19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1807028" y="1122814"/>
              <a:ext cx="24384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700" b="1" dirty="0"/>
                <a:t>Methyl group ( CH</a:t>
              </a:r>
              <a:r>
                <a:rPr lang="en-US" altLang="en-US" sz="1700" b="1" baseline="-25000" dirty="0"/>
                <a:t>3</a:t>
              </a:r>
              <a:r>
                <a:rPr lang="en-US" altLang="en-US" sz="17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7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1" grpId="0" animBg="1"/>
      <p:bldP spid="38" grpId="0" animBg="1"/>
      <p:bldP spid="24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properties of carbon that make it so important.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role of dehydration  and hydrolysis reactions</a:t>
            </a:r>
          </a:p>
          <a:p>
            <a:endParaRPr lang="en-US" dirty="0"/>
          </a:p>
          <a:p>
            <a:r>
              <a:rPr lang="en-US" dirty="0"/>
              <a:t>The seven functional groups </a:t>
            </a:r>
          </a:p>
        </p:txBody>
      </p:sp>
    </p:spTree>
    <p:extLst>
      <p:ext uri="{BB962C8B-B14F-4D97-AF65-F5344CB8AC3E}">
        <p14:creationId xmlns:p14="http://schemas.microsoft.com/office/powerpoint/2010/main" val="18089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411163"/>
            <a:ext cx="5911341" cy="1143000"/>
          </a:xfrm>
        </p:spPr>
        <p:txBody>
          <a:bodyPr/>
          <a:lstStyle/>
          <a:p>
            <a:r>
              <a:rPr lang="en-US" dirty="0"/>
              <a:t>Importance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media.npr.org/programs/atc/features/2007/may/carbon/carbon400-9f77fe6089a6bd6f6781092de8cf53cf8eac82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4797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atentimages.storage.googleapis.com/WO2006081659A1/imgf000009_0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199"/>
            <a:ext cx="64008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ntexo.info/DNA_Basics/images/Carbon%20compound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 bwMode="auto">
          <a:xfrm>
            <a:off x="1066800" y="1601857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177805"/>
            <a:ext cx="291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need to memorize these carbon skeletons.</a:t>
            </a:r>
          </a:p>
        </p:txBody>
      </p:sp>
      <p:pic>
        <p:nvPicPr>
          <p:cNvPr id="5" name="Picture 2" descr="Image result for carbon based li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59" y="3733799"/>
            <a:ext cx="1843819" cy="18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64EA6-83D7-47A1-AB3A-DB04419D8872}"/>
              </a:ext>
            </a:extLst>
          </p:cNvPr>
          <p:cNvSpPr txBox="1"/>
          <p:nvPr/>
        </p:nvSpPr>
        <p:spPr>
          <a:xfrm>
            <a:off x="438150" y="943114"/>
            <a:ext cx="634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 can form _____ covalent bonds.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B52C6-683B-47A5-82AE-CDA4BEB67EA5}"/>
              </a:ext>
            </a:extLst>
          </p:cNvPr>
          <p:cNvSpPr txBox="1"/>
          <p:nvPr/>
        </p:nvSpPr>
        <p:spPr>
          <a:xfrm>
            <a:off x="3200400" y="838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97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89916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Valences of the major elements of organic molecules</a:t>
            </a:r>
            <a:endParaRPr lang="en-US" altLang="en-US" sz="3200" dirty="0"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8483A-D212-4BA1-B8AA-342DFA1B99AA}"/>
              </a:ext>
            </a:extLst>
          </p:cNvPr>
          <p:cNvGrpSpPr/>
          <p:nvPr/>
        </p:nvGrpSpPr>
        <p:grpSpPr>
          <a:xfrm>
            <a:off x="250825" y="1304925"/>
            <a:ext cx="1790701" cy="2012950"/>
            <a:chOff x="250825" y="2341563"/>
            <a:chExt cx="1790701" cy="2012950"/>
          </a:xfrm>
        </p:grpSpPr>
        <p:pic>
          <p:nvPicPr>
            <p:cNvPr id="13" name="Picture 2" descr="03_03OrganicValences-U">
              <a:extLst>
                <a:ext uri="{FF2B5EF4-FFF2-40B4-BE49-F238E27FC236}">
                  <a16:creationId xmlns:a16="http://schemas.microsoft.com/office/drawing/2014/main" id="{CC3EA1A9-3A40-4D19-B46D-51C909C54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91" b="7814"/>
            <a:stretch/>
          </p:blipFill>
          <p:spPr bwMode="auto">
            <a:xfrm>
              <a:off x="296864" y="2341563"/>
              <a:ext cx="1744662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473EFEDB-DA7B-4CA5-883A-C1015B8F6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Hydrogen</a:t>
              </a:r>
            </a:p>
            <a:p>
              <a:pPr algn="ctr"/>
              <a:endParaRPr lang="en-US" altLang="en-US" sz="21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4DD244-8E85-44E6-A1DB-BE4DFC88964F}"/>
              </a:ext>
            </a:extLst>
          </p:cNvPr>
          <p:cNvGrpSpPr/>
          <p:nvPr/>
        </p:nvGrpSpPr>
        <p:grpSpPr>
          <a:xfrm>
            <a:off x="250825" y="1295400"/>
            <a:ext cx="1841501" cy="2022475"/>
            <a:chOff x="250825" y="2332038"/>
            <a:chExt cx="1841501" cy="2022475"/>
          </a:xfrm>
        </p:grpSpPr>
        <p:pic>
          <p:nvPicPr>
            <p:cNvPr id="16" name="Picture 2" descr="03_03OrganicValences-U">
              <a:extLst>
                <a:ext uri="{FF2B5EF4-FFF2-40B4-BE49-F238E27FC236}">
                  <a16:creationId xmlns:a16="http://schemas.microsoft.com/office/drawing/2014/main" id="{3E91A9C3-8EA4-432A-BFEA-879B0D10F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97" b="7814"/>
            <a:stretch/>
          </p:blipFill>
          <p:spPr bwMode="auto">
            <a:xfrm>
              <a:off x="296864" y="2332038"/>
              <a:ext cx="1795462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4276E6EF-D3DF-4030-B1C7-31F652C26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/>
                <a:t>Hydrogen</a:t>
              </a:r>
            </a:p>
            <a:p>
              <a:pPr algn="ctr"/>
              <a:r>
                <a:rPr lang="en-US" altLang="en-US" sz="2100" b="1"/>
                <a:t>(valence </a:t>
              </a:r>
              <a:r>
                <a:rPr lang="en-US" altLang="en-US" sz="2100" b="1">
                  <a:sym typeface="Symbol" pitchFamily="84" charset="2"/>
                </a:rPr>
                <a:t></a:t>
              </a:r>
              <a:r>
                <a:rPr lang="en-US" altLang="en-US" sz="2100" b="1"/>
                <a:t> 1)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E91181-8D70-44C0-B855-44107EB78AB6}"/>
              </a:ext>
            </a:extLst>
          </p:cNvPr>
          <p:cNvGrpSpPr/>
          <p:nvPr/>
        </p:nvGrpSpPr>
        <p:grpSpPr>
          <a:xfrm>
            <a:off x="2549525" y="1295400"/>
            <a:ext cx="1790700" cy="2022475"/>
            <a:chOff x="2549525" y="2332038"/>
            <a:chExt cx="1790700" cy="2022475"/>
          </a:xfrm>
        </p:grpSpPr>
        <p:pic>
          <p:nvPicPr>
            <p:cNvPr id="19" name="Picture 2" descr="03_03OrganicValences-U">
              <a:extLst>
                <a:ext uri="{FF2B5EF4-FFF2-40B4-BE49-F238E27FC236}">
                  <a16:creationId xmlns:a16="http://schemas.microsoft.com/office/drawing/2014/main" id="{02062555-9FCC-4B23-8BA8-15FFA9DFF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r="53148" b="7814"/>
            <a:stretch/>
          </p:blipFill>
          <p:spPr bwMode="auto">
            <a:xfrm>
              <a:off x="2667000" y="2332038"/>
              <a:ext cx="1635125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C3860977-F447-481C-A01F-B7230B9B5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525" y="23542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Oxygen</a:t>
              </a:r>
            </a:p>
            <a:p>
              <a:pPr algn="ctr"/>
              <a:endParaRPr lang="en-US" altLang="en-US" sz="2100" b="1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A56183-50EC-4205-AAA3-AF7CA593B78F}"/>
              </a:ext>
            </a:extLst>
          </p:cNvPr>
          <p:cNvGrpSpPr/>
          <p:nvPr/>
        </p:nvGrpSpPr>
        <p:grpSpPr>
          <a:xfrm>
            <a:off x="2549524" y="1295400"/>
            <a:ext cx="1790701" cy="2022475"/>
            <a:chOff x="2549524" y="2332038"/>
            <a:chExt cx="1790701" cy="2022475"/>
          </a:xfrm>
        </p:grpSpPr>
        <p:pic>
          <p:nvPicPr>
            <p:cNvPr id="25" name="Picture 2" descr="03_03OrganicValences-U">
              <a:extLst>
                <a:ext uri="{FF2B5EF4-FFF2-40B4-BE49-F238E27FC236}">
                  <a16:creationId xmlns:a16="http://schemas.microsoft.com/office/drawing/2014/main" id="{C28D2EA8-0CEC-461B-946D-D9B74BFC4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r="53148" b="7814"/>
            <a:stretch/>
          </p:blipFill>
          <p:spPr bwMode="auto">
            <a:xfrm>
              <a:off x="2549524" y="2332038"/>
              <a:ext cx="1752601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1">
              <a:extLst>
                <a:ext uri="{FF2B5EF4-FFF2-40B4-BE49-F238E27FC236}">
                  <a16:creationId xmlns:a16="http://schemas.microsoft.com/office/drawing/2014/main" id="{71C01CD1-48D6-490F-A82C-09056DCFB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525" y="23542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Oxygen</a:t>
              </a:r>
            </a:p>
            <a:p>
              <a:pPr algn="ctr"/>
              <a:r>
                <a:rPr lang="en-US" altLang="en-US" sz="2100" b="1" dirty="0"/>
                <a:t>(valence </a:t>
              </a:r>
              <a:r>
                <a:rPr lang="en-US" altLang="en-US" sz="2100" b="1" dirty="0">
                  <a:sym typeface="Symbol" pitchFamily="84" charset="2"/>
                </a:rPr>
                <a:t></a:t>
              </a:r>
              <a:r>
                <a:rPr lang="en-US" altLang="en-US" sz="2100" b="1" dirty="0"/>
                <a:t> 2)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49D568-4E98-4A9D-BE91-C8B903CDAB46}"/>
              </a:ext>
            </a:extLst>
          </p:cNvPr>
          <p:cNvGrpSpPr/>
          <p:nvPr/>
        </p:nvGrpSpPr>
        <p:grpSpPr>
          <a:xfrm>
            <a:off x="4797425" y="1295400"/>
            <a:ext cx="1790700" cy="2022475"/>
            <a:chOff x="4797425" y="2332038"/>
            <a:chExt cx="1790700" cy="2022475"/>
          </a:xfrm>
        </p:grpSpPr>
        <p:pic>
          <p:nvPicPr>
            <p:cNvPr id="28" name="Picture 2" descr="03_03OrganicValences-U">
              <a:extLst>
                <a:ext uri="{FF2B5EF4-FFF2-40B4-BE49-F238E27FC236}">
                  <a16:creationId xmlns:a16="http://schemas.microsoft.com/office/drawing/2014/main" id="{1A94FC43-FFEA-44D9-AA0B-EC654B9B9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6" r="27707" b="7814"/>
            <a:stretch/>
          </p:blipFill>
          <p:spPr bwMode="auto">
            <a:xfrm>
              <a:off x="4797425" y="2332038"/>
              <a:ext cx="1679575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9E4D6DAB-8F84-4B96-97FD-EDF2C9E05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74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Nitrogen</a:t>
              </a:r>
            </a:p>
            <a:p>
              <a:pPr algn="ctr"/>
              <a:endParaRPr lang="en-US" altLang="en-US" sz="21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972819-E02A-44D4-BA20-267D6FD4B2E4}"/>
              </a:ext>
            </a:extLst>
          </p:cNvPr>
          <p:cNvGrpSpPr/>
          <p:nvPr/>
        </p:nvGrpSpPr>
        <p:grpSpPr>
          <a:xfrm>
            <a:off x="4797425" y="1295400"/>
            <a:ext cx="1908175" cy="2022475"/>
            <a:chOff x="4797425" y="2332038"/>
            <a:chExt cx="1908175" cy="2022475"/>
          </a:xfrm>
        </p:grpSpPr>
        <p:pic>
          <p:nvPicPr>
            <p:cNvPr id="31" name="Picture 2" descr="03_03OrganicValences-U">
              <a:extLst>
                <a:ext uri="{FF2B5EF4-FFF2-40B4-BE49-F238E27FC236}">
                  <a16:creationId xmlns:a16="http://schemas.microsoft.com/office/drawing/2014/main" id="{706E1924-AA3B-40DE-852F-004B8E6EF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6" r="25033" b="7814"/>
            <a:stretch/>
          </p:blipFill>
          <p:spPr bwMode="auto">
            <a:xfrm>
              <a:off x="4797425" y="2332038"/>
              <a:ext cx="1908175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8D541D32-39C2-4A4B-81DF-D7F7E8364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74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/>
                <a:t>Nitrogen</a:t>
              </a:r>
            </a:p>
            <a:p>
              <a:pPr algn="ctr"/>
              <a:r>
                <a:rPr lang="en-US" altLang="en-US" sz="2100" b="1"/>
                <a:t>(valence </a:t>
              </a:r>
              <a:r>
                <a:rPr lang="en-US" altLang="en-US" sz="2100" b="1">
                  <a:sym typeface="Symbol" pitchFamily="84" charset="2"/>
                </a:rPr>
                <a:t></a:t>
              </a:r>
              <a:r>
                <a:rPr lang="en-US" altLang="en-US" sz="2100" b="1"/>
                <a:t> 3)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CB19E9-6757-4740-8549-E2F78FCCD6A1}"/>
              </a:ext>
            </a:extLst>
          </p:cNvPr>
          <p:cNvGrpSpPr/>
          <p:nvPr/>
        </p:nvGrpSpPr>
        <p:grpSpPr>
          <a:xfrm>
            <a:off x="6934200" y="1295400"/>
            <a:ext cx="1939925" cy="2022475"/>
            <a:chOff x="6934200" y="2332038"/>
            <a:chExt cx="1939925" cy="2022475"/>
          </a:xfrm>
        </p:grpSpPr>
        <p:pic>
          <p:nvPicPr>
            <p:cNvPr id="34" name="Picture 2" descr="03_03OrganicValences-U">
              <a:extLst>
                <a:ext uri="{FF2B5EF4-FFF2-40B4-BE49-F238E27FC236}">
                  <a16:creationId xmlns:a16="http://schemas.microsoft.com/office/drawing/2014/main" id="{A4BD65F9-01FC-441C-89EE-850DA7DC2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42" b="7814"/>
            <a:stretch/>
          </p:blipFill>
          <p:spPr bwMode="auto">
            <a:xfrm>
              <a:off x="6934200" y="2332038"/>
              <a:ext cx="1911350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A80DE1F7-E950-40A6-A055-D8177659E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34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Carbon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72F293-0E26-479D-87ED-9BE502A324DC}"/>
              </a:ext>
            </a:extLst>
          </p:cNvPr>
          <p:cNvGrpSpPr/>
          <p:nvPr/>
        </p:nvGrpSpPr>
        <p:grpSpPr>
          <a:xfrm>
            <a:off x="7083425" y="1295400"/>
            <a:ext cx="1790700" cy="2022475"/>
            <a:chOff x="7083425" y="2332038"/>
            <a:chExt cx="1790700" cy="2022475"/>
          </a:xfrm>
        </p:grpSpPr>
        <p:pic>
          <p:nvPicPr>
            <p:cNvPr id="37" name="Picture 2" descr="03_03OrganicValences-U">
              <a:extLst>
                <a:ext uri="{FF2B5EF4-FFF2-40B4-BE49-F238E27FC236}">
                  <a16:creationId xmlns:a16="http://schemas.microsoft.com/office/drawing/2014/main" id="{6F62A325-18EC-4C9B-8617-377EA4D52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36" b="7814"/>
            <a:stretch/>
          </p:blipFill>
          <p:spPr bwMode="auto">
            <a:xfrm>
              <a:off x="7096125" y="2332038"/>
              <a:ext cx="1749425" cy="202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E7344891-A65A-49E2-9022-ED6A3FF55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3425" y="2341563"/>
              <a:ext cx="17907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100" b="1" dirty="0"/>
                <a:t>Carbon</a:t>
              </a:r>
            </a:p>
            <a:p>
              <a:pPr algn="ctr"/>
              <a:r>
                <a:rPr lang="en-US" altLang="en-US" sz="2100" b="1" dirty="0"/>
                <a:t>(valence </a:t>
              </a:r>
              <a:r>
                <a:rPr lang="en-US" altLang="en-US" sz="2100" b="1" dirty="0">
                  <a:sym typeface="Symbol" pitchFamily="84" charset="2"/>
                </a:rPr>
                <a:t></a:t>
              </a:r>
              <a:r>
                <a:rPr lang="en-US" altLang="en-US" sz="2100" b="1" dirty="0"/>
                <a:t> 4)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895B75-5CEB-49AD-BB4C-EB083844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016" y="3317875"/>
            <a:ext cx="3499059" cy="3387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57A94-9186-4CAD-9E93-280C725B3A48}"/>
              </a:ext>
            </a:extLst>
          </p:cNvPr>
          <p:cNvSpPr txBox="1"/>
          <p:nvPr/>
        </p:nvSpPr>
        <p:spPr>
          <a:xfrm>
            <a:off x="72457" y="6488668"/>
            <a:ext cx="337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Molecular structure of caffeine </a:t>
            </a:r>
          </a:p>
        </p:txBody>
      </p:sp>
    </p:spTree>
    <p:extLst>
      <p:ext uri="{BB962C8B-B14F-4D97-AF65-F5344CB8AC3E}">
        <p14:creationId xmlns:p14="http://schemas.microsoft.com/office/powerpoint/2010/main" val="9405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534400" cy="51371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Critically important molecules of all living things fall into four main classes</a:t>
            </a:r>
          </a:p>
          <a:p>
            <a:pPr marL="736600" lvl="1" indent="-266700" eaLnBrk="1" hangingPunct="1"/>
            <a:r>
              <a:rPr lang="en-US" altLang="en-US" dirty="0"/>
              <a:t>Carbohydrates</a:t>
            </a:r>
          </a:p>
          <a:p>
            <a:pPr marL="736600" lvl="1" indent="-266700"/>
            <a:r>
              <a:rPr lang="en-US" altLang="en-US" dirty="0"/>
              <a:t>Nucleic acids </a:t>
            </a:r>
          </a:p>
          <a:p>
            <a:pPr marL="736600" lvl="1" indent="-266700"/>
            <a:r>
              <a:rPr lang="en-US" altLang="en-US" dirty="0"/>
              <a:t>Proteins</a:t>
            </a:r>
          </a:p>
          <a:p>
            <a:pPr marL="736600" lvl="1" indent="-266700" eaLnBrk="1" hangingPunct="1"/>
            <a:r>
              <a:rPr lang="en-US" altLang="en-US" dirty="0"/>
              <a:t>Lipids</a:t>
            </a:r>
          </a:p>
          <a:p>
            <a:pPr marL="292100" indent="-292100" eaLnBrk="1" hangingPunct="1"/>
            <a:r>
              <a:rPr lang="en-US" altLang="en-US" dirty="0"/>
              <a:t>The first three of these can form huge molecules called </a:t>
            </a:r>
            <a:r>
              <a:rPr lang="en-US" altLang="en-US" b="1" dirty="0"/>
              <a:t>macromolecules</a:t>
            </a:r>
          </a:p>
          <a:p>
            <a:pPr marL="292100" indent="-292100" eaLnBrk="1" hangingPunct="1"/>
            <a:endParaRPr lang="en-US" altLang="en-US" dirty="0"/>
          </a:p>
        </p:txBody>
      </p: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36869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8900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sz="3200"/>
              <a:t>Concept 3.2: Macromolecules are polymers, built from monomers</a:t>
            </a:r>
          </a:p>
        </p:txBody>
      </p:sp>
      <p:grpSp>
        <p:nvGrpSpPr>
          <p:cNvPr id="69636" name="Group 8"/>
          <p:cNvGrpSpPr>
            <a:grpSpLocks/>
          </p:cNvGrpSpPr>
          <p:nvPr/>
        </p:nvGrpSpPr>
        <p:grpSpPr bwMode="auto">
          <a:xfrm>
            <a:off x="182563" y="6535738"/>
            <a:ext cx="8777287" cy="227012"/>
            <a:chOff x="115" y="4117"/>
            <a:chExt cx="5529" cy="143"/>
          </a:xfrm>
        </p:grpSpPr>
        <p:sp>
          <p:nvSpPr>
            <p:cNvPr id="69638" name="Line 7"/>
            <p:cNvSpPr>
              <a:spLocks noChangeShapeType="1"/>
            </p:cNvSpPr>
            <p:nvPr/>
          </p:nvSpPr>
          <p:spPr bwMode="auto">
            <a:xfrm>
              <a:off x="116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need-media.smugmug.com/Graphics/Graphics/i-w9NJQXC/0/L/structure-of-monomer-and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 b="47635"/>
          <a:stretch/>
        </p:blipFill>
        <p:spPr bwMode="auto">
          <a:xfrm>
            <a:off x="722313" y="1828800"/>
            <a:ext cx="7696199" cy="16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eed-media.smugmug.com/Graphics/Graphics/i-w9NJQXC/0/L/structure-of-monomer-and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6"/>
          <a:stretch/>
        </p:blipFill>
        <p:spPr bwMode="auto">
          <a:xfrm>
            <a:off x="762000" y="3930555"/>
            <a:ext cx="7696199" cy="22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 the following as monomers or polymers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7646" y="1936624"/>
            <a:ext cx="4781096" cy="2097327"/>
            <a:chOff x="-37646" y="1936624"/>
            <a:chExt cx="4781096" cy="2097327"/>
          </a:xfrm>
        </p:grpSpPr>
        <p:pic>
          <p:nvPicPr>
            <p:cNvPr id="3080" name="Picture 8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8"/>
            <a:stretch/>
          </p:blipFill>
          <p:spPr bwMode="auto">
            <a:xfrm>
              <a:off x="-37646" y="2824049"/>
              <a:ext cx="4133850" cy="120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05" b="10547"/>
            <a:stretch/>
          </p:blipFill>
          <p:spPr bwMode="auto">
            <a:xfrm>
              <a:off x="609600" y="2000817"/>
              <a:ext cx="4133850" cy="394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0500" y="1936624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16739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1246" y="1553809"/>
            <a:ext cx="2968170" cy="2019554"/>
            <a:chOff x="5771246" y="1553809"/>
            <a:chExt cx="2968170" cy="2019554"/>
          </a:xfrm>
        </p:grpSpPr>
        <p:pic>
          <p:nvPicPr>
            <p:cNvPr id="3076" name="Picture 4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47" b="61905"/>
            <a:stretch/>
          </p:blipFill>
          <p:spPr bwMode="auto">
            <a:xfrm>
              <a:off x="6224816" y="1553809"/>
              <a:ext cx="2514600" cy="107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01" r="38305"/>
            <a:stretch/>
          </p:blipFill>
          <p:spPr bwMode="auto">
            <a:xfrm>
              <a:off x="5996216" y="2693887"/>
              <a:ext cx="2532743" cy="87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71246" y="1827414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8332" y="2929126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7283" y="4880757"/>
            <a:ext cx="5207226" cy="1816905"/>
            <a:chOff x="2007283" y="4880757"/>
            <a:chExt cx="5207226" cy="1816905"/>
          </a:xfrm>
        </p:grpSpPr>
        <p:pic>
          <p:nvPicPr>
            <p:cNvPr id="3078" name="Picture 6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6" b="21792"/>
            <a:stretch/>
          </p:blipFill>
          <p:spPr bwMode="auto">
            <a:xfrm>
              <a:off x="2223409" y="5881914"/>
              <a:ext cx="4991100" cy="815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 result for monomers vs polymer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3" t="32764" r="41403" b="45523"/>
            <a:stretch/>
          </p:blipFill>
          <p:spPr bwMode="auto">
            <a:xfrm>
              <a:off x="4096204" y="4880757"/>
              <a:ext cx="981984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577771" y="502554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7283" y="602817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B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59583" y="147759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Polymer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579" y="386931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Monomer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6116" y="502554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Monomer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4816" y="110873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Monomer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3743" y="360770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Polymer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0" y="6034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Polymer</a:t>
            </a:r>
          </a:p>
        </p:txBody>
      </p:sp>
    </p:spTree>
    <p:extLst>
      <p:ext uri="{BB962C8B-B14F-4D97-AF65-F5344CB8AC3E}">
        <p14:creationId xmlns:p14="http://schemas.microsoft.com/office/powerpoint/2010/main" val="19697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3EF53-5D2F-47BC-9D7F-097B578F6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72750" y="499448"/>
            <a:ext cx="1677000" cy="164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0B5B02-3DB1-461C-95FD-F8B6FB7E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1216" y="409383"/>
            <a:ext cx="1780200" cy="1820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EA7DF-149D-4746-916D-0649EA405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9" y="4876800"/>
            <a:ext cx="1831800" cy="181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F7FB5-1B82-492C-B01E-7820624FD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100700" y="4973300"/>
            <a:ext cx="1909200" cy="171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1D0B5-2F8D-4738-BBCA-BBA5FA394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80999" y="2521900"/>
            <a:ext cx="1857600" cy="1839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8A6AB-6E0C-42BA-B993-AB205CCEE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699" y="2618399"/>
            <a:ext cx="1728600" cy="1646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9352F6-695A-4F2E-9A46-E48C482216FC}"/>
              </a:ext>
            </a:extLst>
          </p:cNvPr>
          <p:cNvSpPr txBox="1"/>
          <p:nvPr/>
        </p:nvSpPr>
        <p:spPr>
          <a:xfrm>
            <a:off x="350713" y="-93051"/>
            <a:ext cx="26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Monomer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0378C-322A-416A-B3F9-A03C4745B82C}"/>
              </a:ext>
            </a:extLst>
          </p:cNvPr>
          <p:cNvSpPr txBox="1"/>
          <p:nvPr/>
        </p:nvSpPr>
        <p:spPr>
          <a:xfrm>
            <a:off x="4198070" y="-103577"/>
            <a:ext cx="26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Polymer</a:t>
            </a:r>
          </a:p>
        </p:txBody>
      </p:sp>
    </p:spTree>
    <p:extLst>
      <p:ext uri="{BB962C8B-B14F-4D97-AF65-F5344CB8AC3E}">
        <p14:creationId xmlns:p14="http://schemas.microsoft.com/office/powerpoint/2010/main" val="2395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824</Words>
  <Application>Microsoft Office PowerPoint</Application>
  <PresentationFormat>On-screen Show (4:3)</PresentationFormat>
  <Paragraphs>166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You Must Know </vt:lpstr>
      <vt:lpstr>Importance of Carbon</vt:lpstr>
      <vt:lpstr>Valences of the major elements of organic molecules</vt:lpstr>
      <vt:lpstr>PowerPoint Presentation</vt:lpstr>
      <vt:lpstr>Concept 3.2: Macromolecules are polymers, built from monomers</vt:lpstr>
      <vt:lpstr>Identify the following as monomers or polymers </vt:lpstr>
      <vt:lpstr>PowerPoint Presentation</vt:lpstr>
      <vt:lpstr>The Synthesis and Breakdown of Polymers</vt:lpstr>
      <vt:lpstr>Figure 3.6a</vt:lpstr>
      <vt:lpstr>The Synthesis and Breakdown of Polymers</vt:lpstr>
      <vt:lpstr>Figure 3.6b</vt:lpstr>
      <vt:lpstr>Why are Monomers and Polymers Important?</vt:lpstr>
      <vt:lpstr>The Chemical Groups Most Important to Life</vt:lpstr>
      <vt:lpstr>Figure 3.5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154</cp:revision>
  <cp:lastPrinted>2018-09-11T14:47:40Z</cp:lastPrinted>
  <dcterms:created xsi:type="dcterms:W3CDTF">2014-09-09T21:51:53Z</dcterms:created>
  <dcterms:modified xsi:type="dcterms:W3CDTF">2019-09-10T20:47:24Z</dcterms:modified>
</cp:coreProperties>
</file>