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278" r:id="rId3"/>
    <p:sldId id="269" r:id="rId4"/>
    <p:sldId id="256" r:id="rId5"/>
    <p:sldId id="273" r:id="rId6"/>
    <p:sldId id="258" r:id="rId7"/>
    <p:sldId id="262" r:id="rId8"/>
    <p:sldId id="276" r:id="rId9"/>
    <p:sldId id="267" r:id="rId10"/>
    <p:sldId id="261" r:id="rId11"/>
    <p:sldId id="270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966" autoAdjust="0"/>
  </p:normalViewPr>
  <p:slideViewPr>
    <p:cSldViewPr>
      <p:cViewPr varScale="1">
        <p:scale>
          <a:sx n="51" d="100"/>
          <a:sy n="51" d="100"/>
        </p:scale>
        <p:origin x="1354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6E5F6F-DDA1-42B6-BDAB-4F32AD504EE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2A39E3-59AF-443C-8950-3BBF2BA6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</a:pPr>
            <a:fld id="{3A1930A8-7091-4D1B-9AC7-904E1EA19592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cs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4E0F8701-CF02-4051-984A-7A7549B2F48D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5</a:t>
            </a:fld>
            <a:endParaRPr lang="en-US" altLang="en-US" dirty="0">
              <a:latin typeface="Times" pitchFamily="84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All </a:t>
            </a:r>
            <a:r>
              <a:rPr lang="en-US" altLang="en-US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cells are</a:t>
            </a:r>
            <a:r>
              <a:rPr lang="en-US" altLang="en-US" baseline="0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 surrounded by a plasma membrane.  Eukaryotic cells have some internal structures (organelles) that are also surrounded by a membrane. </a:t>
            </a:r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82A94307-F950-4C69-A1D2-BAFD2BBEB864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The </a:t>
            </a:r>
            <a:r>
              <a:rPr lang="en-US" altLang="en-US" b="1" dirty="0"/>
              <a:t>plasma membrane </a:t>
            </a:r>
            <a:r>
              <a:rPr lang="en-US" altLang="en-US" dirty="0"/>
              <a:t>is a selective barrier that allows sufficient passage of oxygen, nutrients, and waste to service the volume of every cell.</a:t>
            </a:r>
          </a:p>
          <a:p>
            <a:pPr marL="297650" indent="-297650"/>
            <a:r>
              <a:rPr lang="en-US" altLang="en-US" dirty="0"/>
              <a:t>The general structure of a biological membrane is a double layer of phospholipids.</a:t>
            </a:r>
            <a:r>
              <a:rPr lang="en-US" altLang="en-US" baseline="0" dirty="0"/>
              <a:t> </a:t>
            </a:r>
            <a:r>
              <a:rPr lang="en-US" altLang="en-US" dirty="0"/>
              <a:t>A eukaryotic cell has internal membranes that divide the cell into compartments—organelles.</a:t>
            </a:r>
          </a:p>
          <a:p>
            <a:pPr marL="297650" indent="-297650"/>
            <a:r>
              <a:rPr lang="en-US" altLang="en-US" dirty="0"/>
              <a:t>The plasma membrane and organelle membranes participate directly in the cell’s metabolism.</a:t>
            </a:r>
          </a:p>
          <a:p>
            <a:pPr marL="297650" indent="-297650"/>
            <a:endParaRPr lang="en-US" altLang="en-US" dirty="0"/>
          </a:p>
          <a:p>
            <a:pPr marL="297650" indent="-297650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/>
              <a:t>Concept 4.3: The eukaryotic cell</a:t>
            </a:r>
            <a:r>
              <a:rPr lang="en-US" altLang="ja-JP" dirty="0">
                <a:ea typeface="ＭＳ Ｐゴシック" pitchFamily="84" charset="-128"/>
              </a:rPr>
              <a:t>’s genetic instructions are housed in the nucleus and carried out by the ribosomes</a:t>
            </a:r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  <p:sp>
        <p:nvSpPr>
          <p:cNvPr id="143364" name="Slide Number Placeholder 3"/>
          <p:cNvSpPr txBox="1">
            <a:spLocks noGrp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2FBAE92B-EE4E-4A42-899C-C6C14EDE49B0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8CD0F20F-5A40-4736-8C2F-ECD6896BC0E6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The </a:t>
            </a:r>
            <a:r>
              <a:rPr lang="en-US" altLang="en-US" b="1" dirty="0"/>
              <a:t>nucleus </a:t>
            </a:r>
            <a:r>
              <a:rPr lang="en-US" altLang="en-US" dirty="0"/>
              <a:t>contains most of the cell</a:t>
            </a:r>
            <a:r>
              <a:rPr lang="en-US" altLang="ja-JP" dirty="0">
                <a:ea typeface="ＭＳ Ｐゴシック" pitchFamily="84" charset="-128"/>
              </a:rPr>
              <a:t>’s genes and is usually the most conspicuous organelle.</a:t>
            </a:r>
          </a:p>
          <a:p>
            <a:pPr marL="297650" indent="-297650"/>
            <a:r>
              <a:rPr lang="en-US" altLang="en-US" dirty="0"/>
              <a:t>In the nucleus, DNA is organized into discrete units called </a:t>
            </a:r>
            <a:r>
              <a:rPr lang="en-US" altLang="en-US" b="1" dirty="0"/>
              <a:t>chromosomes.</a:t>
            </a:r>
          </a:p>
          <a:p>
            <a:pPr marL="297650" indent="-297650"/>
            <a:r>
              <a:rPr lang="en-US" altLang="en-US" dirty="0"/>
              <a:t>Each chromosome is one long DNA molecule associated with proteins.</a:t>
            </a:r>
            <a:r>
              <a:rPr lang="en-US" altLang="en-US" b="1" dirty="0"/>
              <a:t> </a:t>
            </a:r>
          </a:p>
          <a:p>
            <a:pPr marL="297650" indent="-297650"/>
            <a:r>
              <a:rPr lang="en-US" altLang="en-US" dirty="0"/>
              <a:t>The DNA and proteins of chromosomes are together called </a:t>
            </a:r>
            <a:r>
              <a:rPr lang="en-US" altLang="en-US" b="1" dirty="0"/>
              <a:t>chromatin.</a:t>
            </a:r>
            <a:endParaRPr lang="en-US" altLang="en-US" dirty="0"/>
          </a:p>
          <a:p>
            <a:pPr marL="297650" indent="-297650"/>
            <a:r>
              <a:rPr lang="en-US" altLang="en-US" dirty="0"/>
              <a:t>Chromatin condenses to form discrete chromosomes as a cell prepares to divide.</a:t>
            </a:r>
            <a:endParaRPr lang="en-US" altLang="en-US" b="1" dirty="0"/>
          </a:p>
          <a:p>
            <a:pPr marL="297650" indent="-297650"/>
            <a:endParaRPr lang="en-US" altLang="ja-JP" dirty="0">
              <a:ea typeface="ＭＳ Ｐゴシック" pitchFamily="84" charset="-128"/>
            </a:endParaRPr>
          </a:p>
          <a:p>
            <a:pPr marL="297650" indent="-297650"/>
            <a:r>
              <a:rPr lang="en-US" altLang="en-US" dirty="0"/>
              <a:t>The </a:t>
            </a:r>
            <a:r>
              <a:rPr lang="en-US" altLang="en-US" b="1" dirty="0"/>
              <a:t>nuclear envelope </a:t>
            </a:r>
            <a:r>
              <a:rPr lang="en-US" altLang="en-US" dirty="0"/>
              <a:t>encloses the nucleus, separating it from the cytoplasm.</a:t>
            </a:r>
          </a:p>
          <a:p>
            <a:pPr marL="297650" indent="-297650"/>
            <a:r>
              <a:rPr lang="en-US" altLang="en-US" dirty="0"/>
              <a:t>The nuclear membrane is a double membrane; each membrane consists of a lipid bilayer.</a:t>
            </a:r>
          </a:p>
          <a:p>
            <a:pPr marL="297650" indent="-297650"/>
            <a:r>
              <a:rPr lang="en-US" altLang="en-US" dirty="0"/>
              <a:t>Pores regulate the entry and exit of molecules from the nucleus.</a:t>
            </a:r>
          </a:p>
          <a:p>
            <a:pPr marL="297650" indent="-297650"/>
            <a:r>
              <a:rPr lang="en-US" altLang="en-US" dirty="0"/>
              <a:t>The shape of the nucleus is maintained by the </a:t>
            </a:r>
            <a:r>
              <a:rPr lang="en-US" altLang="en-US" b="1" dirty="0"/>
              <a:t>nuclear lamina</a:t>
            </a:r>
            <a:r>
              <a:rPr lang="en-US" altLang="en-US" dirty="0"/>
              <a:t>,</a:t>
            </a:r>
            <a:r>
              <a:rPr lang="en-US" altLang="en-US" b="1" dirty="0"/>
              <a:t> </a:t>
            </a:r>
            <a:r>
              <a:rPr lang="en-US" altLang="en-US" dirty="0"/>
              <a:t>which is composed of protein.</a:t>
            </a:r>
          </a:p>
          <a:p>
            <a:pPr marL="297650" indent="-297650" defTabSz="931774">
              <a:defRPr/>
            </a:pPr>
            <a:r>
              <a:rPr lang="en-US" altLang="en-US" dirty="0"/>
              <a:t>The </a:t>
            </a:r>
            <a:r>
              <a:rPr lang="en-US" altLang="en-US" b="1" dirty="0"/>
              <a:t>nucleolus </a:t>
            </a:r>
            <a:r>
              <a:rPr lang="en-US" altLang="en-US" dirty="0"/>
              <a:t>is located within the nucleus and is the site of ribosomal RNA (</a:t>
            </a:r>
            <a:r>
              <a:rPr lang="en-US" altLang="en-US" dirty="0" err="1"/>
              <a:t>rRNA</a:t>
            </a:r>
            <a:r>
              <a:rPr lang="en-US" altLang="en-US" dirty="0"/>
              <a:t>) synthesis</a:t>
            </a:r>
          </a:p>
          <a:p>
            <a:pPr marL="297650" indent="-297650"/>
            <a:endParaRPr lang="en-US" altLang="en-US" dirty="0"/>
          </a:p>
          <a:p>
            <a:pPr marL="297650" indent="-297650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12CC6041-AE4A-4B40-A98F-091ABF0AE5AB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9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866" tIns="45433" rIns="90866" bIns="45433"/>
          <a:lstStyle/>
          <a:p>
            <a:pPr defTabSz="931774">
              <a:defRPr/>
            </a:pPr>
            <a:r>
              <a:rPr lang="en-US" altLang="en-US" dirty="0"/>
              <a:t>Ribosomes carry out protein synthesis in two locations</a:t>
            </a:r>
            <a:r>
              <a:rPr lang="en-US" altLang="en-US" sz="1100" dirty="0"/>
              <a:t>: </a:t>
            </a:r>
            <a:r>
              <a:rPr lang="en-US" altLang="en-US" dirty="0"/>
              <a:t>in the cytosol (free ribosomes) and on the outside of the endoplasmic reticulum or the nuclear envelope (bound ribosomes)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BC04D2ED-605D-4A5C-B800-EF3CDB7C5207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4.7b 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Exploring eukaryotic cells (part 2: plant cell cutaway)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CF7B-2C5A-468D-B4D6-18844DB09B3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A484-0A88-47F7-8006-8B4434B2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4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CF7B-2C5A-468D-B4D6-18844DB09B3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A484-0A88-47F7-8006-8B4434B2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8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CF7B-2C5A-468D-B4D6-18844DB09B3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A484-0A88-47F7-8006-8B4434B2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4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CF7B-2C5A-468D-B4D6-18844DB09B3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A484-0A88-47F7-8006-8B4434B2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5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CF7B-2C5A-468D-B4D6-18844DB09B3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A484-0A88-47F7-8006-8B4434B2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CF7B-2C5A-468D-B4D6-18844DB09B3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A484-0A88-47F7-8006-8B4434B2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1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CF7B-2C5A-468D-B4D6-18844DB09B3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A484-0A88-47F7-8006-8B4434B2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4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CF7B-2C5A-468D-B4D6-18844DB09B3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A484-0A88-47F7-8006-8B4434B2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6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CF7B-2C5A-468D-B4D6-18844DB09B3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A484-0A88-47F7-8006-8B4434B2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3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CF7B-2C5A-468D-B4D6-18844DB09B3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A484-0A88-47F7-8006-8B4434B2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1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CF7B-2C5A-468D-B4D6-18844DB09B3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A484-0A88-47F7-8006-8B4434B2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1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7CF7B-2C5A-468D-B4D6-18844DB09B3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9A484-0A88-47F7-8006-8B4434B2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8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5999-F3CB-48C5-979C-013459EBC5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Please get </a:t>
            </a:r>
            <a:r>
              <a:rPr lang="en-US"/>
              <a:t>your plant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1351D-A2C5-4275-ABC5-380647426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97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4_07bEukPlantCel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"/>
          <a:stretch>
            <a:fillRect/>
          </a:stretch>
        </p:blipFill>
        <p:spPr bwMode="auto">
          <a:xfrm>
            <a:off x="296863" y="136525"/>
            <a:ext cx="8548687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solidFill>
                  <a:schemeClr val="tx1"/>
                </a:solidFill>
                <a:latin typeface="Arial" charset="0"/>
              </a:rPr>
              <a:t>Figure 4.7b</a:t>
            </a:r>
          </a:p>
        </p:txBody>
      </p:sp>
      <p:sp>
        <p:nvSpPr>
          <p:cNvPr id="12292" name="Text Box 31"/>
          <p:cNvSpPr txBox="1">
            <a:spLocks noChangeArrowheads="1"/>
          </p:cNvSpPr>
          <p:nvPr/>
        </p:nvSpPr>
        <p:spPr bwMode="auto">
          <a:xfrm>
            <a:off x="7561263" y="3109913"/>
            <a:ext cx="13208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CYTO-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SKELETON</a:t>
            </a:r>
          </a:p>
        </p:txBody>
      </p:sp>
      <p:sp>
        <p:nvSpPr>
          <p:cNvPr id="12293" name="Text Box 31"/>
          <p:cNvSpPr txBox="1">
            <a:spLocks noChangeArrowheads="1"/>
          </p:cNvSpPr>
          <p:nvPr/>
        </p:nvSpPr>
        <p:spPr bwMode="auto">
          <a:xfrm>
            <a:off x="327025" y="1597025"/>
            <a:ext cx="11684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NUCLEUS</a:t>
            </a:r>
          </a:p>
        </p:txBody>
      </p:sp>
      <p:sp>
        <p:nvSpPr>
          <p:cNvPr id="12294" name="Text Box 31"/>
          <p:cNvSpPr txBox="1">
            <a:spLocks noChangeArrowheads="1"/>
          </p:cNvSpPr>
          <p:nvPr/>
        </p:nvSpPr>
        <p:spPr bwMode="auto">
          <a:xfrm>
            <a:off x="4940300" y="682625"/>
            <a:ext cx="234791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Smooth endoplasmic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reticulum</a:t>
            </a:r>
          </a:p>
        </p:txBody>
      </p:sp>
      <p:sp>
        <p:nvSpPr>
          <p:cNvPr id="12295" name="Text Box 31"/>
          <p:cNvSpPr txBox="1">
            <a:spLocks noChangeArrowheads="1"/>
          </p:cNvSpPr>
          <p:nvPr/>
        </p:nvSpPr>
        <p:spPr bwMode="auto">
          <a:xfrm>
            <a:off x="5241925" y="5365750"/>
            <a:ext cx="13065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Chloroplast</a:t>
            </a:r>
          </a:p>
        </p:txBody>
      </p:sp>
      <p:sp>
        <p:nvSpPr>
          <p:cNvPr id="12296" name="Text Box 31"/>
          <p:cNvSpPr txBox="1">
            <a:spLocks noChangeArrowheads="1"/>
          </p:cNvSpPr>
          <p:nvPr/>
        </p:nvSpPr>
        <p:spPr bwMode="auto">
          <a:xfrm>
            <a:off x="5584825" y="2435225"/>
            <a:ext cx="17510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Central vacuole</a:t>
            </a:r>
          </a:p>
        </p:txBody>
      </p:sp>
      <p:sp>
        <p:nvSpPr>
          <p:cNvPr id="12297" name="Text Box 31"/>
          <p:cNvSpPr txBox="1">
            <a:spLocks noChangeArrowheads="1"/>
          </p:cNvSpPr>
          <p:nvPr/>
        </p:nvSpPr>
        <p:spPr bwMode="auto">
          <a:xfrm>
            <a:off x="5786438" y="2828925"/>
            <a:ext cx="1616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Microfilaments</a:t>
            </a:r>
          </a:p>
        </p:txBody>
      </p:sp>
      <p:sp>
        <p:nvSpPr>
          <p:cNvPr id="12298" name="Text Box 31"/>
          <p:cNvSpPr txBox="1">
            <a:spLocks noChangeArrowheads="1"/>
          </p:cNvSpPr>
          <p:nvPr/>
        </p:nvSpPr>
        <p:spPr bwMode="auto">
          <a:xfrm>
            <a:off x="5794375" y="3144838"/>
            <a:ext cx="13795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Intermediate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filaments</a:t>
            </a:r>
          </a:p>
        </p:txBody>
      </p:sp>
      <p:sp>
        <p:nvSpPr>
          <p:cNvPr id="12299" name="Text Box 31"/>
          <p:cNvSpPr txBox="1">
            <a:spLocks noChangeArrowheads="1"/>
          </p:cNvSpPr>
          <p:nvPr/>
        </p:nvSpPr>
        <p:spPr bwMode="auto">
          <a:xfrm>
            <a:off x="2022475" y="5726113"/>
            <a:ext cx="9747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Cell wall</a:t>
            </a:r>
          </a:p>
        </p:txBody>
      </p:sp>
      <p:sp>
        <p:nvSpPr>
          <p:cNvPr id="12300" name="Text Box 31"/>
          <p:cNvSpPr txBox="1">
            <a:spLocks noChangeArrowheads="1"/>
          </p:cNvSpPr>
          <p:nvPr/>
        </p:nvSpPr>
        <p:spPr bwMode="auto">
          <a:xfrm>
            <a:off x="5772150" y="3711575"/>
            <a:ext cx="14525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Microtubules</a:t>
            </a:r>
          </a:p>
        </p:txBody>
      </p:sp>
      <p:sp>
        <p:nvSpPr>
          <p:cNvPr id="12301" name="Text Box 31"/>
          <p:cNvSpPr txBox="1">
            <a:spLocks noChangeArrowheads="1"/>
          </p:cNvSpPr>
          <p:nvPr/>
        </p:nvSpPr>
        <p:spPr bwMode="auto">
          <a:xfrm>
            <a:off x="355600" y="4583113"/>
            <a:ext cx="16891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Mitochondrion</a:t>
            </a:r>
          </a:p>
        </p:txBody>
      </p:sp>
      <p:sp>
        <p:nvSpPr>
          <p:cNvPr id="12302" name="Text Box 31"/>
          <p:cNvSpPr txBox="1">
            <a:spLocks noChangeArrowheads="1"/>
          </p:cNvSpPr>
          <p:nvPr/>
        </p:nvSpPr>
        <p:spPr bwMode="auto">
          <a:xfrm>
            <a:off x="742950" y="4906963"/>
            <a:ext cx="13335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Peroxisome</a:t>
            </a:r>
          </a:p>
        </p:txBody>
      </p:sp>
      <p:sp>
        <p:nvSpPr>
          <p:cNvPr id="12303" name="Text Box 31"/>
          <p:cNvSpPr txBox="1">
            <a:spLocks noChangeArrowheads="1"/>
          </p:cNvSpPr>
          <p:nvPr/>
        </p:nvSpPr>
        <p:spPr bwMode="auto">
          <a:xfrm>
            <a:off x="620713" y="2547938"/>
            <a:ext cx="11223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Golgi</a:t>
            </a:r>
          </a:p>
          <a:p>
            <a:pPr algn="r"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apparatus</a:t>
            </a:r>
          </a:p>
        </p:txBody>
      </p:sp>
      <p:sp>
        <p:nvSpPr>
          <p:cNvPr id="12304" name="Text Box 31"/>
          <p:cNvSpPr txBox="1">
            <a:spLocks noChangeArrowheads="1"/>
          </p:cNvSpPr>
          <p:nvPr/>
        </p:nvSpPr>
        <p:spPr bwMode="auto">
          <a:xfrm>
            <a:off x="4997450" y="5859463"/>
            <a:ext cx="1735138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Plasmodesmata</a:t>
            </a:r>
          </a:p>
        </p:txBody>
      </p:sp>
      <p:sp>
        <p:nvSpPr>
          <p:cNvPr id="12305" name="Text Box 31"/>
          <p:cNvSpPr txBox="1">
            <a:spLocks noChangeArrowheads="1"/>
          </p:cNvSpPr>
          <p:nvPr/>
        </p:nvSpPr>
        <p:spPr bwMode="auto">
          <a:xfrm>
            <a:off x="334963" y="5221288"/>
            <a:ext cx="2057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Plasma membrane</a:t>
            </a:r>
          </a:p>
        </p:txBody>
      </p:sp>
      <p:sp>
        <p:nvSpPr>
          <p:cNvPr id="12306" name="Text Box 31"/>
          <p:cNvSpPr txBox="1">
            <a:spLocks noChangeArrowheads="1"/>
          </p:cNvSpPr>
          <p:nvPr/>
        </p:nvSpPr>
        <p:spPr bwMode="auto">
          <a:xfrm>
            <a:off x="5861050" y="1887538"/>
            <a:ext cx="122396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Ribosomes</a:t>
            </a:r>
          </a:p>
        </p:txBody>
      </p:sp>
      <p:sp>
        <p:nvSpPr>
          <p:cNvPr id="12307" name="Text Box 31"/>
          <p:cNvSpPr txBox="1">
            <a:spLocks noChangeArrowheads="1"/>
          </p:cNvSpPr>
          <p:nvPr/>
        </p:nvSpPr>
        <p:spPr bwMode="auto">
          <a:xfrm>
            <a:off x="1430338" y="612775"/>
            <a:ext cx="113188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Nucleolus</a:t>
            </a:r>
          </a:p>
        </p:txBody>
      </p:sp>
      <p:sp>
        <p:nvSpPr>
          <p:cNvPr id="12308" name="Text Box 31"/>
          <p:cNvSpPr txBox="1">
            <a:spLocks noChangeArrowheads="1"/>
          </p:cNvSpPr>
          <p:nvPr/>
        </p:nvSpPr>
        <p:spPr bwMode="auto">
          <a:xfrm>
            <a:off x="842963" y="342900"/>
            <a:ext cx="19669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Nuclear envelope</a:t>
            </a:r>
          </a:p>
        </p:txBody>
      </p:sp>
      <p:sp>
        <p:nvSpPr>
          <p:cNvPr id="12309" name="Text Box 31"/>
          <p:cNvSpPr txBox="1">
            <a:spLocks noChangeArrowheads="1"/>
          </p:cNvSpPr>
          <p:nvPr/>
        </p:nvSpPr>
        <p:spPr bwMode="auto">
          <a:xfrm>
            <a:off x="1162050" y="906463"/>
            <a:ext cx="1212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Chromatin</a:t>
            </a:r>
          </a:p>
        </p:txBody>
      </p:sp>
      <p:sp>
        <p:nvSpPr>
          <p:cNvPr id="12310" name="Text Box 31"/>
          <p:cNvSpPr txBox="1">
            <a:spLocks noChangeArrowheads="1"/>
          </p:cNvSpPr>
          <p:nvPr/>
        </p:nvSpPr>
        <p:spPr bwMode="auto">
          <a:xfrm>
            <a:off x="746125" y="6235700"/>
            <a:ext cx="22066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Wall of adjacent cell</a:t>
            </a:r>
          </a:p>
        </p:txBody>
      </p:sp>
      <p:sp>
        <p:nvSpPr>
          <p:cNvPr id="12311" name="Text Box 31"/>
          <p:cNvSpPr txBox="1">
            <a:spLocks noChangeArrowheads="1"/>
          </p:cNvSpPr>
          <p:nvPr/>
        </p:nvSpPr>
        <p:spPr bwMode="auto">
          <a:xfrm>
            <a:off x="3532188" y="269875"/>
            <a:ext cx="222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Rough endoplasmic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reticulum</a:t>
            </a:r>
          </a:p>
        </p:txBody>
      </p:sp>
      <p:sp>
        <p:nvSpPr>
          <p:cNvPr id="12312" name="Line 79"/>
          <p:cNvSpPr>
            <a:spLocks noChangeShapeType="1"/>
          </p:cNvSpPr>
          <p:nvPr/>
        </p:nvSpPr>
        <p:spPr bwMode="auto">
          <a:xfrm>
            <a:off x="2776538" y="503238"/>
            <a:ext cx="250825" cy="2921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Line 80"/>
          <p:cNvSpPr>
            <a:spLocks noChangeShapeType="1"/>
          </p:cNvSpPr>
          <p:nvPr/>
        </p:nvSpPr>
        <p:spPr bwMode="auto">
          <a:xfrm>
            <a:off x="2578100" y="766763"/>
            <a:ext cx="652463" cy="6683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Line 81"/>
          <p:cNvSpPr>
            <a:spLocks noChangeShapeType="1"/>
          </p:cNvSpPr>
          <p:nvPr/>
        </p:nvSpPr>
        <p:spPr bwMode="auto">
          <a:xfrm>
            <a:off x="2336800" y="1058863"/>
            <a:ext cx="576263" cy="2238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82"/>
          <p:cNvSpPr>
            <a:spLocks noChangeShapeType="1"/>
          </p:cNvSpPr>
          <p:nvPr/>
        </p:nvSpPr>
        <p:spPr bwMode="auto">
          <a:xfrm flipV="1">
            <a:off x="1803400" y="2679700"/>
            <a:ext cx="5762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Line 83"/>
          <p:cNvSpPr>
            <a:spLocks noChangeShapeType="1"/>
          </p:cNvSpPr>
          <p:nvPr/>
        </p:nvSpPr>
        <p:spPr bwMode="auto">
          <a:xfrm>
            <a:off x="3916363" y="774700"/>
            <a:ext cx="409575" cy="9985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Line 84"/>
          <p:cNvSpPr>
            <a:spLocks noChangeShapeType="1"/>
          </p:cNvSpPr>
          <p:nvPr/>
        </p:nvSpPr>
        <p:spPr bwMode="auto">
          <a:xfrm flipH="1">
            <a:off x="1973263" y="3797300"/>
            <a:ext cx="1450975" cy="9096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Line 85"/>
          <p:cNvSpPr>
            <a:spLocks noChangeShapeType="1"/>
          </p:cNvSpPr>
          <p:nvPr/>
        </p:nvSpPr>
        <p:spPr bwMode="auto">
          <a:xfrm flipH="1">
            <a:off x="2074863" y="4173538"/>
            <a:ext cx="1141412" cy="838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Line 86"/>
          <p:cNvSpPr>
            <a:spLocks noChangeShapeType="1"/>
          </p:cNvSpPr>
          <p:nvPr/>
        </p:nvSpPr>
        <p:spPr bwMode="auto">
          <a:xfrm flipH="1">
            <a:off x="2379663" y="4691063"/>
            <a:ext cx="1214437" cy="6429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Line 87"/>
          <p:cNvSpPr>
            <a:spLocks noChangeShapeType="1"/>
          </p:cNvSpPr>
          <p:nvPr/>
        </p:nvSpPr>
        <p:spPr bwMode="auto">
          <a:xfrm flipH="1">
            <a:off x="2989263" y="4910138"/>
            <a:ext cx="625475" cy="939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Line 88"/>
          <p:cNvSpPr>
            <a:spLocks noChangeShapeType="1"/>
          </p:cNvSpPr>
          <p:nvPr/>
        </p:nvSpPr>
        <p:spPr bwMode="auto">
          <a:xfrm flipH="1">
            <a:off x="2967038" y="5316538"/>
            <a:ext cx="733425" cy="10001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Line 89"/>
          <p:cNvSpPr>
            <a:spLocks noChangeShapeType="1"/>
          </p:cNvSpPr>
          <p:nvPr/>
        </p:nvSpPr>
        <p:spPr bwMode="auto">
          <a:xfrm>
            <a:off x="4424363" y="4386263"/>
            <a:ext cx="800100" cy="10541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3" name="Line 90"/>
          <p:cNvSpPr>
            <a:spLocks noChangeShapeType="1"/>
          </p:cNvSpPr>
          <p:nvPr/>
        </p:nvSpPr>
        <p:spPr bwMode="auto">
          <a:xfrm>
            <a:off x="4292600" y="4762500"/>
            <a:ext cx="677863" cy="11890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4" name="Line 91"/>
          <p:cNvSpPr>
            <a:spLocks noChangeShapeType="1"/>
          </p:cNvSpPr>
          <p:nvPr/>
        </p:nvSpPr>
        <p:spPr bwMode="auto">
          <a:xfrm>
            <a:off x="4305300" y="5303838"/>
            <a:ext cx="665163" cy="647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5" name="Line 92"/>
          <p:cNvSpPr>
            <a:spLocks noChangeShapeType="1"/>
          </p:cNvSpPr>
          <p:nvPr/>
        </p:nvSpPr>
        <p:spPr bwMode="auto">
          <a:xfrm>
            <a:off x="4410075" y="3605213"/>
            <a:ext cx="1325563" cy="2127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6" name="Line 93"/>
          <p:cNvSpPr>
            <a:spLocks noChangeShapeType="1"/>
          </p:cNvSpPr>
          <p:nvPr/>
        </p:nvSpPr>
        <p:spPr bwMode="auto">
          <a:xfrm flipV="1">
            <a:off x="4452938" y="3268663"/>
            <a:ext cx="1308100" cy="666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7" name="Line 94"/>
          <p:cNvSpPr>
            <a:spLocks noChangeShapeType="1"/>
          </p:cNvSpPr>
          <p:nvPr/>
        </p:nvSpPr>
        <p:spPr bwMode="auto">
          <a:xfrm>
            <a:off x="5024438" y="2900363"/>
            <a:ext cx="725487" cy="50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8" name="Line 95"/>
          <p:cNvSpPr>
            <a:spLocks noChangeShapeType="1"/>
          </p:cNvSpPr>
          <p:nvPr/>
        </p:nvSpPr>
        <p:spPr bwMode="auto">
          <a:xfrm flipV="1">
            <a:off x="4703763" y="2565400"/>
            <a:ext cx="846137" cy="101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9" name="Line 96"/>
          <p:cNvSpPr>
            <a:spLocks noChangeShapeType="1"/>
          </p:cNvSpPr>
          <p:nvPr/>
        </p:nvSpPr>
        <p:spPr bwMode="auto">
          <a:xfrm flipV="1">
            <a:off x="4305300" y="2006600"/>
            <a:ext cx="1506538" cy="1825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0" name="Line 97"/>
          <p:cNvSpPr>
            <a:spLocks noChangeShapeType="1"/>
          </p:cNvSpPr>
          <p:nvPr/>
        </p:nvSpPr>
        <p:spPr bwMode="auto">
          <a:xfrm>
            <a:off x="4821238" y="2001838"/>
            <a:ext cx="990600" cy="4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1" name="Line 98"/>
          <p:cNvSpPr>
            <a:spLocks noChangeShapeType="1"/>
          </p:cNvSpPr>
          <p:nvPr/>
        </p:nvSpPr>
        <p:spPr bwMode="auto">
          <a:xfrm flipH="1">
            <a:off x="4652963" y="1189038"/>
            <a:ext cx="388937" cy="6445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AutoShape 100"/>
          <p:cNvSpPr>
            <a:spLocks/>
          </p:cNvSpPr>
          <p:nvPr/>
        </p:nvSpPr>
        <p:spPr bwMode="auto">
          <a:xfrm>
            <a:off x="711200" y="300038"/>
            <a:ext cx="98425" cy="914400"/>
          </a:xfrm>
          <a:prstGeom prst="leftBrace">
            <a:avLst>
              <a:gd name="adj1" fmla="val 6451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sp>
        <p:nvSpPr>
          <p:cNvPr id="12333" name="Line 101"/>
          <p:cNvSpPr>
            <a:spLocks noChangeShapeType="1"/>
          </p:cNvSpPr>
          <p:nvPr/>
        </p:nvSpPr>
        <p:spPr bwMode="auto">
          <a:xfrm flipH="1">
            <a:off x="579438" y="757238"/>
            <a:ext cx="136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Line 102"/>
          <p:cNvSpPr>
            <a:spLocks noChangeShapeType="1"/>
          </p:cNvSpPr>
          <p:nvPr/>
        </p:nvSpPr>
        <p:spPr bwMode="auto">
          <a:xfrm>
            <a:off x="579438" y="754063"/>
            <a:ext cx="0" cy="808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5" name="AutoShape 103"/>
          <p:cNvSpPr>
            <a:spLocks/>
          </p:cNvSpPr>
          <p:nvPr/>
        </p:nvSpPr>
        <p:spPr bwMode="auto">
          <a:xfrm>
            <a:off x="7410450" y="2743200"/>
            <a:ext cx="130175" cy="1231900"/>
          </a:xfrm>
          <a:prstGeom prst="rightBrace">
            <a:avLst>
              <a:gd name="adj1" fmla="val 4512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sp>
        <p:nvSpPr>
          <p:cNvPr id="12336" name="Line 106"/>
          <p:cNvSpPr>
            <a:spLocks noChangeShapeType="1"/>
          </p:cNvSpPr>
          <p:nvPr/>
        </p:nvSpPr>
        <p:spPr bwMode="auto">
          <a:xfrm>
            <a:off x="2771775" y="498475"/>
            <a:ext cx="250825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7" name="Line 107"/>
          <p:cNvSpPr>
            <a:spLocks noChangeShapeType="1"/>
          </p:cNvSpPr>
          <p:nvPr/>
        </p:nvSpPr>
        <p:spPr bwMode="auto">
          <a:xfrm>
            <a:off x="2573338" y="762000"/>
            <a:ext cx="652462" cy="668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108"/>
          <p:cNvSpPr>
            <a:spLocks noChangeShapeType="1"/>
          </p:cNvSpPr>
          <p:nvPr/>
        </p:nvSpPr>
        <p:spPr bwMode="auto">
          <a:xfrm>
            <a:off x="2332038" y="1054100"/>
            <a:ext cx="576262" cy="223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" name="Line 109"/>
          <p:cNvSpPr>
            <a:spLocks noChangeShapeType="1"/>
          </p:cNvSpPr>
          <p:nvPr/>
        </p:nvSpPr>
        <p:spPr bwMode="auto">
          <a:xfrm flipV="1">
            <a:off x="1798638" y="2674938"/>
            <a:ext cx="576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Line 110"/>
          <p:cNvSpPr>
            <a:spLocks noChangeShapeType="1"/>
          </p:cNvSpPr>
          <p:nvPr/>
        </p:nvSpPr>
        <p:spPr bwMode="auto">
          <a:xfrm flipH="1">
            <a:off x="1973263" y="3792538"/>
            <a:ext cx="1450975" cy="909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1" name="Line 111"/>
          <p:cNvSpPr>
            <a:spLocks noChangeShapeType="1"/>
          </p:cNvSpPr>
          <p:nvPr/>
        </p:nvSpPr>
        <p:spPr bwMode="auto">
          <a:xfrm flipH="1">
            <a:off x="2074863" y="4168775"/>
            <a:ext cx="1141412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2" name="Line 112"/>
          <p:cNvSpPr>
            <a:spLocks noChangeShapeType="1"/>
          </p:cNvSpPr>
          <p:nvPr/>
        </p:nvSpPr>
        <p:spPr bwMode="auto">
          <a:xfrm flipH="1">
            <a:off x="2379663" y="4686300"/>
            <a:ext cx="1214437" cy="642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3" name="Line 113"/>
          <p:cNvSpPr>
            <a:spLocks noChangeShapeType="1"/>
          </p:cNvSpPr>
          <p:nvPr/>
        </p:nvSpPr>
        <p:spPr bwMode="auto">
          <a:xfrm flipH="1">
            <a:off x="2989263" y="4905375"/>
            <a:ext cx="625475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4" name="Line 114"/>
          <p:cNvSpPr>
            <a:spLocks noChangeShapeType="1"/>
          </p:cNvSpPr>
          <p:nvPr/>
        </p:nvSpPr>
        <p:spPr bwMode="auto">
          <a:xfrm flipH="1">
            <a:off x="2967038" y="5311775"/>
            <a:ext cx="733425" cy="1000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5" name="Line 115"/>
          <p:cNvSpPr>
            <a:spLocks noChangeShapeType="1"/>
          </p:cNvSpPr>
          <p:nvPr/>
        </p:nvSpPr>
        <p:spPr bwMode="auto">
          <a:xfrm>
            <a:off x="4424363" y="4386263"/>
            <a:ext cx="80010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6" name="Line 116"/>
          <p:cNvSpPr>
            <a:spLocks noChangeShapeType="1"/>
          </p:cNvSpPr>
          <p:nvPr/>
        </p:nvSpPr>
        <p:spPr bwMode="auto">
          <a:xfrm>
            <a:off x="4292600" y="4762500"/>
            <a:ext cx="677863" cy="1189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7" name="Line 117"/>
          <p:cNvSpPr>
            <a:spLocks noChangeShapeType="1"/>
          </p:cNvSpPr>
          <p:nvPr/>
        </p:nvSpPr>
        <p:spPr bwMode="auto">
          <a:xfrm>
            <a:off x="4305300" y="5303838"/>
            <a:ext cx="665163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8" name="Line 118"/>
          <p:cNvSpPr>
            <a:spLocks noChangeShapeType="1"/>
          </p:cNvSpPr>
          <p:nvPr/>
        </p:nvSpPr>
        <p:spPr bwMode="auto">
          <a:xfrm>
            <a:off x="4406900" y="3605213"/>
            <a:ext cx="1338263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" name="Line 119"/>
          <p:cNvSpPr>
            <a:spLocks noChangeShapeType="1"/>
          </p:cNvSpPr>
          <p:nvPr/>
        </p:nvSpPr>
        <p:spPr bwMode="auto">
          <a:xfrm flipV="1">
            <a:off x="4459288" y="3263900"/>
            <a:ext cx="130810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0" name="Line 120"/>
          <p:cNvSpPr>
            <a:spLocks noChangeShapeType="1"/>
          </p:cNvSpPr>
          <p:nvPr/>
        </p:nvSpPr>
        <p:spPr bwMode="auto">
          <a:xfrm>
            <a:off x="5030788" y="2895600"/>
            <a:ext cx="725487" cy="5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1" name="Line 121"/>
          <p:cNvSpPr>
            <a:spLocks noChangeShapeType="1"/>
          </p:cNvSpPr>
          <p:nvPr/>
        </p:nvSpPr>
        <p:spPr bwMode="auto">
          <a:xfrm flipV="1">
            <a:off x="4710113" y="2560638"/>
            <a:ext cx="846137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Line 122"/>
          <p:cNvSpPr>
            <a:spLocks noChangeShapeType="1"/>
          </p:cNvSpPr>
          <p:nvPr/>
        </p:nvSpPr>
        <p:spPr bwMode="auto">
          <a:xfrm>
            <a:off x="3911600" y="771525"/>
            <a:ext cx="409575" cy="998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3" name="Line 123"/>
          <p:cNvSpPr>
            <a:spLocks noChangeShapeType="1"/>
          </p:cNvSpPr>
          <p:nvPr/>
        </p:nvSpPr>
        <p:spPr bwMode="auto">
          <a:xfrm flipV="1">
            <a:off x="4305300" y="2003425"/>
            <a:ext cx="1506538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Line 124"/>
          <p:cNvSpPr>
            <a:spLocks noChangeShapeType="1"/>
          </p:cNvSpPr>
          <p:nvPr/>
        </p:nvSpPr>
        <p:spPr bwMode="auto">
          <a:xfrm>
            <a:off x="4821238" y="1998663"/>
            <a:ext cx="990600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5" name="Line 125"/>
          <p:cNvSpPr>
            <a:spLocks noChangeShapeType="1"/>
          </p:cNvSpPr>
          <p:nvPr/>
        </p:nvSpPr>
        <p:spPr bwMode="auto">
          <a:xfrm flipH="1">
            <a:off x="4652963" y="1185863"/>
            <a:ext cx="388937" cy="644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60993" y="5898654"/>
            <a:ext cx="2058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 should be familiar with the parts of a cell.  </a:t>
            </a:r>
          </a:p>
        </p:txBody>
      </p:sp>
    </p:spTree>
    <p:extLst>
      <p:ext uri="{BB962C8B-B14F-4D97-AF65-F5344CB8AC3E}">
        <p14:creationId xmlns:p14="http://schemas.microsoft.com/office/powerpoint/2010/main" val="2221704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48381" y="140832"/>
            <a:ext cx="5548313" cy="4646612"/>
            <a:chOff x="1797050" y="1017588"/>
            <a:chExt cx="5548313" cy="4646612"/>
          </a:xfrm>
        </p:grpSpPr>
        <p:pic>
          <p:nvPicPr>
            <p:cNvPr id="13" name="Picture 24" descr="04_08bNuclearEnvelope-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4"/>
            <a:stretch>
              <a:fillRect/>
            </a:stretch>
          </p:blipFill>
          <p:spPr bwMode="auto">
            <a:xfrm>
              <a:off x="1797050" y="1017588"/>
              <a:ext cx="5548313" cy="464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31"/>
            <p:cNvSpPr txBox="1">
              <a:spLocks noChangeArrowheads="1"/>
            </p:cNvSpPr>
            <p:nvPr/>
          </p:nvSpPr>
          <p:spPr bwMode="auto">
            <a:xfrm>
              <a:off x="1835150" y="1035050"/>
              <a:ext cx="58737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38138" indent="-338138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900" b="1" dirty="0"/>
                <a:t>1 </a:t>
              </a:r>
              <a:r>
                <a:rPr lang="en-US" altLang="en-US" sz="1900" b="1" dirty="0">
                  <a:sym typeface="Symbol" pitchFamily="84" charset="2"/>
                </a:rPr>
                <a:t></a:t>
              </a:r>
              <a:r>
                <a:rPr lang="en-US" altLang="en-US" sz="1900" b="1" dirty="0"/>
                <a:t>m</a:t>
              </a: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5489574" y="2629356"/>
              <a:ext cx="1790700" cy="23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38138" indent="-338138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900" b="1" dirty="0"/>
                <a:t>Inner membrane</a:t>
              </a: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5446712" y="3810000"/>
              <a:ext cx="1876425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38138" indent="-338138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900" b="1" dirty="0"/>
                <a:t>Outer membrane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1852613" y="1349375"/>
              <a:ext cx="5270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Line 26"/>
          <p:cNvSpPr>
            <a:spLocks noChangeShapeType="1"/>
          </p:cNvSpPr>
          <p:nvPr/>
        </p:nvSpPr>
        <p:spPr bwMode="auto">
          <a:xfrm>
            <a:off x="3207431" y="2703057"/>
            <a:ext cx="1090612" cy="3714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 flipV="1">
            <a:off x="2805793" y="1985962"/>
            <a:ext cx="1492249" cy="40753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72313" y="6019800"/>
            <a:ext cx="65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back</a:t>
            </a:r>
            <a:endParaRPr lang="en-US" dirty="0"/>
          </a:p>
        </p:txBody>
      </p:sp>
      <p:pic>
        <p:nvPicPr>
          <p:cNvPr id="1026" name="Picture 2" descr="Image result for nuclear membra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7"/>
          <a:stretch/>
        </p:blipFill>
        <p:spPr bwMode="auto">
          <a:xfrm>
            <a:off x="6545943" y="1082219"/>
            <a:ext cx="1847112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212091" y="5410200"/>
            <a:ext cx="20748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5000"/>
              </a:lnSpc>
              <a:buFont typeface="Arial" charset="0"/>
              <a:buNone/>
            </a:pPr>
            <a:r>
              <a:rPr lang="en-US" altLang="en-US" sz="1900" b="1" dirty="0"/>
              <a:t>Nuclear envelope</a:t>
            </a:r>
          </a:p>
        </p:txBody>
      </p:sp>
    </p:spTree>
    <p:extLst>
      <p:ext uri="{BB962C8B-B14F-4D97-AF65-F5344CB8AC3E}">
        <p14:creationId xmlns:p14="http://schemas.microsoft.com/office/powerpoint/2010/main" val="428569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AC9824-35F0-437E-A83A-8B9D6EEAB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3"/>
          <a:stretch/>
        </p:blipFill>
        <p:spPr>
          <a:xfrm>
            <a:off x="685800" y="228600"/>
            <a:ext cx="4221480" cy="6400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D6B369-3767-4776-B770-952A6078E549}"/>
              </a:ext>
            </a:extLst>
          </p:cNvPr>
          <p:cNvSpPr/>
          <p:nvPr/>
        </p:nvSpPr>
        <p:spPr>
          <a:xfrm>
            <a:off x="5562600" y="36576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G= Green (no purple);</a:t>
            </a:r>
          </a:p>
          <a:p>
            <a:r>
              <a:rPr lang="en-US" dirty="0"/>
              <a:t>P = Purple (at least some purple);</a:t>
            </a:r>
          </a:p>
          <a:p>
            <a:r>
              <a:rPr lang="en-US" dirty="0"/>
              <a:t>P+ = Very Purple</a:t>
            </a:r>
          </a:p>
        </p:txBody>
      </p:sp>
    </p:spTree>
    <p:extLst>
      <p:ext uri="{BB962C8B-B14F-4D97-AF65-F5344CB8AC3E}">
        <p14:creationId xmlns:p14="http://schemas.microsoft.com/office/powerpoint/2010/main" val="21927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12980" y="1113164"/>
            <a:ext cx="7929562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747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0" dirty="0">
                <a:solidFill>
                  <a:srgbClr val="9D0016"/>
                </a:solidFill>
              </a:rPr>
              <a:t> </a:t>
            </a:r>
            <a:r>
              <a:rPr lang="en-US" altLang="en-US" sz="8000" dirty="0">
                <a:solidFill>
                  <a:srgbClr val="9D0016"/>
                </a:solidFill>
              </a:rPr>
              <a:t>Chapter 4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Plasma membrane, nucleus and ribosomes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50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Know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structure and function of the plasma membrane, nucleus and ribosomes.</a:t>
            </a:r>
          </a:p>
        </p:txBody>
      </p:sp>
    </p:spTree>
    <p:extLst>
      <p:ext uri="{BB962C8B-B14F-4D97-AF65-F5344CB8AC3E}">
        <p14:creationId xmlns:p14="http://schemas.microsoft.com/office/powerpoint/2010/main" val="236553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03_14cdPhospholipidStruct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28" b="5540"/>
          <a:stretch/>
        </p:blipFill>
        <p:spPr bwMode="auto">
          <a:xfrm>
            <a:off x="304799" y="247216"/>
            <a:ext cx="3392558" cy="455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 Box 31"/>
          <p:cNvSpPr txBox="1">
            <a:spLocks noChangeArrowheads="1"/>
          </p:cNvSpPr>
          <p:nvPr/>
        </p:nvSpPr>
        <p:spPr bwMode="auto">
          <a:xfrm>
            <a:off x="1558269" y="1291699"/>
            <a:ext cx="16652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 dirty="0"/>
              <a:t>Hydrophilic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 dirty="0"/>
              <a:t>head</a:t>
            </a:r>
          </a:p>
        </p:txBody>
      </p:sp>
      <p:sp>
        <p:nvSpPr>
          <p:cNvPr id="77830" name="Text Box 31"/>
          <p:cNvSpPr txBox="1">
            <a:spLocks noChangeArrowheads="1"/>
          </p:cNvSpPr>
          <p:nvPr/>
        </p:nvSpPr>
        <p:spPr bwMode="auto">
          <a:xfrm>
            <a:off x="0" y="3795710"/>
            <a:ext cx="2311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30213" indent="-4302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 dirty="0"/>
              <a:t>Phospholipid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 dirty="0"/>
              <a:t>     	</a:t>
            </a:r>
          </a:p>
        </p:txBody>
      </p:sp>
      <p:sp>
        <p:nvSpPr>
          <p:cNvPr id="77831" name="Text Box 31"/>
          <p:cNvSpPr txBox="1">
            <a:spLocks noChangeArrowheads="1"/>
          </p:cNvSpPr>
          <p:nvPr/>
        </p:nvSpPr>
        <p:spPr bwMode="auto">
          <a:xfrm>
            <a:off x="1506675" y="2274269"/>
            <a:ext cx="17684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 dirty="0"/>
              <a:t>Hydrophobic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 dirty="0"/>
              <a:t>tails</a:t>
            </a:r>
          </a:p>
        </p:txBody>
      </p:sp>
      <p:pic>
        <p:nvPicPr>
          <p:cNvPr id="11" name="Picture 2" descr="Image result for phospholipid in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851" y="4953000"/>
            <a:ext cx="3350929" cy="190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76870" y="247216"/>
            <a:ext cx="4459630" cy="4553384"/>
            <a:chOff x="3776870" y="247216"/>
            <a:chExt cx="4459630" cy="4553384"/>
          </a:xfrm>
        </p:grpSpPr>
        <p:pic>
          <p:nvPicPr>
            <p:cNvPr id="9" name="Picture 2" descr="03_14cdPhospholipidStruct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75" b="5540"/>
            <a:stretch/>
          </p:blipFill>
          <p:spPr bwMode="auto">
            <a:xfrm>
              <a:off x="3776870" y="247216"/>
              <a:ext cx="4459630" cy="455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5105399" y="3786186"/>
              <a:ext cx="2261393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439738" indent="-4397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200" b="1" dirty="0"/>
                <a:t> Phospholipid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200" b="1" dirty="0"/>
                <a:t>     	bilayer </a:t>
              </a: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C056ADD-9C87-405F-9E26-4D866A035AF3}"/>
              </a:ext>
            </a:extLst>
          </p:cNvPr>
          <p:cNvCxnSpPr>
            <a:cxnSpLocks/>
          </p:cNvCxnSpPr>
          <p:nvPr/>
        </p:nvCxnSpPr>
        <p:spPr>
          <a:xfrm flipH="1">
            <a:off x="990600" y="1524000"/>
            <a:ext cx="4881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28C84D-885D-4371-8075-A9E6EAA90E5A}"/>
              </a:ext>
            </a:extLst>
          </p:cNvPr>
          <p:cNvCxnSpPr>
            <a:cxnSpLocks/>
          </p:cNvCxnSpPr>
          <p:nvPr/>
        </p:nvCxnSpPr>
        <p:spPr>
          <a:xfrm flipH="1">
            <a:off x="911622" y="2523908"/>
            <a:ext cx="4881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35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30" grpId="0"/>
      <p:bldP spid="778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4_05_PlasmaMembrane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5"/>
          <a:stretch/>
        </p:blipFill>
        <p:spPr bwMode="auto">
          <a:xfrm>
            <a:off x="1098550" y="1066800"/>
            <a:ext cx="675005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654675" y="2624138"/>
            <a:ext cx="1476375" cy="1952625"/>
            <a:chOff x="5654675" y="2624138"/>
            <a:chExt cx="1476375" cy="1952625"/>
          </a:xfrm>
        </p:grpSpPr>
        <p:sp>
          <p:nvSpPr>
            <p:cNvPr id="7182" name="Text Box 31"/>
            <p:cNvSpPr txBox="1">
              <a:spLocks noChangeArrowheads="1"/>
            </p:cNvSpPr>
            <p:nvPr/>
          </p:nvSpPr>
          <p:spPr bwMode="auto">
            <a:xfrm>
              <a:off x="6181725" y="4318000"/>
              <a:ext cx="94932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38138" indent="-3381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Proteins</a:t>
              </a:r>
            </a:p>
          </p:txBody>
        </p:sp>
        <p:sp>
          <p:nvSpPr>
            <p:cNvPr id="7183" name="Line 84"/>
            <p:cNvSpPr>
              <a:spLocks noChangeShapeType="1"/>
            </p:cNvSpPr>
            <p:nvPr/>
          </p:nvSpPr>
          <p:spPr bwMode="auto">
            <a:xfrm>
              <a:off x="6099175" y="2624138"/>
              <a:ext cx="393700" cy="1673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Line 85"/>
            <p:cNvSpPr>
              <a:spLocks noChangeShapeType="1"/>
            </p:cNvSpPr>
            <p:nvPr/>
          </p:nvSpPr>
          <p:spPr bwMode="auto">
            <a:xfrm>
              <a:off x="5662613" y="3446463"/>
              <a:ext cx="833437" cy="8556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Line 86"/>
            <p:cNvSpPr>
              <a:spLocks noChangeShapeType="1"/>
            </p:cNvSpPr>
            <p:nvPr/>
          </p:nvSpPr>
          <p:spPr bwMode="auto">
            <a:xfrm>
              <a:off x="5654675" y="4076700"/>
              <a:ext cx="8509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Line 87"/>
            <p:cNvSpPr>
              <a:spLocks noChangeShapeType="1"/>
            </p:cNvSpPr>
            <p:nvPr/>
          </p:nvSpPr>
          <p:spPr bwMode="auto">
            <a:xfrm>
              <a:off x="6467475" y="3789363"/>
              <a:ext cx="33338" cy="515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05325" y="1235075"/>
            <a:ext cx="2822575" cy="733425"/>
            <a:chOff x="4505325" y="1235075"/>
            <a:chExt cx="2822575" cy="733425"/>
          </a:xfrm>
        </p:grpSpPr>
        <p:sp>
          <p:nvSpPr>
            <p:cNvPr id="7180" name="Text Box 31"/>
            <p:cNvSpPr txBox="1">
              <a:spLocks noChangeArrowheads="1"/>
            </p:cNvSpPr>
            <p:nvPr/>
          </p:nvSpPr>
          <p:spPr bwMode="auto">
            <a:xfrm>
              <a:off x="4505325" y="1235075"/>
              <a:ext cx="282257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38138" indent="-3381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Carbohydrate side chains</a:t>
              </a:r>
            </a:p>
          </p:txBody>
        </p:sp>
        <p:sp>
          <p:nvSpPr>
            <p:cNvPr id="7187" name="Line 88"/>
            <p:cNvSpPr>
              <a:spLocks noChangeShapeType="1"/>
            </p:cNvSpPr>
            <p:nvPr/>
          </p:nvSpPr>
          <p:spPr bwMode="auto">
            <a:xfrm flipV="1">
              <a:off x="4976813" y="1485900"/>
              <a:ext cx="1025525" cy="411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89"/>
            <p:cNvSpPr>
              <a:spLocks noChangeShapeType="1"/>
            </p:cNvSpPr>
            <p:nvPr/>
          </p:nvSpPr>
          <p:spPr bwMode="auto">
            <a:xfrm>
              <a:off x="5997575" y="1481138"/>
              <a:ext cx="223838" cy="487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9" name="Rectangle 90"/>
          <p:cNvSpPr>
            <a:spLocks noChangeArrowheads="1"/>
          </p:cNvSpPr>
          <p:nvPr/>
        </p:nvSpPr>
        <p:spPr bwMode="auto">
          <a:xfrm>
            <a:off x="3238500" y="3594100"/>
            <a:ext cx="177800" cy="588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14713" y="4183063"/>
            <a:ext cx="1816100" cy="387350"/>
            <a:chOff x="3414713" y="4183063"/>
            <a:chExt cx="1816100" cy="387350"/>
          </a:xfrm>
        </p:grpSpPr>
        <p:sp>
          <p:nvSpPr>
            <p:cNvPr id="7181" name="Text Box 31"/>
            <p:cNvSpPr txBox="1">
              <a:spLocks noChangeArrowheads="1"/>
            </p:cNvSpPr>
            <p:nvPr/>
          </p:nvSpPr>
          <p:spPr bwMode="auto">
            <a:xfrm>
              <a:off x="3724275" y="4302125"/>
              <a:ext cx="1506538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38138" indent="-3381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 dirty="0"/>
                <a:t>Phospholipid</a:t>
              </a:r>
            </a:p>
          </p:txBody>
        </p:sp>
        <p:sp>
          <p:nvSpPr>
            <p:cNvPr id="7190" name="Line 91"/>
            <p:cNvSpPr>
              <a:spLocks noChangeShapeType="1"/>
            </p:cNvSpPr>
            <p:nvPr/>
          </p:nvSpPr>
          <p:spPr bwMode="auto">
            <a:xfrm>
              <a:off x="3414713" y="4183063"/>
              <a:ext cx="254000" cy="236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91" name="AutoShape 92"/>
          <p:cNvSpPr>
            <a:spLocks/>
          </p:cNvSpPr>
          <p:nvPr/>
        </p:nvSpPr>
        <p:spPr bwMode="auto">
          <a:xfrm>
            <a:off x="2979738" y="3327400"/>
            <a:ext cx="204787" cy="660400"/>
          </a:xfrm>
          <a:prstGeom prst="leftBrace">
            <a:avLst>
              <a:gd name="adj1" fmla="val 35652"/>
              <a:gd name="adj2" fmla="val 51921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sp>
        <p:nvSpPr>
          <p:cNvPr id="7192" name="AutoShape 93"/>
          <p:cNvSpPr>
            <a:spLocks/>
          </p:cNvSpPr>
          <p:nvPr/>
        </p:nvSpPr>
        <p:spPr bwMode="auto">
          <a:xfrm>
            <a:off x="2976563" y="3997325"/>
            <a:ext cx="204787" cy="685800"/>
          </a:xfrm>
          <a:prstGeom prst="leftBrace">
            <a:avLst>
              <a:gd name="adj1" fmla="val 37023"/>
              <a:gd name="adj2" fmla="val 5115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sp>
        <p:nvSpPr>
          <p:cNvPr id="7193" name="AutoShape 94"/>
          <p:cNvSpPr>
            <a:spLocks/>
          </p:cNvSpPr>
          <p:nvPr/>
        </p:nvSpPr>
        <p:spPr bwMode="auto">
          <a:xfrm>
            <a:off x="2976563" y="1741488"/>
            <a:ext cx="204787" cy="1582737"/>
          </a:xfrm>
          <a:prstGeom prst="leftBrace">
            <a:avLst>
              <a:gd name="adj1" fmla="val 85445"/>
              <a:gd name="adj2" fmla="val 4854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25575" y="2365375"/>
            <a:ext cx="1554163" cy="504825"/>
            <a:chOff x="1425575" y="2365375"/>
            <a:chExt cx="1554163" cy="504825"/>
          </a:xfrm>
        </p:grpSpPr>
        <p:sp>
          <p:nvSpPr>
            <p:cNvPr id="7177" name="Text Box 31"/>
            <p:cNvSpPr txBox="1">
              <a:spLocks noChangeArrowheads="1"/>
            </p:cNvSpPr>
            <p:nvPr/>
          </p:nvSpPr>
          <p:spPr bwMode="auto">
            <a:xfrm>
              <a:off x="1425575" y="2365375"/>
              <a:ext cx="1268413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38138" indent="-3381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 dirty="0"/>
                <a:t>Hydrophilic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 dirty="0"/>
                <a:t>region</a:t>
              </a:r>
            </a:p>
          </p:txBody>
        </p:sp>
        <p:sp>
          <p:nvSpPr>
            <p:cNvPr id="7194" name="Line 95"/>
            <p:cNvSpPr>
              <a:spLocks noChangeShapeType="1"/>
            </p:cNvSpPr>
            <p:nvPr/>
          </p:nvSpPr>
          <p:spPr bwMode="auto">
            <a:xfrm flipH="1">
              <a:off x="2713038" y="2509838"/>
              <a:ext cx="2667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03350" y="3543300"/>
            <a:ext cx="1597025" cy="514350"/>
            <a:chOff x="1403350" y="3543300"/>
            <a:chExt cx="1597025" cy="514350"/>
          </a:xfrm>
        </p:grpSpPr>
        <p:sp>
          <p:nvSpPr>
            <p:cNvPr id="7179" name="Text Box 31"/>
            <p:cNvSpPr txBox="1">
              <a:spLocks noChangeArrowheads="1"/>
            </p:cNvSpPr>
            <p:nvPr/>
          </p:nvSpPr>
          <p:spPr bwMode="auto">
            <a:xfrm>
              <a:off x="1403350" y="3543300"/>
              <a:ext cx="1404938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38138" indent="-3381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 dirty="0"/>
                <a:t>Hydrophobic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 dirty="0"/>
                <a:t>region</a:t>
              </a:r>
            </a:p>
          </p:txBody>
        </p:sp>
        <p:sp>
          <p:nvSpPr>
            <p:cNvPr id="7195" name="Line 96"/>
            <p:cNvSpPr>
              <a:spLocks noChangeShapeType="1"/>
            </p:cNvSpPr>
            <p:nvPr/>
          </p:nvSpPr>
          <p:spPr bwMode="auto">
            <a:xfrm flipH="1">
              <a:off x="2852738" y="3670300"/>
              <a:ext cx="1476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04938" y="4208463"/>
            <a:ext cx="1579562" cy="504825"/>
            <a:chOff x="1404938" y="4208463"/>
            <a:chExt cx="1579562" cy="504825"/>
          </a:xfrm>
        </p:grpSpPr>
        <p:sp>
          <p:nvSpPr>
            <p:cNvPr id="7178" name="Text Box 31"/>
            <p:cNvSpPr txBox="1">
              <a:spLocks noChangeArrowheads="1"/>
            </p:cNvSpPr>
            <p:nvPr/>
          </p:nvSpPr>
          <p:spPr bwMode="auto">
            <a:xfrm>
              <a:off x="1404938" y="4208463"/>
              <a:ext cx="1268412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38138" indent="-3381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 dirty="0"/>
                <a:t>Hydrophilic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 dirty="0"/>
                <a:t>region</a:t>
              </a:r>
            </a:p>
          </p:txBody>
        </p:sp>
        <p:sp>
          <p:nvSpPr>
            <p:cNvPr id="7196" name="Line 98"/>
            <p:cNvSpPr>
              <a:spLocks noChangeShapeType="1"/>
            </p:cNvSpPr>
            <p:nvPr/>
          </p:nvSpPr>
          <p:spPr bwMode="auto">
            <a:xfrm flipH="1">
              <a:off x="2708275" y="4348163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97" name="Line 99"/>
          <p:cNvSpPr>
            <a:spLocks noChangeShapeType="1"/>
          </p:cNvSpPr>
          <p:nvPr/>
        </p:nvSpPr>
        <p:spPr bwMode="auto">
          <a:xfrm flipH="1">
            <a:off x="1941513" y="596901"/>
            <a:ext cx="127000" cy="511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4966" y="5387023"/>
            <a:ext cx="8849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/>
              <a:t>The </a:t>
            </a:r>
            <a:r>
              <a:rPr lang="en-US" altLang="en-US" sz="3600" b="1" dirty="0"/>
              <a:t>plasma membrane </a:t>
            </a:r>
            <a:r>
              <a:rPr lang="en-US" altLang="en-US" sz="3600" dirty="0"/>
              <a:t>is a </a:t>
            </a:r>
            <a:r>
              <a:rPr lang="en-US" altLang="en-US" sz="3600" u="sng" dirty="0"/>
              <a:t>selective</a:t>
            </a:r>
            <a:r>
              <a:rPr lang="en-US" altLang="en-US" sz="3600" dirty="0"/>
              <a:t> barrier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5259" y="88396"/>
            <a:ext cx="3063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Plasma Membrane</a:t>
            </a:r>
          </a:p>
        </p:txBody>
      </p:sp>
    </p:spTree>
    <p:extLst>
      <p:ext uri="{BB962C8B-B14F-4D97-AF65-F5344CB8AC3E}">
        <p14:creationId xmlns:p14="http://schemas.microsoft.com/office/powerpoint/2010/main" val="23379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animBg="1"/>
      <p:bldP spid="7191" grpId="0" animBg="1"/>
      <p:bldP spid="7192" grpId="0" animBg="1"/>
      <p:bldP spid="71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778000"/>
            <a:ext cx="8720137" cy="35433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The _________contains most of the DNA in a </a:t>
            </a:r>
            <a:br>
              <a:rPr lang="en-US" altLang="en-US" dirty="0"/>
            </a:br>
            <a:r>
              <a:rPr lang="en-US" altLang="en-US" dirty="0"/>
              <a:t>eukaryotic cell.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dirty="0"/>
              <a:t>__________use the information from the DNA to make proteins.</a:t>
            </a:r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182563" y="1603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61" name="Group 9"/>
          <p:cNvGrpSpPr>
            <a:grpSpLocks/>
          </p:cNvGrpSpPr>
          <p:nvPr/>
        </p:nvGrpSpPr>
        <p:grpSpPr bwMode="auto">
          <a:xfrm>
            <a:off x="182563" y="6535738"/>
            <a:ext cx="8775700" cy="227012"/>
            <a:chOff x="115" y="4117"/>
            <a:chExt cx="5528" cy="143"/>
          </a:xfrm>
        </p:grpSpPr>
        <p:sp>
          <p:nvSpPr>
            <p:cNvPr id="19462" name="Line 7"/>
            <p:cNvSpPr>
              <a:spLocks noChangeShapeType="1"/>
            </p:cNvSpPr>
            <p:nvPr/>
          </p:nvSpPr>
          <p:spPr bwMode="auto">
            <a:xfrm>
              <a:off x="115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295400" y="1777425"/>
            <a:ext cx="1465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/>
              <a:t>nucleus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57200" y="3453825"/>
            <a:ext cx="2004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/>
              <a:t>Ribosomes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292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30188"/>
            <a:ext cx="8510588" cy="6343650"/>
            <a:chOff x="228600" y="230188"/>
            <a:chExt cx="8510588" cy="6343650"/>
          </a:xfrm>
        </p:grpSpPr>
        <p:pic>
          <p:nvPicPr>
            <p:cNvPr id="23554" name="Picture 2" descr="04_08aNucleusArt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7"/>
            <a:stretch>
              <a:fillRect/>
            </a:stretch>
          </p:blipFill>
          <p:spPr bwMode="auto">
            <a:xfrm>
              <a:off x="404813" y="230188"/>
              <a:ext cx="8334375" cy="623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28600" y="3527425"/>
              <a:ext cx="3325813" cy="3046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557" name="Text Box 31"/>
          <p:cNvSpPr txBox="1">
            <a:spLocks noChangeArrowheads="1"/>
          </p:cNvSpPr>
          <p:nvPr/>
        </p:nvSpPr>
        <p:spPr bwMode="auto">
          <a:xfrm>
            <a:off x="2700338" y="1147763"/>
            <a:ext cx="121761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900" b="1" dirty="0"/>
              <a:t>Chromatin</a:t>
            </a:r>
          </a:p>
        </p:txBody>
      </p:sp>
      <p:sp>
        <p:nvSpPr>
          <p:cNvPr id="23558" name="Text Box 31"/>
          <p:cNvSpPr txBox="1">
            <a:spLocks noChangeArrowheads="1"/>
          </p:cNvSpPr>
          <p:nvPr/>
        </p:nvSpPr>
        <p:spPr bwMode="auto">
          <a:xfrm>
            <a:off x="7648575" y="3422650"/>
            <a:ext cx="12192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900" b="1"/>
              <a:t>Rough ER</a:t>
            </a:r>
          </a:p>
        </p:txBody>
      </p:sp>
      <p:sp>
        <p:nvSpPr>
          <p:cNvPr id="23559" name="Text Box 31"/>
          <p:cNvSpPr txBox="1">
            <a:spLocks noChangeArrowheads="1"/>
          </p:cNvSpPr>
          <p:nvPr/>
        </p:nvSpPr>
        <p:spPr bwMode="auto">
          <a:xfrm>
            <a:off x="7310438" y="344488"/>
            <a:ext cx="946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900" b="1"/>
              <a:t>Nucleus</a:t>
            </a:r>
          </a:p>
        </p:txBody>
      </p:sp>
      <p:sp>
        <p:nvSpPr>
          <p:cNvPr id="23560" name="Text Box 31"/>
          <p:cNvSpPr txBox="1">
            <a:spLocks noChangeArrowheads="1"/>
          </p:cNvSpPr>
          <p:nvPr/>
        </p:nvSpPr>
        <p:spPr bwMode="auto">
          <a:xfrm>
            <a:off x="2825750" y="774700"/>
            <a:ext cx="11985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900" b="1" dirty="0"/>
              <a:t>Nucleolus</a:t>
            </a:r>
          </a:p>
        </p:txBody>
      </p:sp>
      <p:sp>
        <p:nvSpPr>
          <p:cNvPr id="23561" name="Text Box 31"/>
          <p:cNvSpPr txBox="1">
            <a:spLocks noChangeArrowheads="1"/>
          </p:cNvSpPr>
          <p:nvPr/>
        </p:nvSpPr>
        <p:spPr bwMode="auto">
          <a:xfrm>
            <a:off x="6318250" y="6272213"/>
            <a:ext cx="13049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000" b="1" dirty="0"/>
              <a:t>Chromosome</a:t>
            </a:r>
          </a:p>
        </p:txBody>
      </p:sp>
      <p:sp>
        <p:nvSpPr>
          <p:cNvPr id="23562" name="Text Box 31"/>
          <p:cNvSpPr txBox="1">
            <a:spLocks noChangeArrowheads="1"/>
          </p:cNvSpPr>
          <p:nvPr/>
        </p:nvSpPr>
        <p:spPr bwMode="auto">
          <a:xfrm>
            <a:off x="885825" y="1900238"/>
            <a:ext cx="2120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900" b="1" dirty="0">
                <a:hlinkClick r:id="rId4" action="ppaction://hlinksldjump"/>
              </a:rPr>
              <a:t>Nuclear envelope</a:t>
            </a:r>
            <a:r>
              <a:rPr lang="en-US" altLang="en-US" sz="1900" b="1" dirty="0"/>
              <a:t>:</a:t>
            </a:r>
          </a:p>
        </p:txBody>
      </p:sp>
      <p:sp>
        <p:nvSpPr>
          <p:cNvPr id="23563" name="Text Box 31"/>
          <p:cNvSpPr txBox="1">
            <a:spLocks noChangeArrowheads="1"/>
          </p:cNvSpPr>
          <p:nvPr/>
        </p:nvSpPr>
        <p:spPr bwMode="auto">
          <a:xfrm>
            <a:off x="920750" y="2989263"/>
            <a:ext cx="15573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900" b="1" dirty="0"/>
              <a:t>Nuclear pore</a:t>
            </a:r>
          </a:p>
        </p:txBody>
      </p:sp>
      <p:sp>
        <p:nvSpPr>
          <p:cNvPr id="23564" name="Text Box 31"/>
          <p:cNvSpPr txBox="1">
            <a:spLocks noChangeArrowheads="1"/>
          </p:cNvSpPr>
          <p:nvPr/>
        </p:nvSpPr>
        <p:spPr bwMode="auto">
          <a:xfrm>
            <a:off x="901700" y="2201863"/>
            <a:ext cx="190341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900" b="1"/>
              <a:t>Inner membrane</a:t>
            </a:r>
          </a:p>
        </p:txBody>
      </p:sp>
      <p:sp>
        <p:nvSpPr>
          <p:cNvPr id="23565" name="Text Box 31"/>
          <p:cNvSpPr txBox="1">
            <a:spLocks noChangeArrowheads="1"/>
          </p:cNvSpPr>
          <p:nvPr/>
        </p:nvSpPr>
        <p:spPr bwMode="auto">
          <a:xfrm>
            <a:off x="901700" y="2471738"/>
            <a:ext cx="19494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900" b="1"/>
              <a:t>Outer membrane</a:t>
            </a:r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>
            <a:off x="863600" y="4730750"/>
            <a:ext cx="393700" cy="990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18"/>
          <p:cNvSpPr>
            <a:spLocks noChangeShapeType="1"/>
          </p:cNvSpPr>
          <p:nvPr/>
        </p:nvSpPr>
        <p:spPr bwMode="auto">
          <a:xfrm>
            <a:off x="1549400" y="4341813"/>
            <a:ext cx="76200" cy="584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AutoShape 19"/>
          <p:cNvSpPr>
            <a:spLocks/>
          </p:cNvSpPr>
          <p:nvPr/>
        </p:nvSpPr>
        <p:spPr bwMode="auto">
          <a:xfrm rot="-5400000">
            <a:off x="1548606" y="4629944"/>
            <a:ext cx="150813" cy="708025"/>
          </a:xfrm>
          <a:prstGeom prst="rightBrace">
            <a:avLst>
              <a:gd name="adj1" fmla="val 39123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sp>
        <p:nvSpPr>
          <p:cNvPr id="23571" name="Line 20"/>
          <p:cNvSpPr>
            <a:spLocks noChangeShapeType="1"/>
          </p:cNvSpPr>
          <p:nvPr/>
        </p:nvSpPr>
        <p:spPr bwMode="auto">
          <a:xfrm flipH="1">
            <a:off x="2811463" y="2259013"/>
            <a:ext cx="517525" cy="809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21"/>
          <p:cNvSpPr>
            <a:spLocks noChangeShapeType="1"/>
          </p:cNvSpPr>
          <p:nvPr/>
        </p:nvSpPr>
        <p:spPr bwMode="auto">
          <a:xfrm flipH="1">
            <a:off x="2862263" y="2500313"/>
            <a:ext cx="482600" cy="984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Line 22"/>
          <p:cNvSpPr>
            <a:spLocks noChangeShapeType="1"/>
          </p:cNvSpPr>
          <p:nvPr/>
        </p:nvSpPr>
        <p:spPr bwMode="auto">
          <a:xfrm flipH="1">
            <a:off x="2425700" y="2720975"/>
            <a:ext cx="1228725" cy="3889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Line 27"/>
          <p:cNvSpPr>
            <a:spLocks noChangeShapeType="1"/>
          </p:cNvSpPr>
          <p:nvPr/>
        </p:nvSpPr>
        <p:spPr bwMode="auto">
          <a:xfrm>
            <a:off x="7151688" y="3181350"/>
            <a:ext cx="477837" cy="3460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Line 39"/>
          <p:cNvSpPr>
            <a:spLocks noChangeShapeType="1"/>
          </p:cNvSpPr>
          <p:nvPr/>
        </p:nvSpPr>
        <p:spPr bwMode="auto">
          <a:xfrm>
            <a:off x="3979863" y="995363"/>
            <a:ext cx="828675" cy="596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Line 40"/>
          <p:cNvSpPr>
            <a:spLocks noChangeShapeType="1"/>
          </p:cNvSpPr>
          <p:nvPr/>
        </p:nvSpPr>
        <p:spPr bwMode="auto">
          <a:xfrm>
            <a:off x="3543300" y="1401763"/>
            <a:ext cx="655638" cy="5238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Line 41"/>
          <p:cNvSpPr>
            <a:spLocks noChangeShapeType="1"/>
          </p:cNvSpPr>
          <p:nvPr/>
        </p:nvSpPr>
        <p:spPr bwMode="auto">
          <a:xfrm flipV="1">
            <a:off x="6561138" y="508000"/>
            <a:ext cx="682625" cy="6556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Line 43"/>
          <p:cNvSpPr>
            <a:spLocks noChangeShapeType="1"/>
          </p:cNvSpPr>
          <p:nvPr/>
        </p:nvSpPr>
        <p:spPr bwMode="auto">
          <a:xfrm>
            <a:off x="7148513" y="3181350"/>
            <a:ext cx="477837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Line 44"/>
          <p:cNvSpPr>
            <a:spLocks noChangeShapeType="1"/>
          </p:cNvSpPr>
          <p:nvPr/>
        </p:nvSpPr>
        <p:spPr bwMode="auto">
          <a:xfrm flipV="1">
            <a:off x="6557963" y="508000"/>
            <a:ext cx="682625" cy="655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Line 45"/>
          <p:cNvSpPr>
            <a:spLocks noChangeShapeType="1"/>
          </p:cNvSpPr>
          <p:nvPr/>
        </p:nvSpPr>
        <p:spPr bwMode="auto">
          <a:xfrm>
            <a:off x="3975100" y="992188"/>
            <a:ext cx="828675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Line 46"/>
          <p:cNvSpPr>
            <a:spLocks noChangeShapeType="1"/>
          </p:cNvSpPr>
          <p:nvPr/>
        </p:nvSpPr>
        <p:spPr bwMode="auto">
          <a:xfrm>
            <a:off x="3538538" y="1398588"/>
            <a:ext cx="655637" cy="523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Line 47"/>
          <p:cNvSpPr>
            <a:spLocks noChangeShapeType="1"/>
          </p:cNvSpPr>
          <p:nvPr/>
        </p:nvSpPr>
        <p:spPr bwMode="auto">
          <a:xfrm flipH="1">
            <a:off x="2808288" y="2254250"/>
            <a:ext cx="517525" cy="80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Line 48"/>
          <p:cNvSpPr>
            <a:spLocks noChangeShapeType="1"/>
          </p:cNvSpPr>
          <p:nvPr/>
        </p:nvSpPr>
        <p:spPr bwMode="auto">
          <a:xfrm flipH="1">
            <a:off x="2859088" y="2495550"/>
            <a:ext cx="48260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Line 49"/>
          <p:cNvSpPr>
            <a:spLocks noChangeShapeType="1"/>
          </p:cNvSpPr>
          <p:nvPr/>
        </p:nvSpPr>
        <p:spPr bwMode="auto">
          <a:xfrm flipH="1">
            <a:off x="2411413" y="2719388"/>
            <a:ext cx="124460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4018" y="-16625"/>
            <a:ext cx="380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Nucleus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25438" y="3354387"/>
            <a:ext cx="3228975" cy="3205163"/>
            <a:chOff x="325438" y="3354387"/>
            <a:chExt cx="3228975" cy="3205163"/>
          </a:xfrm>
        </p:grpSpPr>
        <p:pic>
          <p:nvPicPr>
            <p:cNvPr id="45" name="Picture 2" descr="04_08aNucleusArt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46" r="62400" b="2557"/>
            <a:stretch/>
          </p:blipFill>
          <p:spPr bwMode="auto">
            <a:xfrm>
              <a:off x="404813" y="3354387"/>
              <a:ext cx="3133725" cy="3108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 Box 31"/>
            <p:cNvSpPr txBox="1">
              <a:spLocks noChangeArrowheads="1"/>
            </p:cNvSpPr>
            <p:nvPr/>
          </p:nvSpPr>
          <p:spPr bwMode="auto">
            <a:xfrm>
              <a:off x="325438" y="4479925"/>
              <a:ext cx="11811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38138" indent="-3381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900" b="1" dirty="0"/>
                <a:t>Ribosome </a:t>
              </a:r>
            </a:p>
          </p:txBody>
        </p:sp>
        <p:sp>
          <p:nvSpPr>
            <p:cNvPr id="47" name="Text Box 31"/>
            <p:cNvSpPr txBox="1">
              <a:spLocks noChangeArrowheads="1"/>
            </p:cNvSpPr>
            <p:nvPr/>
          </p:nvSpPr>
          <p:spPr bwMode="auto">
            <a:xfrm>
              <a:off x="1117600" y="3817938"/>
              <a:ext cx="9937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38138" indent="-3381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900" b="1"/>
                <a:t>Pore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900" b="1"/>
                <a:t>complex</a:t>
              </a:r>
            </a:p>
          </p:txBody>
        </p:sp>
        <p:sp>
          <p:nvSpPr>
            <p:cNvPr id="48" name="Text Box 31"/>
            <p:cNvSpPr txBox="1">
              <a:spLocks noChangeArrowheads="1"/>
            </p:cNvSpPr>
            <p:nvPr/>
          </p:nvSpPr>
          <p:spPr bwMode="auto">
            <a:xfrm>
              <a:off x="2309813" y="5702300"/>
              <a:ext cx="12446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38138" indent="-3381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sz="2000" b="1"/>
                <a:t>Close-up</a:t>
              </a:r>
            </a:p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sz="2000" b="1"/>
                <a:t>of nuclear</a:t>
              </a:r>
            </a:p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sz="2000" b="1"/>
                <a:t>envelope</a:t>
              </a:r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>
              <a:off x="863600" y="4730750"/>
              <a:ext cx="393700" cy="990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51"/>
            <p:cNvSpPr>
              <a:spLocks noChangeShapeType="1"/>
            </p:cNvSpPr>
            <p:nvPr/>
          </p:nvSpPr>
          <p:spPr bwMode="auto">
            <a:xfrm>
              <a:off x="1554163" y="4364038"/>
              <a:ext cx="71437" cy="5619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utoShape 52"/>
            <p:cNvSpPr>
              <a:spLocks/>
            </p:cNvSpPr>
            <p:nvPr/>
          </p:nvSpPr>
          <p:spPr bwMode="auto">
            <a:xfrm rot="-5400000">
              <a:off x="1548607" y="4625181"/>
              <a:ext cx="150812" cy="708025"/>
            </a:xfrm>
            <a:prstGeom prst="rightBrace">
              <a:avLst>
                <a:gd name="adj1" fmla="val 3912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53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60" grpId="0"/>
      <p:bldP spid="23561" grpId="0"/>
      <p:bldP spid="23562" grpId="0"/>
      <p:bldP spid="23563" grpId="0"/>
      <p:bldP spid="23564" grpId="0"/>
      <p:bldP spid="23565" grpId="0"/>
      <p:bldP spid="23578" grpId="0" animBg="1"/>
      <p:bldP spid="23579" grpId="0" animBg="1"/>
      <p:bldP spid="23580" grpId="0" animBg="1"/>
      <p:bldP spid="23581" grpId="0" animBg="1"/>
      <p:bldP spid="23582" grpId="0" animBg="1"/>
      <p:bldP spid="23583" grpId="0" animBg="1"/>
      <p:bldP spid="235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7257" y="304801"/>
            <a:ext cx="8724900" cy="4114800"/>
          </a:xfrm>
        </p:spPr>
        <p:txBody>
          <a:bodyPr lIns="91440" tIns="45720" rIns="91440" bIns="45720">
            <a:normAutofit/>
          </a:bodyPr>
          <a:lstStyle/>
          <a:p>
            <a:pPr marL="292100" indent="-292100" eaLnBrk="1" hangingPunct="1"/>
            <a:r>
              <a:rPr lang="en-US" altLang="en-US" b="1" dirty="0"/>
              <a:t>Ribosomes </a:t>
            </a:r>
            <a:r>
              <a:rPr lang="en-US" altLang="en-US" dirty="0"/>
              <a:t>are complexes of ribosomal RNA and protein.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dirty="0"/>
              <a:t>Ribosomes carry out protein synthesis in two locations</a:t>
            </a:r>
            <a:r>
              <a:rPr lang="en-US" altLang="en-US" sz="2400" dirty="0"/>
              <a:t>.</a:t>
            </a:r>
            <a:endParaRPr lang="en-US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345238" y="945696"/>
            <a:ext cx="2798762" cy="1655762"/>
            <a:chOff x="6046788" y="3411538"/>
            <a:chExt cx="2798762" cy="1655762"/>
          </a:xfrm>
        </p:grpSpPr>
        <p:pic>
          <p:nvPicPr>
            <p:cNvPr id="9" name="Picture 37" descr="04_09_Ribosomes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61" t="49537" b="4576"/>
            <a:stretch/>
          </p:blipFill>
          <p:spPr bwMode="auto">
            <a:xfrm>
              <a:off x="6046788" y="3411538"/>
              <a:ext cx="2798762" cy="165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6046788" y="4783138"/>
              <a:ext cx="2498725" cy="28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38138" indent="-3381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Diagram of a ribosome</a:t>
              </a:r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7797800" y="3411538"/>
              <a:ext cx="969963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38138" indent="-3381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Large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subunit</a:t>
              </a: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7796213" y="4176713"/>
              <a:ext cx="969962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38138" indent="-3381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Small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subunit</a:t>
              </a:r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 flipV="1">
              <a:off x="7285038" y="3556000"/>
              <a:ext cx="46990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V="1">
              <a:off x="7289800" y="4325938"/>
              <a:ext cx="465138" cy="157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2" descr="Image result for free and bound riboso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3800474"/>
            <a:ext cx="57150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68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416</TotalTime>
  <Words>510</Words>
  <Application>Microsoft Office PowerPoint</Application>
  <PresentationFormat>On-screen Show (4:3)</PresentationFormat>
  <Paragraphs>117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Times</vt:lpstr>
      <vt:lpstr>Times New Roman</vt:lpstr>
      <vt:lpstr>Office Theme</vt:lpstr>
      <vt:lpstr>Please get your plant</vt:lpstr>
      <vt:lpstr>PowerPoint Presentation</vt:lpstr>
      <vt:lpstr>PowerPoint Presentation</vt:lpstr>
      <vt:lpstr>What to Know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4.7b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Know </dc:title>
  <dc:creator>lauren.wingard</dc:creator>
  <cp:lastModifiedBy>Lauren Wingard</cp:lastModifiedBy>
  <cp:revision>60</cp:revision>
  <cp:lastPrinted>2019-09-19T15:04:38Z</cp:lastPrinted>
  <dcterms:created xsi:type="dcterms:W3CDTF">2014-09-19T11:21:25Z</dcterms:created>
  <dcterms:modified xsi:type="dcterms:W3CDTF">2019-09-19T19:53:30Z</dcterms:modified>
</cp:coreProperties>
</file>