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8" r:id="rId2"/>
    <p:sldId id="256" r:id="rId3"/>
    <p:sldId id="259" r:id="rId4"/>
    <p:sldId id="262" r:id="rId5"/>
    <p:sldId id="263" r:id="rId6"/>
    <p:sldId id="264" r:id="rId7"/>
    <p:sldId id="265" r:id="rId8"/>
    <p:sldId id="266" r:id="rId9"/>
    <p:sldId id="260"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62368" autoAdjust="0"/>
  </p:normalViewPr>
  <p:slideViewPr>
    <p:cSldViewPr>
      <p:cViewPr varScale="1">
        <p:scale>
          <a:sx n="31" d="100"/>
          <a:sy n="31" d="100"/>
        </p:scale>
        <p:origin x="1162"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096777-617E-4B7B-937A-D809AED5A72C}" type="datetimeFigureOut">
              <a:rPr lang="en-US" smtClean="0"/>
              <a:t>9/18/2019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4E3AFF-390B-4AE3-AD62-AE7BA8DE931F}" type="slidenum">
              <a:rPr lang="en-US" smtClean="0"/>
              <a:t>‹#›</a:t>
            </a:fld>
            <a:endParaRPr lang="en-US"/>
          </a:p>
        </p:txBody>
      </p:sp>
    </p:spTree>
    <p:extLst>
      <p:ext uri="{BB962C8B-B14F-4D97-AF65-F5344CB8AC3E}">
        <p14:creationId xmlns:p14="http://schemas.microsoft.com/office/powerpoint/2010/main" val="2933049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en.wikipedia.org/wiki/Unicellular_organism"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en.wikipedia.org/wiki/Ocean"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spcBef>
                <a:spcPct val="0"/>
              </a:spcBef>
            </a:pPr>
            <a:fld id="{872FD1FC-91C1-4482-989E-8D9822D42B51}" type="slidenum">
              <a:rPr lang="en-US" altLang="en-US" smtClean="0">
                <a:cs typeface="Arial" charset="0"/>
              </a:rPr>
              <a:pPr>
                <a:spcBef>
                  <a:spcPct val="0"/>
                </a:spcBef>
              </a:pPr>
              <a:t>1</a:t>
            </a:fld>
            <a:endParaRPr lang="en-US" altLang="en-US">
              <a:cs typeface="Arial" charset="0"/>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itchFamily="84" charset="0"/>
              <a:ea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Microvilli and root hairs</a:t>
            </a:r>
          </a:p>
        </p:txBody>
      </p:sp>
      <p:sp>
        <p:nvSpPr>
          <p:cNvPr id="4" name="Slide Number Placeholder 3"/>
          <p:cNvSpPr>
            <a:spLocks noGrp="1"/>
          </p:cNvSpPr>
          <p:nvPr>
            <p:ph type="sldNum" sz="quarter" idx="10"/>
          </p:nvPr>
        </p:nvSpPr>
        <p:spPr/>
        <p:txBody>
          <a:bodyPr/>
          <a:lstStyle/>
          <a:p>
            <a:fld id="{8B4E3AFF-390B-4AE3-AD62-AE7BA8DE931F}" type="slidenum">
              <a:rPr lang="en-US" smtClean="0"/>
              <a:t>11</a:t>
            </a:fld>
            <a:endParaRPr lang="en-US"/>
          </a:p>
        </p:txBody>
      </p:sp>
    </p:spTree>
    <p:extLst>
      <p:ext uri="{BB962C8B-B14F-4D97-AF65-F5344CB8AC3E}">
        <p14:creationId xmlns:p14="http://schemas.microsoft.com/office/powerpoint/2010/main" val="3467385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(You will not be</a:t>
            </a:r>
            <a:r>
              <a:rPr lang="en-US" b="1" baseline="0" dirty="0"/>
              <a:t> tested on this information)</a:t>
            </a:r>
            <a:endParaRPr lang="en-US" b="1" dirty="0"/>
          </a:p>
          <a:p>
            <a:endParaRPr lang="en-US" b="1" dirty="0"/>
          </a:p>
          <a:p>
            <a:r>
              <a:rPr lang="en-US" b="1" dirty="0" err="1"/>
              <a:t>Xenophyophores</a:t>
            </a:r>
            <a:r>
              <a:rPr lang="en-US" dirty="0"/>
              <a:t> are giant </a:t>
            </a:r>
            <a:r>
              <a:rPr lang="en-US" dirty="0">
                <a:hlinkClick r:id="rId3" tooltip="Unicellular organism"/>
              </a:rPr>
              <a:t>unicellular</a:t>
            </a:r>
            <a:r>
              <a:rPr lang="en-US" dirty="0"/>
              <a:t> organisms found throughout the world's </a:t>
            </a:r>
            <a:r>
              <a:rPr lang="en-US" dirty="0">
                <a:hlinkClick r:id="rId4" tooltip="Ocean"/>
              </a:rPr>
              <a:t>oceans</a:t>
            </a:r>
            <a:r>
              <a:rPr lang="en-US" dirty="0"/>
              <a:t>, at depths of up to 10,641 meters (6.6 miles)</a:t>
            </a:r>
          </a:p>
          <a:p>
            <a:endParaRPr lang="en-US" dirty="0"/>
          </a:p>
          <a:p>
            <a:endParaRPr lang="en-US" dirty="0"/>
          </a:p>
          <a:p>
            <a:r>
              <a:rPr lang="en-US" dirty="0"/>
              <a:t>The image (taken 2005) is of a large 20-cm wide </a:t>
            </a:r>
            <a:r>
              <a:rPr lang="en-US" dirty="0" err="1"/>
              <a:t>Xenophyophore</a:t>
            </a:r>
            <a:r>
              <a:rPr lang="en-US" dirty="0"/>
              <a:t>. </a:t>
            </a:r>
            <a:r>
              <a:rPr lang="en-US" dirty="0" err="1"/>
              <a:t>Xenophyophores</a:t>
            </a:r>
            <a:r>
              <a:rPr lang="en-US" dirty="0"/>
              <a:t> are </a:t>
            </a:r>
            <a:r>
              <a:rPr lang="en-US" dirty="0" err="1"/>
              <a:t>protists</a:t>
            </a:r>
            <a:r>
              <a:rPr lang="en-US" dirty="0"/>
              <a:t>, single cell animals (</a:t>
            </a:r>
            <a:r>
              <a:rPr lang="en-US" i="1" dirty="0"/>
              <a:t>or animal like creatures actually ;3</a:t>
            </a:r>
            <a:r>
              <a:rPr lang="en-US" dirty="0"/>
              <a:t>). As benthic particulate feeders, </a:t>
            </a:r>
            <a:r>
              <a:rPr lang="en-US" dirty="0" err="1"/>
              <a:t>xenophyophores</a:t>
            </a:r>
            <a:r>
              <a:rPr lang="en-US" dirty="0"/>
              <a:t> normally sift through the sediments on the sea floor. and excrete a slimy substance; in locations with a dense population of </a:t>
            </a:r>
            <a:r>
              <a:rPr lang="en-US" dirty="0" err="1"/>
              <a:t>xenophyophores</a:t>
            </a:r>
            <a:r>
              <a:rPr lang="en-US" dirty="0"/>
              <a:t>, such as at the bottoms of oceanic trenches, this slime may cover large areas. Local population densities may be as high as 2,000 individuals per 100 square meters. </a:t>
            </a:r>
          </a:p>
        </p:txBody>
      </p:sp>
      <p:sp>
        <p:nvSpPr>
          <p:cNvPr id="4" name="Slide Number Placeholder 3"/>
          <p:cNvSpPr>
            <a:spLocks noGrp="1"/>
          </p:cNvSpPr>
          <p:nvPr>
            <p:ph type="sldNum" sz="quarter" idx="10"/>
          </p:nvPr>
        </p:nvSpPr>
        <p:spPr/>
        <p:txBody>
          <a:bodyPr/>
          <a:lstStyle/>
          <a:p>
            <a:fld id="{8B4E3AFF-390B-4AE3-AD62-AE7BA8DE931F}" type="slidenum">
              <a:rPr lang="en-US" smtClean="0"/>
              <a:t>12</a:t>
            </a:fld>
            <a:endParaRPr lang="en-US"/>
          </a:p>
        </p:txBody>
      </p:sp>
    </p:spTree>
    <p:extLst>
      <p:ext uri="{BB962C8B-B14F-4D97-AF65-F5344CB8AC3E}">
        <p14:creationId xmlns:p14="http://schemas.microsoft.com/office/powerpoint/2010/main" val="1321541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F0E0979F-9BF6-45B5-A38B-E7C64EFA4E2D}" type="slidenum">
              <a:rPr lang="en-US" altLang="en-US">
                <a:latin typeface="Arial" charset="0"/>
                <a:ea typeface="ヒラギノ角ゴ Pro W3" pitchFamily="84" charset="-128"/>
              </a:rPr>
              <a:pPr algn="r">
                <a:spcBef>
                  <a:spcPct val="0"/>
                </a:spcBef>
              </a:pPr>
              <a:t>3</a:t>
            </a:fld>
            <a:endParaRPr lang="en-US" altLang="en-US">
              <a:latin typeface="Arial" charset="0"/>
              <a:ea typeface="ヒラギノ角ゴ Pro W3" pitchFamily="84" charset="-128"/>
            </a:endParaRPr>
          </a:p>
        </p:txBody>
      </p:sp>
      <p:sp>
        <p:nvSpPr>
          <p:cNvPr id="162819" name="Rectangle 2"/>
          <p:cNvSpPr>
            <a:spLocks noGrp="1" noRot="1" noChangeAspect="1" noChangeArrowheads="1" noTextEdit="1"/>
          </p:cNvSpPr>
          <p:nvPr>
            <p:ph type="sldImg"/>
          </p:nvPr>
        </p:nvSpPr>
        <p:spPr>
          <a:solidFill>
            <a:srgbClr val="FFFFFF"/>
          </a:solidFill>
          <a:ln/>
        </p:spPr>
      </p:sp>
      <p:sp>
        <p:nvSpPr>
          <p:cNvPr id="162820"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172" tIns="44586" rIns="89172" bIns="44586"/>
          <a:lstStyle/>
          <a:p>
            <a:pPr eaLnBrk="1" hangingPunct="1"/>
            <a:endParaRPr lang="en-US" altLang="en-US">
              <a:latin typeface="Times New Roman" pitchFamily="84" charset="0"/>
              <a:ea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solidFill>
            <a:srgbClr val="FFFFFF"/>
          </a:solidFill>
          <a:ln/>
        </p:spPr>
      </p:sp>
      <p:sp>
        <p:nvSpPr>
          <p:cNvPr id="186371" name="Notes Placeholder 2"/>
          <p:cNvSpPr>
            <a:spLocks noGrp="1"/>
          </p:cNvSpPr>
          <p:nvPr>
            <p:ph type="body" idx="1"/>
          </p:nvPr>
        </p:nvSpPr>
        <p:spPr>
          <a:xfrm>
            <a:off x="914400" y="4343400"/>
            <a:ext cx="5029200" cy="4114800"/>
          </a:xfrm>
          <a:solidFill>
            <a:srgbClr val="FFFFFF"/>
          </a:solidFill>
          <a:ln>
            <a:solidFill>
              <a:srgbClr val="000000"/>
            </a:solidFill>
          </a:ln>
        </p:spPr>
        <p:txBody>
          <a:bodyPr/>
          <a:lstStyle/>
          <a:p>
            <a:pPr marL="292100" indent="-292100" eaLnBrk="1" hangingPunct="1"/>
            <a:r>
              <a:rPr lang="en-US" altLang="en-US" dirty="0"/>
              <a:t>The basic structural and functional unit of every organism is one of two types of cells: prokaryotic or eukaryotic.</a:t>
            </a:r>
          </a:p>
          <a:p>
            <a:pPr marL="292100" indent="-292100" eaLnBrk="1" hangingPunct="1"/>
            <a:r>
              <a:rPr lang="en-US" altLang="en-US" dirty="0"/>
              <a:t>Organisms of the domains Bacteria and Archaea consist of prokaryotic cells.</a:t>
            </a:r>
          </a:p>
          <a:p>
            <a:pPr marL="292100" indent="-292100" eaLnBrk="1" hangingPunct="1"/>
            <a:r>
              <a:rPr lang="en-US" altLang="en-US" dirty="0" err="1"/>
              <a:t>Protists</a:t>
            </a:r>
            <a:r>
              <a:rPr lang="en-US" altLang="en-US" dirty="0"/>
              <a:t>, fungi, animals, and plants all consist of eukaryotic cells.</a:t>
            </a:r>
          </a:p>
          <a:p>
            <a:endParaRPr lang="en-US" altLang="en-US" dirty="0">
              <a:latin typeface="Times New Roman" pitchFamily="84" charset="0"/>
              <a:ea typeface="ＭＳ Ｐゴシック" pitchFamily="84" charset="-128"/>
            </a:endParaRPr>
          </a:p>
        </p:txBody>
      </p:sp>
      <p:sp>
        <p:nvSpPr>
          <p:cNvPr id="186372"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7612BC66-1248-42FD-8757-DFE4BBEA4611}" type="slidenum">
              <a:rPr lang="en-US" altLang="en-US">
                <a:latin typeface="Arial" charset="0"/>
                <a:ea typeface="ヒラギノ角ゴ Pro W3" pitchFamily="84" charset="-128"/>
              </a:rPr>
              <a:pPr algn="r">
                <a:spcBef>
                  <a:spcPct val="0"/>
                </a:spcBef>
              </a:pPr>
              <a:t>4</a:t>
            </a:fld>
            <a:endParaRPr lang="en-US" altLang="en-US">
              <a:latin typeface="Arial" charset="0"/>
              <a:ea typeface="ヒラギノ角ゴ Pro W3"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solidFill>
            <a:srgbClr val="FFFFFF"/>
          </a:solidFill>
          <a:ln/>
        </p:spPr>
      </p:sp>
      <p:sp>
        <p:nvSpPr>
          <p:cNvPr id="187395" name="Notes Placeholder 2"/>
          <p:cNvSpPr>
            <a:spLocks noGrp="1"/>
          </p:cNvSpPr>
          <p:nvPr>
            <p:ph type="body" idx="1"/>
          </p:nvPr>
        </p:nvSpPr>
        <p:spPr>
          <a:xfrm>
            <a:off x="914400" y="4343400"/>
            <a:ext cx="5029200" cy="4114800"/>
          </a:xfrm>
          <a:solidFill>
            <a:srgbClr val="FFFFFF"/>
          </a:solidFill>
          <a:ln>
            <a:solidFill>
              <a:srgbClr val="000000"/>
            </a:solidFill>
          </a:ln>
        </p:spPr>
        <p:txBody>
          <a:bodyPr/>
          <a:lstStyle/>
          <a:p>
            <a:endParaRPr lang="en-US" altLang="en-US" dirty="0">
              <a:latin typeface="Times New Roman" pitchFamily="84" charset="0"/>
              <a:ea typeface="ＭＳ Ｐゴシック" pitchFamily="84" charset="-128"/>
            </a:endParaRPr>
          </a:p>
        </p:txBody>
      </p:sp>
      <p:sp>
        <p:nvSpPr>
          <p:cNvPr id="187396"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7EBC1207-1249-4823-A83D-ADD9C9A339E7}" type="slidenum">
              <a:rPr lang="en-US" altLang="en-US">
                <a:latin typeface="Arial" charset="0"/>
                <a:ea typeface="ヒラギノ角ゴ Pro W3" pitchFamily="84" charset="-128"/>
              </a:rPr>
              <a:pPr algn="r">
                <a:spcBef>
                  <a:spcPct val="0"/>
                </a:spcBef>
              </a:pPr>
              <a:t>5</a:t>
            </a:fld>
            <a:endParaRPr lang="en-US" altLang="en-US">
              <a:latin typeface="Arial" charset="0"/>
              <a:ea typeface="ヒラギノ角ゴ Pro W3"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solidFill>
            <a:srgbClr val="FFFFFF"/>
          </a:solidFill>
          <a:ln/>
        </p:spPr>
      </p:sp>
      <p:sp>
        <p:nvSpPr>
          <p:cNvPr id="188419" name="Notes Placeholder 2"/>
          <p:cNvSpPr>
            <a:spLocks noGrp="1"/>
          </p:cNvSpPr>
          <p:nvPr>
            <p:ph type="body" idx="1"/>
          </p:nvPr>
        </p:nvSpPr>
        <p:spPr>
          <a:xfrm>
            <a:off x="914400" y="4343400"/>
            <a:ext cx="5029200" cy="4114800"/>
          </a:xfrm>
          <a:solidFill>
            <a:srgbClr val="FFFFFF"/>
          </a:solidFill>
          <a:ln>
            <a:solidFill>
              <a:srgbClr val="000000"/>
            </a:solid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Times New Roman" pitchFamily="84" charset="0"/>
                <a:ea typeface="ＭＳ Ｐゴシック" pitchFamily="84" charset="-128"/>
              </a:rPr>
              <a:t>(You don’t need to remember what a halophile, </a:t>
            </a:r>
            <a:r>
              <a:rPr lang="en-US" sz="1200" dirty="0" err="1"/>
              <a:t>acidophile</a:t>
            </a:r>
            <a:r>
              <a:rPr lang="en-US" altLang="en-US" dirty="0">
                <a:latin typeface="Times New Roman" pitchFamily="84" charset="0"/>
                <a:ea typeface="ＭＳ Ｐゴシック" pitchFamily="84" charset="-128"/>
              </a:rPr>
              <a:t>, or </a:t>
            </a:r>
            <a:r>
              <a:rPr lang="en-US" altLang="en-US" dirty="0" err="1">
                <a:latin typeface="Times New Roman" pitchFamily="84" charset="0"/>
                <a:ea typeface="ＭＳ Ｐゴシック" pitchFamily="84" charset="-128"/>
              </a:rPr>
              <a:t>psychrophile</a:t>
            </a:r>
            <a:r>
              <a:rPr lang="en-US" altLang="en-US" dirty="0">
                <a:latin typeface="Times New Roman" pitchFamily="84" charset="0"/>
                <a:ea typeface="ＭＳ Ｐゴシック" pitchFamily="84" charset="-128"/>
              </a:rPr>
              <a:t> is. </a:t>
            </a:r>
          </a:p>
        </p:txBody>
      </p:sp>
      <p:sp>
        <p:nvSpPr>
          <p:cNvPr id="188420"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CEFCD774-7FC0-44EC-9B48-FDCCE2592A39}" type="slidenum">
              <a:rPr lang="en-US" altLang="en-US">
                <a:latin typeface="Arial" charset="0"/>
                <a:ea typeface="ヒラギノ角ゴ Pro W3" pitchFamily="84" charset="-128"/>
              </a:rPr>
              <a:pPr algn="r">
                <a:spcBef>
                  <a:spcPct val="0"/>
                </a:spcBef>
              </a:pPr>
              <a:t>6</a:t>
            </a:fld>
            <a:endParaRPr lang="en-US" altLang="en-US">
              <a:latin typeface="Arial" charset="0"/>
              <a:ea typeface="ヒラギノ角ゴ Pro W3"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02A50C97-7FBB-4581-AE7E-02C38C9E2838}" type="slidenum">
              <a:rPr lang="en-US" altLang="en-US">
                <a:latin typeface="Times" pitchFamily="84" charset="0"/>
              </a:rPr>
              <a:pPr algn="r">
                <a:spcBef>
                  <a:spcPct val="0"/>
                </a:spcBef>
              </a:pPr>
              <a:t>7</a:t>
            </a:fld>
            <a:endParaRPr lang="en-US" altLang="en-US">
              <a:latin typeface="Times" pitchFamily="84" charset="0"/>
            </a:endParaRPr>
          </a:p>
        </p:txBody>
      </p:sp>
      <p:sp>
        <p:nvSpPr>
          <p:cNvPr id="190467" name="Rectangle 2"/>
          <p:cNvSpPr>
            <a:spLocks noGrp="1" noRot="1" noChangeAspect="1" noChangeArrowheads="1" noTextEdit="1"/>
          </p:cNvSpPr>
          <p:nvPr>
            <p:ph type="sldImg"/>
          </p:nvPr>
        </p:nvSpPr>
        <p:spPr>
          <a:solidFill>
            <a:srgbClr val="FFFFFF"/>
          </a:solidFill>
          <a:ln/>
        </p:spPr>
      </p:sp>
      <p:sp>
        <p:nvSpPr>
          <p:cNvPr id="190468" name="Rectangle 3"/>
          <p:cNvSpPr>
            <a:spLocks noGrp="1" noChangeArrowheads="1"/>
          </p:cNvSpPr>
          <p:nvPr>
            <p:ph type="body" idx="1"/>
          </p:nvPr>
        </p:nvSpPr>
        <p:spPr>
          <a:xfrm>
            <a:off x="914400" y="4343400"/>
            <a:ext cx="5029200" cy="4114800"/>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dirty="0"/>
              <a:t>Prokaryotic  DNA is located in an unbound region of the cell called the </a:t>
            </a:r>
            <a:r>
              <a:rPr lang="en-US" altLang="en-US" b="1" dirty="0"/>
              <a:t>nucleoid</a:t>
            </a:r>
          </a:p>
          <a:p>
            <a:pPr eaLnBrk="1" hangingPunct="1"/>
            <a:endParaRPr lang="en-US" altLang="en-US" dirty="0">
              <a:solidFill>
                <a:srgbClr val="000000"/>
              </a:solidFill>
              <a:latin typeface="Times New Roman" pitchFamily="84" charset="0"/>
              <a:ea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solidFill>
            <a:srgbClr val="FFFFFF"/>
          </a:solidFill>
          <a:ln/>
        </p:spPr>
      </p:sp>
      <p:sp>
        <p:nvSpPr>
          <p:cNvPr id="191491" name="Notes Placeholder 2"/>
          <p:cNvSpPr>
            <a:spLocks noGrp="1"/>
          </p:cNvSpPr>
          <p:nvPr>
            <p:ph type="body" idx="1"/>
          </p:nvPr>
        </p:nvSpPr>
        <p:spPr>
          <a:xfrm>
            <a:off x="914400" y="4343400"/>
            <a:ext cx="5029200" cy="4114800"/>
          </a:xfrm>
          <a:solidFill>
            <a:srgbClr val="FFFFFF"/>
          </a:solidFill>
          <a:ln>
            <a:solidFill>
              <a:srgbClr val="000000"/>
            </a:solidFill>
          </a:ln>
        </p:spPr>
        <p:txBody>
          <a:bodyPr/>
          <a:lstStyle/>
          <a:p>
            <a:endParaRPr lang="en-US" altLang="en-US">
              <a:latin typeface="Times New Roman" pitchFamily="84" charset="0"/>
              <a:ea typeface="ＭＳ Ｐゴシック" pitchFamily="84" charset="-128"/>
            </a:endParaRPr>
          </a:p>
        </p:txBody>
      </p:sp>
      <p:sp>
        <p:nvSpPr>
          <p:cNvPr id="191492"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7E26B03D-0784-4FD7-B38D-8987EC273897}" type="slidenum">
              <a:rPr lang="en-US" altLang="en-US">
                <a:latin typeface="Arial" charset="0"/>
                <a:ea typeface="ヒラギノ角ゴ Pro W3" pitchFamily="84" charset="-128"/>
              </a:rPr>
              <a:pPr algn="r">
                <a:spcBef>
                  <a:spcPct val="0"/>
                </a:spcBef>
              </a:pPr>
              <a:t>8</a:t>
            </a:fld>
            <a:endParaRPr lang="en-US" altLang="en-US">
              <a:latin typeface="Arial" charset="0"/>
              <a:ea typeface="ヒラギノ角ゴ Pro W3"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solidFill>
            <a:srgbClr val="FFFFFF"/>
          </a:solidFill>
          <a:ln/>
        </p:spPr>
      </p:sp>
      <p:sp>
        <p:nvSpPr>
          <p:cNvPr id="162819" name="Notes Placeholder 2"/>
          <p:cNvSpPr>
            <a:spLocks noGrp="1"/>
          </p:cNvSpPr>
          <p:nvPr>
            <p:ph type="body" idx="1"/>
          </p:nvPr>
        </p:nvSpPr>
        <p:spPr>
          <a:xfrm>
            <a:off x="914400" y="4343400"/>
            <a:ext cx="5029200" cy="4114800"/>
          </a:xfrm>
          <a:solidFill>
            <a:srgbClr val="FFFFFF"/>
          </a:solidFill>
          <a:ln>
            <a:solidFill>
              <a:srgbClr val="000000"/>
            </a:solidFill>
          </a:ln>
        </p:spPr>
        <p:txBody>
          <a:bodyPr/>
          <a:lstStyle/>
          <a:p>
            <a:endParaRPr lang="en-US" altLang="en-US">
              <a:latin typeface="Times New Roman" pitchFamily="84" charset="0"/>
              <a:ea typeface="ＭＳ Ｐゴシック" pitchFamily="84" charset="-128"/>
            </a:endParaRPr>
          </a:p>
        </p:txBody>
      </p:sp>
      <p:sp>
        <p:nvSpPr>
          <p:cNvPr id="162820"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970B953A-46E4-45FD-993F-23C383F56E8F}" type="slidenum">
              <a:rPr lang="en-US" altLang="en-US">
                <a:latin typeface="Arial" charset="0"/>
                <a:ea typeface="ヒラギノ角ゴ Pro W3" pitchFamily="84" charset="-128"/>
              </a:rPr>
              <a:pPr algn="r">
                <a:spcBef>
                  <a:spcPct val="0"/>
                </a:spcBef>
              </a:pPr>
              <a:t>9</a:t>
            </a:fld>
            <a:endParaRPr lang="en-US" altLang="en-US">
              <a:latin typeface="Arial" charset="0"/>
              <a:ea typeface="ヒラギノ角ゴ Pro W3"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196B4B41-6A00-43F4-AA18-B487D709DDDB}" type="slidenum">
              <a:rPr lang="en-US" altLang="en-US">
                <a:latin typeface="Times" pitchFamily="84" charset="0"/>
              </a:rPr>
              <a:pPr algn="r">
                <a:spcBef>
                  <a:spcPct val="0"/>
                </a:spcBef>
              </a:pPr>
              <a:t>10</a:t>
            </a:fld>
            <a:endParaRPr lang="en-US" altLang="en-US">
              <a:latin typeface="Times" pitchFamily="84" charset="0"/>
            </a:endParaRPr>
          </a:p>
        </p:txBody>
      </p:sp>
      <p:sp>
        <p:nvSpPr>
          <p:cNvPr id="197635" name="Rectangle 2"/>
          <p:cNvSpPr>
            <a:spLocks noGrp="1" noRot="1" noChangeAspect="1" noChangeArrowheads="1" noTextEdit="1"/>
          </p:cNvSpPr>
          <p:nvPr>
            <p:ph type="sldImg"/>
          </p:nvPr>
        </p:nvSpPr>
        <p:spPr>
          <a:solidFill>
            <a:srgbClr val="FFFFFF"/>
          </a:solidFill>
          <a:ln/>
        </p:spPr>
      </p:sp>
      <p:sp>
        <p:nvSpPr>
          <p:cNvPr id="197636" name="Rectangle 3"/>
          <p:cNvSpPr>
            <a:spLocks noGrp="1" noChangeArrowheads="1"/>
          </p:cNvSpPr>
          <p:nvPr>
            <p:ph type="body" idx="1"/>
          </p:nvPr>
        </p:nvSpPr>
        <p:spPr>
          <a:xfrm>
            <a:off x="914400" y="4343400"/>
            <a:ext cx="5029200" cy="4114800"/>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marL="292100" indent="-292100" eaLnBrk="1" hangingPunct="1"/>
            <a:r>
              <a:rPr lang="en-US" altLang="en-US" dirty="0"/>
              <a:t>The ratio of surface area to volume of a cell is critical.</a:t>
            </a:r>
          </a:p>
          <a:p>
            <a:pPr marL="292100" indent="-292100" eaLnBrk="1" hangingPunct="1"/>
            <a:r>
              <a:rPr lang="en-US" altLang="en-US" dirty="0"/>
              <a:t>As the surface area increases by a factor of </a:t>
            </a:r>
            <a:r>
              <a:rPr lang="en-US" altLang="en-US" i="1" dirty="0"/>
              <a:t>n</a:t>
            </a:r>
            <a:r>
              <a:rPr lang="en-US" altLang="en-US" baseline="30000" dirty="0"/>
              <a:t>2</a:t>
            </a:r>
            <a:r>
              <a:rPr lang="en-US" altLang="en-US" dirty="0"/>
              <a:t>, the volume increases by a factor of </a:t>
            </a:r>
            <a:r>
              <a:rPr lang="en-US" altLang="en-US" i="1" dirty="0"/>
              <a:t>n</a:t>
            </a:r>
            <a:r>
              <a:rPr lang="en-US" altLang="en-US" baseline="30000" dirty="0"/>
              <a:t>3.</a:t>
            </a:r>
          </a:p>
          <a:p>
            <a:pPr marL="292100" indent="-292100" eaLnBrk="1" hangingPunct="1"/>
            <a:r>
              <a:rPr lang="en-US" altLang="en-US" dirty="0"/>
              <a:t>Small cells have a greater surface area relative </a:t>
            </a:r>
            <a:br>
              <a:rPr lang="en-US" altLang="en-US" dirty="0"/>
            </a:br>
            <a:r>
              <a:rPr lang="en-US" altLang="en-US" dirty="0"/>
              <a:t>to volume.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“Metabolic requirements impose the theoretical upper limits on the size that is practical for a single cell.</a:t>
            </a:r>
            <a:r>
              <a:rPr lang="en-US" altLang="en-US" baseline="0" dirty="0"/>
              <a:t>  At the boundary of every cell, the plasma membrane functions as a selective barrier that allows passage of enough oxygen, nutrients, and wastes to service the entire cell.  For each square micrometer of membrane, only a limited amount of a particular substance can cross per second, so the ratio of surface area to volume is critical.  As a cell increases in size, its volume grows proportionately more than its surface area.  (Area is proportional to a linear dimension squared, whereas volume is proportional to the linear dimension cubed.) Thus, a smaller object has a greater ratio of surface area to volume.”  (From page 70)</a:t>
            </a:r>
            <a:endParaRPr lang="en-US" altLang="en-US" dirty="0"/>
          </a:p>
          <a:p>
            <a:endParaRPr lang="en-US" altLang="en-US" dirty="0">
              <a:solidFill>
                <a:srgbClr val="000000"/>
              </a:solidFill>
              <a:latin typeface="Times New Roman" pitchFamily="84" charset="0"/>
              <a:ea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EBC90A-811A-4E4E-AAAA-7FDE4CF25521}"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6D443-8D96-46AC-B6D5-540FA4852E2A}" type="slidenum">
              <a:rPr lang="en-US" smtClean="0"/>
              <a:t>‹#›</a:t>
            </a:fld>
            <a:endParaRPr lang="en-US"/>
          </a:p>
        </p:txBody>
      </p:sp>
    </p:spTree>
    <p:extLst>
      <p:ext uri="{BB962C8B-B14F-4D97-AF65-F5344CB8AC3E}">
        <p14:creationId xmlns:p14="http://schemas.microsoft.com/office/powerpoint/2010/main" val="2259784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EBC90A-811A-4E4E-AAAA-7FDE4CF25521}"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6D443-8D96-46AC-B6D5-540FA4852E2A}" type="slidenum">
              <a:rPr lang="en-US" smtClean="0"/>
              <a:t>‹#›</a:t>
            </a:fld>
            <a:endParaRPr lang="en-US"/>
          </a:p>
        </p:txBody>
      </p:sp>
    </p:spTree>
    <p:extLst>
      <p:ext uri="{BB962C8B-B14F-4D97-AF65-F5344CB8AC3E}">
        <p14:creationId xmlns:p14="http://schemas.microsoft.com/office/powerpoint/2010/main" val="243335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EBC90A-811A-4E4E-AAAA-7FDE4CF25521}"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6D443-8D96-46AC-B6D5-540FA4852E2A}" type="slidenum">
              <a:rPr lang="en-US" smtClean="0"/>
              <a:t>‹#›</a:t>
            </a:fld>
            <a:endParaRPr lang="en-US"/>
          </a:p>
        </p:txBody>
      </p:sp>
    </p:spTree>
    <p:extLst>
      <p:ext uri="{BB962C8B-B14F-4D97-AF65-F5344CB8AC3E}">
        <p14:creationId xmlns:p14="http://schemas.microsoft.com/office/powerpoint/2010/main" val="1821913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EBC90A-811A-4E4E-AAAA-7FDE4CF25521}"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6D443-8D96-46AC-B6D5-540FA4852E2A}" type="slidenum">
              <a:rPr lang="en-US" smtClean="0"/>
              <a:t>‹#›</a:t>
            </a:fld>
            <a:endParaRPr lang="en-US"/>
          </a:p>
        </p:txBody>
      </p:sp>
    </p:spTree>
    <p:extLst>
      <p:ext uri="{BB962C8B-B14F-4D97-AF65-F5344CB8AC3E}">
        <p14:creationId xmlns:p14="http://schemas.microsoft.com/office/powerpoint/2010/main" val="3234236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EBC90A-811A-4E4E-AAAA-7FDE4CF25521}"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6D443-8D96-46AC-B6D5-540FA4852E2A}" type="slidenum">
              <a:rPr lang="en-US" smtClean="0"/>
              <a:t>‹#›</a:t>
            </a:fld>
            <a:endParaRPr lang="en-US"/>
          </a:p>
        </p:txBody>
      </p:sp>
    </p:spTree>
    <p:extLst>
      <p:ext uri="{BB962C8B-B14F-4D97-AF65-F5344CB8AC3E}">
        <p14:creationId xmlns:p14="http://schemas.microsoft.com/office/powerpoint/2010/main" val="3105935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EBC90A-811A-4E4E-AAAA-7FDE4CF25521}"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56D443-8D96-46AC-B6D5-540FA4852E2A}" type="slidenum">
              <a:rPr lang="en-US" smtClean="0"/>
              <a:t>‹#›</a:t>
            </a:fld>
            <a:endParaRPr lang="en-US"/>
          </a:p>
        </p:txBody>
      </p:sp>
    </p:spTree>
    <p:extLst>
      <p:ext uri="{BB962C8B-B14F-4D97-AF65-F5344CB8AC3E}">
        <p14:creationId xmlns:p14="http://schemas.microsoft.com/office/powerpoint/2010/main" val="2408464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EBC90A-811A-4E4E-AAAA-7FDE4CF25521}"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56D443-8D96-46AC-B6D5-540FA4852E2A}" type="slidenum">
              <a:rPr lang="en-US" smtClean="0"/>
              <a:t>‹#›</a:t>
            </a:fld>
            <a:endParaRPr lang="en-US"/>
          </a:p>
        </p:txBody>
      </p:sp>
    </p:spTree>
    <p:extLst>
      <p:ext uri="{BB962C8B-B14F-4D97-AF65-F5344CB8AC3E}">
        <p14:creationId xmlns:p14="http://schemas.microsoft.com/office/powerpoint/2010/main" val="3767367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EBC90A-811A-4E4E-AAAA-7FDE4CF25521}"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56D443-8D96-46AC-B6D5-540FA4852E2A}" type="slidenum">
              <a:rPr lang="en-US" smtClean="0"/>
              <a:t>‹#›</a:t>
            </a:fld>
            <a:endParaRPr lang="en-US"/>
          </a:p>
        </p:txBody>
      </p:sp>
    </p:spTree>
    <p:extLst>
      <p:ext uri="{BB962C8B-B14F-4D97-AF65-F5344CB8AC3E}">
        <p14:creationId xmlns:p14="http://schemas.microsoft.com/office/powerpoint/2010/main" val="110009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BC90A-811A-4E4E-AAAA-7FDE4CF25521}"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56D443-8D96-46AC-B6D5-540FA4852E2A}" type="slidenum">
              <a:rPr lang="en-US" smtClean="0"/>
              <a:t>‹#›</a:t>
            </a:fld>
            <a:endParaRPr lang="en-US"/>
          </a:p>
        </p:txBody>
      </p:sp>
    </p:spTree>
    <p:extLst>
      <p:ext uri="{BB962C8B-B14F-4D97-AF65-F5344CB8AC3E}">
        <p14:creationId xmlns:p14="http://schemas.microsoft.com/office/powerpoint/2010/main" val="1687404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EBC90A-811A-4E4E-AAAA-7FDE4CF25521}"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56D443-8D96-46AC-B6D5-540FA4852E2A}" type="slidenum">
              <a:rPr lang="en-US" smtClean="0"/>
              <a:t>‹#›</a:t>
            </a:fld>
            <a:endParaRPr lang="en-US"/>
          </a:p>
        </p:txBody>
      </p:sp>
    </p:spTree>
    <p:extLst>
      <p:ext uri="{BB962C8B-B14F-4D97-AF65-F5344CB8AC3E}">
        <p14:creationId xmlns:p14="http://schemas.microsoft.com/office/powerpoint/2010/main" val="2627227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EBC90A-811A-4E4E-AAAA-7FDE4CF25521}"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56D443-8D96-46AC-B6D5-540FA4852E2A}" type="slidenum">
              <a:rPr lang="en-US" smtClean="0"/>
              <a:t>‹#›</a:t>
            </a:fld>
            <a:endParaRPr lang="en-US"/>
          </a:p>
        </p:txBody>
      </p:sp>
    </p:spTree>
    <p:extLst>
      <p:ext uri="{BB962C8B-B14F-4D97-AF65-F5344CB8AC3E}">
        <p14:creationId xmlns:p14="http://schemas.microsoft.com/office/powerpoint/2010/main" val="2782273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BC90A-811A-4E4E-AAAA-7FDE4CF25521}" type="datetimeFigureOut">
              <a:rPr lang="en-US" smtClean="0"/>
              <a:t>9/18/2019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56D443-8D96-46AC-B6D5-540FA4852E2A}" type="slidenum">
              <a:rPr lang="en-US" smtClean="0"/>
              <a:t>‹#›</a:t>
            </a:fld>
            <a:endParaRPr lang="en-US"/>
          </a:p>
        </p:txBody>
      </p:sp>
    </p:spTree>
    <p:extLst>
      <p:ext uri="{BB962C8B-B14F-4D97-AF65-F5344CB8AC3E}">
        <p14:creationId xmlns:p14="http://schemas.microsoft.com/office/powerpoint/2010/main" val="153171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hyperlink" Target="http://www.mediaresource.org/instruct.ht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spcBef>
                <a:spcPct val="20000"/>
              </a:spcBef>
              <a:spcAft>
                <a:spcPct val="20000"/>
              </a:spcAft>
              <a:buClr>
                <a:schemeClr val="tx2"/>
              </a:buClr>
              <a:buFont typeface="Wingdings" pitchFamily="84" charset="2"/>
              <a:buChar char="§"/>
              <a:defRPr sz="2800">
                <a:solidFill>
                  <a:schemeClr val="tx1"/>
                </a:solidFill>
                <a:latin typeface="Arial" charset="0"/>
                <a:cs typeface="Arial" charset="0"/>
              </a:defRPr>
            </a:lvl1pPr>
            <a:lvl2pPr marL="742950" indent="-285750" eaLnBrk="0" hangingPunct="0">
              <a:spcBef>
                <a:spcPct val="20000"/>
              </a:spcBef>
              <a:spcAft>
                <a:spcPct val="20000"/>
              </a:spcAft>
              <a:buClr>
                <a:schemeClr val="tx2"/>
              </a:buClr>
              <a:buFont typeface="Wingdings" pitchFamily="84" charset="2"/>
              <a:buChar char="§"/>
              <a:defRPr sz="2600">
                <a:solidFill>
                  <a:schemeClr val="tx1"/>
                </a:solidFill>
                <a:latin typeface="Arial" charset="0"/>
                <a:cs typeface="Arial" charset="0"/>
              </a:defRPr>
            </a:lvl2pPr>
            <a:lvl3pPr marL="1143000" indent="-228600" eaLnBrk="0" hangingPunct="0">
              <a:spcBef>
                <a:spcPct val="20000"/>
              </a:spcBef>
              <a:spcAft>
                <a:spcPct val="20000"/>
              </a:spcAft>
              <a:buClr>
                <a:schemeClr val="tx2"/>
              </a:buClr>
              <a:buFont typeface="Wingdings" pitchFamily="84" charset="2"/>
              <a:buChar char="§"/>
              <a:defRPr sz="2400">
                <a:solidFill>
                  <a:schemeClr val="tx1"/>
                </a:solidFill>
                <a:latin typeface="Arial" charset="0"/>
                <a:cs typeface="Arial" charset="0"/>
              </a:defRPr>
            </a:lvl3pPr>
            <a:lvl4pPr marL="16002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4pPr>
            <a:lvl5pPr marL="20574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5pPr>
            <a:lvl6pPr marL="25146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6pPr>
            <a:lvl7pPr marL="29718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7pPr>
            <a:lvl8pPr marL="34290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8pPr>
            <a:lvl9pPr marL="38862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9pPr>
          </a:lstStyle>
          <a:p>
            <a:pPr algn="ctr">
              <a:spcBef>
                <a:spcPct val="0"/>
              </a:spcBef>
              <a:spcAft>
                <a:spcPct val="0"/>
              </a:spcAft>
              <a:buClrTx/>
              <a:buFontTx/>
              <a:buNone/>
            </a:pPr>
            <a:r>
              <a:rPr lang="en-US" altLang="en-US" sz="1400" b="1">
                <a:latin typeface="Tahoma" pitchFamily="84" charset="0"/>
              </a:rPr>
              <a:t>0</a:t>
            </a:r>
          </a:p>
        </p:txBody>
      </p:sp>
      <p:sp>
        <p:nvSpPr>
          <p:cNvPr id="4099" name="Text Box 8"/>
          <p:cNvSpPr txBox="1">
            <a:spLocks noChangeArrowheads="1"/>
          </p:cNvSpPr>
          <p:nvPr/>
        </p:nvSpPr>
        <p:spPr bwMode="auto">
          <a:xfrm>
            <a:off x="381000" y="1676400"/>
            <a:ext cx="7853362" cy="1938992"/>
          </a:xfrm>
          <a:prstGeom prst="rect">
            <a:avLst/>
          </a:prstGeom>
          <a:noFill/>
          <a:ln>
            <a:noFill/>
          </a:ln>
          <a:effectLst/>
          <a:extLst>
            <a:ext uri="{909E8E84-426E-40DD-AFC4-6F175D3DCCD1}">
              <a14:hiddenFill xmlns:a14="http://schemas.microsoft.com/office/drawing/2010/main">
                <a:solidFill>
                  <a:srgbClr val="9D0016"/>
                </a:solidFill>
              </a14:hiddenFill>
            </a:ext>
            <a:ext uri="{91240B29-F687-4F45-9708-019B960494DF}">
              <a14:hiddenLine xmlns:a14="http://schemas.microsoft.com/office/drawing/2010/main" w="9525">
                <a:solidFill>
                  <a:srgbClr val="47474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0" dirty="0">
                <a:solidFill>
                  <a:srgbClr val="9D0016"/>
                </a:solidFill>
              </a:rPr>
              <a:t> Chapter 4</a:t>
            </a:r>
          </a:p>
        </p:txBody>
      </p:sp>
      <p:sp>
        <p:nvSpPr>
          <p:cNvPr id="2" name="Subtitle 1"/>
          <p:cNvSpPr>
            <a:spLocks noGrp="1"/>
          </p:cNvSpPr>
          <p:nvPr>
            <p:ph type="subTitle" idx="1"/>
          </p:nvPr>
        </p:nvSpPr>
        <p:spPr/>
        <p:txBody>
          <a:bodyPr/>
          <a:lstStyle/>
          <a:p>
            <a:r>
              <a:rPr lang="en-US" dirty="0"/>
              <a:t>Prokaryotes and Eukaryotes</a:t>
            </a:r>
          </a:p>
          <a:p>
            <a:r>
              <a:rPr lang="en-US" dirty="0"/>
              <a:t>Cell Size</a:t>
            </a:r>
          </a:p>
        </p:txBody>
      </p:sp>
    </p:spTree>
    <p:custDataLst>
      <p:tags r:id="rId1"/>
    </p:custDataLst>
    <p:extLst>
      <p:ext uri="{BB962C8B-B14F-4D97-AF65-F5344CB8AC3E}">
        <p14:creationId xmlns:p14="http://schemas.microsoft.com/office/powerpoint/2010/main" val="2857411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757238" y="136525"/>
            <a:ext cx="7627937" cy="2720975"/>
            <a:chOff x="757238" y="136525"/>
            <a:chExt cx="7627937" cy="2720975"/>
          </a:xfrm>
        </p:grpSpPr>
        <p:pic>
          <p:nvPicPr>
            <p:cNvPr id="24" name="Picture 42" descr="04_06SurfaceVolume-U"/>
            <p:cNvPicPr>
              <a:picLocks noChangeAspect="1" noChangeArrowheads="1"/>
            </p:cNvPicPr>
            <p:nvPr/>
          </p:nvPicPr>
          <p:blipFill rotWithShape="1">
            <a:blip r:embed="rId3">
              <a:extLst>
                <a:ext uri="{28A0092B-C50C-407E-A947-70E740481C1C}">
                  <a14:useLocalDpi xmlns:a14="http://schemas.microsoft.com/office/drawing/2010/main" val="0"/>
                </a:ext>
              </a:extLst>
            </a:blip>
            <a:srcRect b="58679"/>
            <a:stretch/>
          </p:blipFill>
          <p:spPr bwMode="auto">
            <a:xfrm>
              <a:off x="757238" y="136525"/>
              <a:ext cx="7627937" cy="272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 Box 31"/>
            <p:cNvSpPr txBox="1">
              <a:spLocks noChangeArrowheads="1"/>
            </p:cNvSpPr>
            <p:nvPr/>
          </p:nvSpPr>
          <p:spPr bwMode="auto">
            <a:xfrm>
              <a:off x="4957763" y="150813"/>
              <a:ext cx="340677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38138" indent="-338138"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5000"/>
                </a:lnSpc>
                <a:buFont typeface="Arial" charset="0"/>
                <a:buNone/>
              </a:pPr>
              <a:r>
                <a:rPr lang="en-US" altLang="en-US" sz="1800" b="1"/>
                <a:t>Surface area increases while</a:t>
              </a:r>
            </a:p>
            <a:p>
              <a:pPr algn="ctr">
                <a:lnSpc>
                  <a:spcPct val="95000"/>
                </a:lnSpc>
                <a:buFont typeface="Arial" charset="0"/>
                <a:buNone/>
              </a:pPr>
              <a:r>
                <a:rPr lang="en-US" altLang="en-US" sz="1800" b="1"/>
                <a:t>total volume remains constant</a:t>
              </a:r>
            </a:p>
          </p:txBody>
        </p:sp>
        <p:sp>
          <p:nvSpPr>
            <p:cNvPr id="26" name="Text Box 31"/>
            <p:cNvSpPr txBox="1">
              <a:spLocks noChangeArrowheads="1"/>
            </p:cNvSpPr>
            <p:nvPr/>
          </p:nvSpPr>
          <p:spPr bwMode="auto">
            <a:xfrm>
              <a:off x="4152900" y="2474913"/>
              <a:ext cx="1905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800" b="1"/>
                <a:t>1</a:t>
              </a:r>
            </a:p>
          </p:txBody>
        </p:sp>
        <p:sp>
          <p:nvSpPr>
            <p:cNvPr id="27" name="Text Box 31"/>
            <p:cNvSpPr txBox="1">
              <a:spLocks noChangeArrowheads="1"/>
            </p:cNvSpPr>
            <p:nvPr/>
          </p:nvSpPr>
          <p:spPr bwMode="auto">
            <a:xfrm>
              <a:off x="5092700" y="1870075"/>
              <a:ext cx="1905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800" b="1"/>
                <a:t>5</a:t>
              </a:r>
            </a:p>
          </p:txBody>
        </p:sp>
        <p:sp>
          <p:nvSpPr>
            <p:cNvPr id="28" name="Text Box 31"/>
            <p:cNvSpPr txBox="1">
              <a:spLocks noChangeArrowheads="1"/>
            </p:cNvSpPr>
            <p:nvPr/>
          </p:nvSpPr>
          <p:spPr bwMode="auto">
            <a:xfrm>
              <a:off x="6645275" y="2189163"/>
              <a:ext cx="1905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800" b="1"/>
                <a:t>1</a:t>
              </a:r>
            </a:p>
          </p:txBody>
        </p:sp>
        <p:sp>
          <p:nvSpPr>
            <p:cNvPr id="29" name="Line 37"/>
            <p:cNvSpPr>
              <a:spLocks noChangeShapeType="1"/>
            </p:cNvSpPr>
            <p:nvPr/>
          </p:nvSpPr>
          <p:spPr bwMode="auto">
            <a:xfrm>
              <a:off x="5168900" y="2112963"/>
              <a:ext cx="0" cy="261937"/>
            </a:xfrm>
            <a:prstGeom prst="line">
              <a:avLst/>
            </a:prstGeom>
            <a:noFill/>
            <a:ln w="12700">
              <a:solidFill>
                <a:schemeClr val="tx1"/>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 name="Line 38"/>
            <p:cNvSpPr>
              <a:spLocks noChangeShapeType="1"/>
            </p:cNvSpPr>
            <p:nvPr/>
          </p:nvSpPr>
          <p:spPr bwMode="auto">
            <a:xfrm flipV="1">
              <a:off x="5170488" y="1612900"/>
              <a:ext cx="0" cy="261938"/>
            </a:xfrm>
            <a:prstGeom prst="line">
              <a:avLst/>
            </a:prstGeom>
            <a:noFill/>
            <a:ln w="12700">
              <a:solidFill>
                <a:schemeClr val="tx1"/>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2" name="TextBox 1"/>
          <p:cNvSpPr txBox="1"/>
          <p:nvPr/>
        </p:nvSpPr>
        <p:spPr>
          <a:xfrm>
            <a:off x="272256" y="246360"/>
            <a:ext cx="3962400" cy="1661993"/>
          </a:xfrm>
          <a:prstGeom prst="rect">
            <a:avLst/>
          </a:prstGeom>
          <a:noFill/>
        </p:spPr>
        <p:txBody>
          <a:bodyPr wrap="square" rtlCol="0">
            <a:spAutoFit/>
          </a:bodyPr>
          <a:lstStyle/>
          <a:p>
            <a:r>
              <a:rPr lang="en-US" altLang="en-US" sz="2800" dirty="0"/>
              <a:t>Metabolic requirements set upper limits on the size of cells. </a:t>
            </a:r>
          </a:p>
          <a:p>
            <a:endParaRPr lang="en-US" dirty="0"/>
          </a:p>
        </p:txBody>
      </p:sp>
      <p:sp>
        <p:nvSpPr>
          <p:cNvPr id="3" name="Rectangle 2"/>
          <p:cNvSpPr/>
          <p:nvPr/>
        </p:nvSpPr>
        <p:spPr>
          <a:xfrm>
            <a:off x="1524000" y="6488668"/>
            <a:ext cx="6518275" cy="369332"/>
          </a:xfrm>
          <a:prstGeom prst="rect">
            <a:avLst/>
          </a:prstGeom>
        </p:spPr>
        <p:txBody>
          <a:bodyPr wrap="square">
            <a:spAutoFit/>
          </a:bodyPr>
          <a:lstStyle/>
          <a:p>
            <a:r>
              <a:rPr lang="en-US" altLang="en-US" dirty="0"/>
              <a:t>A smaller object has a greater ratio of surface area to volume.</a:t>
            </a:r>
            <a:endParaRPr lang="en-US" dirty="0"/>
          </a:p>
        </p:txBody>
      </p:sp>
      <p:grpSp>
        <p:nvGrpSpPr>
          <p:cNvPr id="31" name="Group 30"/>
          <p:cNvGrpSpPr/>
          <p:nvPr/>
        </p:nvGrpSpPr>
        <p:grpSpPr>
          <a:xfrm>
            <a:off x="757238" y="2741613"/>
            <a:ext cx="7627937" cy="3811587"/>
            <a:chOff x="757238" y="2741613"/>
            <a:chExt cx="7627937" cy="3811587"/>
          </a:xfrm>
        </p:grpSpPr>
        <p:pic>
          <p:nvPicPr>
            <p:cNvPr id="32" name="Picture 42" descr="04_06SurfaceVolume-U"/>
            <p:cNvPicPr>
              <a:picLocks noChangeAspect="1" noChangeArrowheads="1"/>
            </p:cNvPicPr>
            <p:nvPr/>
          </p:nvPicPr>
          <p:blipFill rotWithShape="1">
            <a:blip r:embed="rId3">
              <a:extLst>
                <a:ext uri="{28A0092B-C50C-407E-A947-70E740481C1C}">
                  <a14:useLocalDpi xmlns:a14="http://schemas.microsoft.com/office/drawing/2010/main" val="0"/>
                </a:ext>
              </a:extLst>
            </a:blip>
            <a:srcRect t="39561" b="2556"/>
            <a:stretch/>
          </p:blipFill>
          <p:spPr bwMode="auto">
            <a:xfrm>
              <a:off x="757238" y="2741613"/>
              <a:ext cx="7627937" cy="381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Text Box 31"/>
            <p:cNvSpPr txBox="1">
              <a:spLocks noChangeArrowheads="1"/>
            </p:cNvSpPr>
            <p:nvPr/>
          </p:nvSpPr>
          <p:spPr bwMode="auto">
            <a:xfrm>
              <a:off x="7189788" y="3400425"/>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800" b="1"/>
                <a:t>750</a:t>
              </a:r>
            </a:p>
          </p:txBody>
        </p:sp>
        <p:sp>
          <p:nvSpPr>
            <p:cNvPr id="34" name="Text Box 31"/>
            <p:cNvSpPr txBox="1">
              <a:spLocks noChangeArrowheads="1"/>
            </p:cNvSpPr>
            <p:nvPr/>
          </p:nvSpPr>
          <p:spPr bwMode="auto">
            <a:xfrm>
              <a:off x="7181850" y="4649788"/>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800" b="1"/>
                <a:t>125</a:t>
              </a:r>
            </a:p>
          </p:txBody>
        </p:sp>
        <p:sp>
          <p:nvSpPr>
            <p:cNvPr id="35" name="Text Box 31"/>
            <p:cNvSpPr txBox="1">
              <a:spLocks noChangeArrowheads="1"/>
            </p:cNvSpPr>
            <p:nvPr/>
          </p:nvSpPr>
          <p:spPr bwMode="auto">
            <a:xfrm>
              <a:off x="5724525" y="34036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800" b="1"/>
                <a:t>150</a:t>
              </a:r>
            </a:p>
          </p:txBody>
        </p:sp>
        <p:sp>
          <p:nvSpPr>
            <p:cNvPr id="36" name="Text Box 31"/>
            <p:cNvSpPr txBox="1">
              <a:spLocks noChangeArrowheads="1"/>
            </p:cNvSpPr>
            <p:nvPr/>
          </p:nvSpPr>
          <p:spPr bwMode="auto">
            <a:xfrm>
              <a:off x="5721350" y="4649788"/>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800" b="1"/>
                <a:t>125</a:t>
              </a:r>
            </a:p>
          </p:txBody>
        </p:sp>
        <p:sp>
          <p:nvSpPr>
            <p:cNvPr id="37" name="Text Box 31"/>
            <p:cNvSpPr txBox="1">
              <a:spLocks noChangeArrowheads="1"/>
            </p:cNvSpPr>
            <p:nvPr/>
          </p:nvSpPr>
          <p:spPr bwMode="auto">
            <a:xfrm>
              <a:off x="4424363" y="3400425"/>
              <a:ext cx="2000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800" b="1"/>
                <a:t>6</a:t>
              </a:r>
            </a:p>
          </p:txBody>
        </p:sp>
        <p:sp>
          <p:nvSpPr>
            <p:cNvPr id="38" name="Text Box 31"/>
            <p:cNvSpPr txBox="1">
              <a:spLocks noChangeArrowheads="1"/>
            </p:cNvSpPr>
            <p:nvPr/>
          </p:nvSpPr>
          <p:spPr bwMode="auto">
            <a:xfrm>
              <a:off x="4411663" y="4649788"/>
              <a:ext cx="1905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800" b="1"/>
                <a:t>1</a:t>
              </a:r>
            </a:p>
          </p:txBody>
        </p:sp>
        <p:sp>
          <p:nvSpPr>
            <p:cNvPr id="39" name="Text Box 31"/>
            <p:cNvSpPr txBox="1">
              <a:spLocks noChangeArrowheads="1"/>
            </p:cNvSpPr>
            <p:nvPr/>
          </p:nvSpPr>
          <p:spPr bwMode="auto">
            <a:xfrm>
              <a:off x="4422775" y="5873750"/>
              <a:ext cx="2000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800" b="1"/>
                <a:t>6</a:t>
              </a:r>
            </a:p>
          </p:txBody>
        </p:sp>
        <p:sp>
          <p:nvSpPr>
            <p:cNvPr id="40" name="Text Box 31"/>
            <p:cNvSpPr txBox="1">
              <a:spLocks noChangeArrowheads="1"/>
            </p:cNvSpPr>
            <p:nvPr/>
          </p:nvSpPr>
          <p:spPr bwMode="auto">
            <a:xfrm>
              <a:off x="7318375" y="5872163"/>
              <a:ext cx="2000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800" b="1"/>
                <a:t>6</a:t>
              </a:r>
            </a:p>
          </p:txBody>
        </p:sp>
        <p:sp>
          <p:nvSpPr>
            <p:cNvPr id="41" name="Text Box 31"/>
            <p:cNvSpPr txBox="1">
              <a:spLocks noChangeArrowheads="1"/>
            </p:cNvSpPr>
            <p:nvPr/>
          </p:nvSpPr>
          <p:spPr bwMode="auto">
            <a:xfrm>
              <a:off x="5759450" y="5875338"/>
              <a:ext cx="3270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800" b="1"/>
                <a:t>1.2</a:t>
              </a:r>
            </a:p>
          </p:txBody>
        </p:sp>
        <p:sp>
          <p:nvSpPr>
            <p:cNvPr id="42" name="Text Box 31"/>
            <p:cNvSpPr txBox="1">
              <a:spLocks noChangeArrowheads="1"/>
            </p:cNvSpPr>
            <p:nvPr/>
          </p:nvSpPr>
          <p:spPr bwMode="auto">
            <a:xfrm>
              <a:off x="898525" y="3014663"/>
              <a:ext cx="28321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38138" indent="-338138"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800" b="1"/>
                <a:t>Total surface area</a:t>
              </a:r>
            </a:p>
            <a:p>
              <a:pPr>
                <a:lnSpc>
                  <a:spcPct val="95000"/>
                </a:lnSpc>
                <a:buFont typeface="Arial" charset="0"/>
                <a:buNone/>
              </a:pPr>
              <a:r>
                <a:rPr lang="en-US" altLang="en-US" sz="1800" b="1"/>
                <a:t>[sum of the surface areas</a:t>
              </a:r>
            </a:p>
            <a:p>
              <a:pPr>
                <a:lnSpc>
                  <a:spcPct val="95000"/>
                </a:lnSpc>
                <a:buFont typeface="Arial" charset="0"/>
                <a:buNone/>
              </a:pPr>
              <a:r>
                <a:rPr lang="en-US" altLang="en-US" sz="1800" b="1"/>
                <a:t>(height </a:t>
              </a:r>
              <a:r>
                <a:rPr lang="en-US" altLang="en-US" sz="1800" b="1">
                  <a:sym typeface="Symbol" pitchFamily="84" charset="2"/>
                </a:rPr>
                <a:t></a:t>
              </a:r>
              <a:r>
                <a:rPr lang="en-US" altLang="en-US" sz="1800" b="1"/>
                <a:t> width) of all box</a:t>
              </a:r>
            </a:p>
            <a:p>
              <a:pPr>
                <a:lnSpc>
                  <a:spcPct val="95000"/>
                </a:lnSpc>
                <a:buFont typeface="Arial" charset="0"/>
                <a:buNone/>
              </a:pPr>
              <a:r>
                <a:rPr lang="en-US" altLang="en-US" sz="1800" b="1"/>
                <a:t>sides </a:t>
              </a:r>
              <a:r>
                <a:rPr lang="en-US" altLang="en-US" sz="1800" b="1">
                  <a:sym typeface="Symbol" pitchFamily="84" charset="2"/>
                </a:rPr>
                <a:t></a:t>
              </a:r>
              <a:r>
                <a:rPr lang="en-US" altLang="en-US" sz="1800" b="1"/>
                <a:t> number of boxes]</a:t>
              </a:r>
            </a:p>
          </p:txBody>
        </p:sp>
        <p:sp>
          <p:nvSpPr>
            <p:cNvPr id="43" name="Text Box 31"/>
            <p:cNvSpPr txBox="1">
              <a:spLocks noChangeArrowheads="1"/>
            </p:cNvSpPr>
            <p:nvPr/>
          </p:nvSpPr>
          <p:spPr bwMode="auto">
            <a:xfrm>
              <a:off x="890588" y="4294188"/>
              <a:ext cx="273208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38138" indent="-338138"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800" b="1"/>
                <a:t>Total volume</a:t>
              </a:r>
            </a:p>
            <a:p>
              <a:pPr>
                <a:lnSpc>
                  <a:spcPct val="95000"/>
                </a:lnSpc>
                <a:buFont typeface="Arial" charset="0"/>
                <a:buNone/>
              </a:pPr>
              <a:r>
                <a:rPr lang="en-US" altLang="en-US" sz="1800" b="1"/>
                <a:t>[height </a:t>
              </a:r>
              <a:r>
                <a:rPr lang="en-US" altLang="en-US" sz="1800" b="1">
                  <a:sym typeface="Symbol" pitchFamily="84" charset="2"/>
                </a:rPr>
                <a:t> </a:t>
              </a:r>
              <a:r>
                <a:rPr lang="en-US" altLang="en-US" sz="1800" b="1"/>
                <a:t>width </a:t>
              </a:r>
              <a:r>
                <a:rPr lang="en-US" altLang="en-US" sz="1800" b="1">
                  <a:sym typeface="Symbol" pitchFamily="84" charset="2"/>
                </a:rPr>
                <a:t> length</a:t>
              </a:r>
              <a:endParaRPr lang="en-US" altLang="en-US" sz="1800" b="1"/>
            </a:p>
            <a:p>
              <a:pPr>
                <a:lnSpc>
                  <a:spcPct val="95000"/>
                </a:lnSpc>
                <a:buFont typeface="Arial" charset="0"/>
                <a:buNone/>
              </a:pPr>
              <a:r>
                <a:rPr lang="en-US" altLang="en-US" sz="1800" b="1">
                  <a:sym typeface="Symbol" pitchFamily="84" charset="2"/>
                </a:rPr>
                <a:t></a:t>
              </a:r>
              <a:r>
                <a:rPr lang="en-US" altLang="en-US" sz="1800" b="1"/>
                <a:t> number of boxes]</a:t>
              </a:r>
            </a:p>
          </p:txBody>
        </p:sp>
        <p:sp>
          <p:nvSpPr>
            <p:cNvPr id="44" name="Text Box 31"/>
            <p:cNvSpPr txBox="1">
              <a:spLocks noChangeArrowheads="1"/>
            </p:cNvSpPr>
            <p:nvPr/>
          </p:nvSpPr>
          <p:spPr bwMode="auto">
            <a:xfrm>
              <a:off x="887413" y="5486400"/>
              <a:ext cx="273208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38138" indent="-338138"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sz="1800" b="1"/>
                <a:t>Surface-to-volume</a:t>
              </a:r>
            </a:p>
            <a:p>
              <a:pPr>
                <a:lnSpc>
                  <a:spcPct val="95000"/>
                </a:lnSpc>
                <a:buFont typeface="Arial" charset="0"/>
                <a:buNone/>
              </a:pPr>
              <a:r>
                <a:rPr lang="en-US" altLang="en-US" sz="1800" b="1"/>
                <a:t>ratio</a:t>
              </a:r>
            </a:p>
            <a:p>
              <a:pPr>
                <a:lnSpc>
                  <a:spcPct val="95000"/>
                </a:lnSpc>
                <a:buFont typeface="Arial" charset="0"/>
                <a:buNone/>
              </a:pPr>
              <a:r>
                <a:rPr lang="en-US" altLang="en-US" sz="1800" b="1"/>
                <a:t>[surface area </a:t>
              </a:r>
              <a:r>
                <a:rPr lang="en-US" altLang="en-US" sz="1800" b="1">
                  <a:sym typeface="Symbol" pitchFamily="84" charset="2"/>
                </a:rPr>
                <a:t></a:t>
              </a:r>
              <a:r>
                <a:rPr lang="en-US" altLang="en-US" sz="1800" b="1"/>
                <a:t> volume]</a:t>
              </a:r>
            </a:p>
          </p:txBody>
        </p:sp>
      </p:grpSp>
    </p:spTree>
    <p:extLst>
      <p:ext uri="{BB962C8B-B14F-4D97-AF65-F5344CB8AC3E}">
        <p14:creationId xmlns:p14="http://schemas.microsoft.com/office/powerpoint/2010/main" val="315996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these structures enhance the rate of diffusion?</a:t>
            </a:r>
          </a:p>
        </p:txBody>
      </p:sp>
      <p:pic>
        <p:nvPicPr>
          <p:cNvPr id="18434" name="Picture 2" descr="http://faculty.ccri.edu/kamontgomery/microvilli%20EM.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438400"/>
            <a:ext cx="3095625" cy="3743325"/>
          </a:xfrm>
          <a:prstGeom prst="rect">
            <a:avLst/>
          </a:prstGeom>
          <a:noFill/>
          <a:extLst>
            <a:ext uri="{909E8E84-426E-40DD-AFC4-6F175D3DCCD1}">
              <a14:hiddenFill xmlns:a14="http://schemas.microsoft.com/office/drawing/2010/main">
                <a:solidFill>
                  <a:srgbClr val="FFFFFF"/>
                </a:solidFill>
              </a14:hiddenFill>
            </a:ext>
          </a:extLst>
        </p:spPr>
      </p:pic>
      <p:pic>
        <p:nvPicPr>
          <p:cNvPr id="18436" name="Picture 4" descr="http://www.bio.miami.edu/dana/pix/roothair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2667000"/>
            <a:ext cx="2152650" cy="2981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485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Xenophyophores</a:t>
            </a:r>
            <a:endParaRPr lang="en-US" dirty="0"/>
          </a:p>
        </p:txBody>
      </p:sp>
      <p:sp>
        <p:nvSpPr>
          <p:cNvPr id="3" name="Content Placeholder 2"/>
          <p:cNvSpPr>
            <a:spLocks noGrp="1"/>
          </p:cNvSpPr>
          <p:nvPr>
            <p:ph idx="1"/>
          </p:nvPr>
        </p:nvSpPr>
        <p:spPr>
          <a:xfrm>
            <a:off x="457200" y="1600200"/>
            <a:ext cx="4800600" cy="4525963"/>
          </a:xfrm>
        </p:spPr>
        <p:txBody>
          <a:bodyPr/>
          <a:lstStyle/>
          <a:p>
            <a:endParaRPr lang="en-US" dirty="0"/>
          </a:p>
        </p:txBody>
      </p:sp>
      <p:pic>
        <p:nvPicPr>
          <p:cNvPr id="1026" name="Picture 2" descr="http://2.bp.blogspot.com/-xZwMm1vQLrc/TdBKvYq2d6I/AAAAAAAAATM/YgGIPYXzytM/s1600/IMGP18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8112" y="2286000"/>
            <a:ext cx="2505075" cy="3743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Xenopyophores&#10;The image (taken 2005) is of a large 20-cm wide Xenophyophore. Xenophyophores are protists, single cell animals (or animal like creatures actually ;3). As benthic particulate feeders, xenophyophores normally sift through the sediments on the sea floor. and excrete a slimy substance; in locations with a dense population of xenophyophores, such as at the bottoms of oceanic trenches, this slime may cover large areas. Local population densities may be as high as 2,000 individuals per 100 square meters. &#10;- Image courtesy of IFE, URI-JAO, Lost City science party, and NOAA.&#10;(via: NOAA Explor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286000"/>
            <a:ext cx="3923625" cy="336123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86400" y="5613825"/>
            <a:ext cx="2667000" cy="830997"/>
          </a:xfrm>
          <a:prstGeom prst="rect">
            <a:avLst/>
          </a:prstGeom>
          <a:noFill/>
        </p:spPr>
        <p:txBody>
          <a:bodyPr wrap="square" rtlCol="0">
            <a:spAutoFit/>
          </a:bodyPr>
          <a:lstStyle/>
          <a:p>
            <a:r>
              <a:rPr lang="en-US" sz="4800" dirty="0"/>
              <a:t>20 cm!</a:t>
            </a:r>
          </a:p>
        </p:txBody>
      </p:sp>
      <p:sp>
        <p:nvSpPr>
          <p:cNvPr id="8" name="Text Box 31"/>
          <p:cNvSpPr txBox="1">
            <a:spLocks noChangeArrowheads="1"/>
          </p:cNvSpPr>
          <p:nvPr/>
        </p:nvSpPr>
        <p:spPr bwMode="auto">
          <a:xfrm>
            <a:off x="5886472" y="6438044"/>
            <a:ext cx="634640" cy="22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2000" b="1" dirty="0"/>
              <a:t>200,000 </a:t>
            </a:r>
            <a:r>
              <a:rPr lang="en-US" altLang="en-US" sz="2000" b="1" dirty="0">
                <a:sym typeface="Symbol" pitchFamily="84" charset="2"/>
              </a:rPr>
              <a:t></a:t>
            </a:r>
            <a:r>
              <a:rPr lang="en-US" altLang="en-US" sz="2000" b="1" dirty="0"/>
              <a:t>m</a:t>
            </a:r>
          </a:p>
        </p:txBody>
      </p:sp>
    </p:spTree>
    <p:extLst>
      <p:ext uri="{BB962C8B-B14F-4D97-AF65-F5344CB8AC3E}">
        <p14:creationId xmlns:p14="http://schemas.microsoft.com/office/powerpoint/2010/main" val="546748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You Must Know </a:t>
            </a:r>
          </a:p>
        </p:txBody>
      </p:sp>
      <p:sp>
        <p:nvSpPr>
          <p:cNvPr id="5" name="Content Placeholder 4"/>
          <p:cNvSpPr>
            <a:spLocks noGrp="1"/>
          </p:cNvSpPr>
          <p:nvPr>
            <p:ph idx="1"/>
          </p:nvPr>
        </p:nvSpPr>
        <p:spPr/>
        <p:txBody>
          <a:bodyPr>
            <a:normAutofit/>
          </a:bodyPr>
          <a:lstStyle/>
          <a:p>
            <a:r>
              <a:rPr lang="en-US" dirty="0"/>
              <a:t>Three differences between prokaryotic and eukaryotic cells.</a:t>
            </a:r>
          </a:p>
          <a:p>
            <a:endParaRPr lang="en-US" dirty="0"/>
          </a:p>
          <a:p>
            <a:r>
              <a:rPr lang="en-US" dirty="0"/>
              <a:t>How cell size and shape affect the overall rate of nutrient intake and waste elimination</a:t>
            </a:r>
            <a:r>
              <a:rPr lang="en-US" dirty="0">
                <a:solidFill>
                  <a:srgbClr val="FF0000"/>
                </a:solidFill>
              </a:rPr>
              <a:t>. </a:t>
            </a:r>
          </a:p>
        </p:txBody>
      </p:sp>
    </p:spTree>
    <p:extLst>
      <p:ext uri="{BB962C8B-B14F-4D97-AF65-F5344CB8AC3E}">
        <p14:creationId xmlns:p14="http://schemas.microsoft.com/office/powerpoint/2010/main" val="393122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8263" y="163513"/>
            <a:ext cx="8534400" cy="503237"/>
          </a:xfrm>
        </p:spPr>
        <p:txBody>
          <a:bodyPr lIns="91440" tIns="45720" rIns="91440" bIns="45720" anchor="ctr">
            <a:normAutofit fontScale="90000"/>
          </a:bodyPr>
          <a:lstStyle/>
          <a:p>
            <a:pPr eaLnBrk="1" hangingPunct="1"/>
            <a:r>
              <a:rPr lang="en-US" altLang="en-US" sz="3200"/>
              <a:t>Overview: The Fundamental Units of Life</a:t>
            </a:r>
          </a:p>
        </p:txBody>
      </p:sp>
      <p:sp>
        <p:nvSpPr>
          <p:cNvPr id="5123" name="Rectangle 3"/>
          <p:cNvSpPr>
            <a:spLocks noGrp="1" noChangeArrowheads="1"/>
          </p:cNvSpPr>
          <p:nvPr>
            <p:ph type="body" idx="4294967295"/>
          </p:nvPr>
        </p:nvSpPr>
        <p:spPr>
          <a:xfrm>
            <a:off x="63500" y="1257300"/>
            <a:ext cx="8153400" cy="4991100"/>
          </a:xfrm>
        </p:spPr>
        <p:txBody>
          <a:bodyPr lIns="91440" tIns="45720" rIns="91440" bIns="45720">
            <a:normAutofit fontScale="92500" lnSpcReduction="10000"/>
          </a:bodyPr>
          <a:lstStyle/>
          <a:p>
            <a:pPr marL="292100" indent="-292100" eaLnBrk="1" hangingPunct="1"/>
            <a:r>
              <a:rPr lang="en-US" altLang="en-US" dirty="0"/>
              <a:t>All organisms are made of cells.</a:t>
            </a:r>
          </a:p>
          <a:p>
            <a:pPr marL="292100" indent="-292100" eaLnBrk="1" hangingPunct="1"/>
            <a:endParaRPr lang="en-US" altLang="en-US" dirty="0"/>
          </a:p>
          <a:p>
            <a:pPr marL="292100" indent="-292100" eaLnBrk="1" hangingPunct="1"/>
            <a:r>
              <a:rPr lang="en-US" altLang="en-US" dirty="0"/>
              <a:t>The cell is the simplest collection of matter </a:t>
            </a:r>
            <a:br>
              <a:rPr lang="en-US" altLang="en-US" dirty="0"/>
            </a:br>
            <a:r>
              <a:rPr lang="en-US" altLang="en-US" dirty="0"/>
              <a:t>that can be alive.</a:t>
            </a:r>
          </a:p>
          <a:p>
            <a:pPr marL="292100" indent="-292100" eaLnBrk="1" hangingPunct="1"/>
            <a:endParaRPr lang="en-US" altLang="en-US" dirty="0"/>
          </a:p>
          <a:p>
            <a:pPr marL="292100" indent="-292100" eaLnBrk="1" hangingPunct="1"/>
            <a:r>
              <a:rPr lang="en-US" altLang="en-US" dirty="0"/>
              <a:t>All cells are related by their descent from earlier cells.</a:t>
            </a:r>
          </a:p>
          <a:p>
            <a:pPr marL="292100" indent="-292100" eaLnBrk="1" hangingPunct="1"/>
            <a:endParaRPr lang="en-US" altLang="en-US" dirty="0"/>
          </a:p>
          <a:p>
            <a:pPr marL="292100" indent="-292100" eaLnBrk="1" hangingPunct="1"/>
            <a:r>
              <a:rPr lang="en-US" altLang="en-US" dirty="0"/>
              <a:t>Though cells can differ substantially from one another, they share common features.</a:t>
            </a:r>
          </a:p>
        </p:txBody>
      </p:sp>
      <p:sp>
        <p:nvSpPr>
          <p:cNvPr id="5124" name="Line 6"/>
          <p:cNvSpPr>
            <a:spLocks noChangeShapeType="1"/>
          </p:cNvSpPr>
          <p:nvPr/>
        </p:nvSpPr>
        <p:spPr bwMode="auto">
          <a:xfrm>
            <a:off x="182563" y="1095375"/>
            <a:ext cx="8775700" cy="0"/>
          </a:xfrm>
          <a:prstGeom prst="line">
            <a:avLst/>
          </a:prstGeom>
          <a:noFill/>
          <a:ln w="76200">
            <a:solidFill>
              <a:srgbClr val="9D001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5" name="Line 7"/>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6" name="Text Box 8"/>
          <p:cNvSpPr txBox="1">
            <a:spLocks noChangeArrowheads="1"/>
          </p:cNvSpPr>
          <p:nvPr/>
        </p:nvSpPr>
        <p:spPr bwMode="auto">
          <a:xfrm>
            <a:off x="182563" y="6626225"/>
            <a:ext cx="8775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spcBef>
                <a:spcPct val="20000"/>
              </a:spcBef>
              <a:spcAft>
                <a:spcPct val="20000"/>
              </a:spcAft>
              <a:buClr>
                <a:schemeClr val="tx2"/>
              </a:buClr>
              <a:buFont typeface="Wingdings" pitchFamily="84" charset="2"/>
              <a:buChar char="§"/>
              <a:defRPr sz="2800">
                <a:solidFill>
                  <a:schemeClr val="tx1"/>
                </a:solidFill>
                <a:latin typeface="Arial" charset="0"/>
                <a:cs typeface="Arial" charset="0"/>
              </a:defRPr>
            </a:lvl1pPr>
            <a:lvl2pPr marL="742950" indent="-285750" eaLnBrk="0" hangingPunct="0">
              <a:spcBef>
                <a:spcPct val="20000"/>
              </a:spcBef>
              <a:spcAft>
                <a:spcPct val="20000"/>
              </a:spcAft>
              <a:buClr>
                <a:schemeClr val="tx2"/>
              </a:buClr>
              <a:buFont typeface="Wingdings" pitchFamily="84" charset="2"/>
              <a:buChar char="§"/>
              <a:defRPr sz="2600">
                <a:solidFill>
                  <a:schemeClr val="tx1"/>
                </a:solidFill>
                <a:latin typeface="Arial" charset="0"/>
                <a:cs typeface="Arial" charset="0"/>
              </a:defRPr>
            </a:lvl2pPr>
            <a:lvl3pPr marL="1143000" indent="-228600" eaLnBrk="0" hangingPunct="0">
              <a:spcBef>
                <a:spcPct val="20000"/>
              </a:spcBef>
              <a:spcAft>
                <a:spcPct val="20000"/>
              </a:spcAft>
              <a:buClr>
                <a:schemeClr val="tx2"/>
              </a:buClr>
              <a:buFont typeface="Wingdings" pitchFamily="84" charset="2"/>
              <a:buChar char="§"/>
              <a:defRPr sz="2400">
                <a:solidFill>
                  <a:schemeClr val="tx1"/>
                </a:solidFill>
                <a:latin typeface="Arial" charset="0"/>
                <a:cs typeface="Arial" charset="0"/>
              </a:defRPr>
            </a:lvl3pPr>
            <a:lvl4pPr marL="16002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4pPr>
            <a:lvl5pPr marL="20574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5pPr>
            <a:lvl6pPr marL="25146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6pPr>
            <a:lvl7pPr marL="29718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7pPr>
            <a:lvl8pPr marL="34290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8pPr>
            <a:lvl9pPr marL="38862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9pPr>
          </a:lstStyle>
          <a:p>
            <a:pPr>
              <a:spcBef>
                <a:spcPct val="50000"/>
              </a:spcBef>
              <a:spcAft>
                <a:spcPct val="0"/>
              </a:spcAft>
              <a:buClrTx/>
              <a:buFontTx/>
              <a:buNone/>
            </a:pPr>
            <a:r>
              <a:rPr lang="en-US" altLang="en-US" sz="900"/>
              <a:t>© 2014 Pearson Education, Inc.</a:t>
            </a:r>
            <a:endParaRPr lang="en-US" altLang="en-US" sz="2400"/>
          </a:p>
        </p:txBody>
      </p:sp>
    </p:spTree>
    <p:extLst>
      <p:ext uri="{BB962C8B-B14F-4D97-AF65-F5344CB8AC3E}">
        <p14:creationId xmlns:p14="http://schemas.microsoft.com/office/powerpoint/2010/main" val="247156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19050" y="73025"/>
            <a:ext cx="9029700" cy="1117600"/>
          </a:xfrm>
        </p:spPr>
        <p:txBody>
          <a:bodyPr lIns="91440" tIns="45720" rIns="91440" bIns="45720" anchor="ctr"/>
          <a:lstStyle/>
          <a:p>
            <a:pPr marL="57150" indent="-1588" eaLnBrk="1" hangingPunct="1"/>
            <a:r>
              <a:rPr lang="en-US" altLang="en-US" sz="3200" dirty="0"/>
              <a:t>Two Types of Cells: Prokaryotic and Eukaryotic</a:t>
            </a:r>
          </a:p>
        </p:txBody>
      </p:sp>
      <p:sp>
        <p:nvSpPr>
          <p:cNvPr id="29700" name="Line 6"/>
          <p:cNvSpPr>
            <a:spLocks noChangeShapeType="1"/>
          </p:cNvSpPr>
          <p:nvPr/>
        </p:nvSpPr>
        <p:spPr bwMode="auto">
          <a:xfrm>
            <a:off x="182563" y="1184275"/>
            <a:ext cx="8775700" cy="0"/>
          </a:xfrm>
          <a:prstGeom prst="line">
            <a:avLst/>
          </a:prstGeom>
          <a:noFill/>
          <a:ln w="76200">
            <a:solidFill>
              <a:srgbClr val="9D001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9701" name="Group 9"/>
          <p:cNvGrpSpPr>
            <a:grpSpLocks/>
          </p:cNvGrpSpPr>
          <p:nvPr/>
        </p:nvGrpSpPr>
        <p:grpSpPr bwMode="auto">
          <a:xfrm>
            <a:off x="182563" y="6535738"/>
            <a:ext cx="8775700" cy="227012"/>
            <a:chOff x="115" y="4117"/>
            <a:chExt cx="5528" cy="143"/>
          </a:xfrm>
        </p:grpSpPr>
        <p:sp>
          <p:nvSpPr>
            <p:cNvPr id="29702" name="Line 7"/>
            <p:cNvSpPr>
              <a:spLocks noChangeShapeType="1"/>
            </p:cNvSpPr>
            <p:nvPr/>
          </p:nvSpPr>
          <p:spPr bwMode="auto">
            <a:xfrm>
              <a:off x="115" y="4117"/>
              <a:ext cx="552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3" name="Text Box 8"/>
            <p:cNvSpPr txBox="1">
              <a:spLocks noChangeArrowheads="1"/>
            </p:cNvSpPr>
            <p:nvPr/>
          </p:nvSpPr>
          <p:spPr bwMode="auto">
            <a:xfrm>
              <a:off x="115" y="4174"/>
              <a:ext cx="552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spcBef>
                  <a:spcPct val="20000"/>
                </a:spcBef>
                <a:spcAft>
                  <a:spcPct val="20000"/>
                </a:spcAft>
                <a:buClr>
                  <a:schemeClr val="tx2"/>
                </a:buClr>
                <a:buFont typeface="Wingdings" pitchFamily="84" charset="2"/>
                <a:buChar char="§"/>
                <a:defRPr sz="2800">
                  <a:solidFill>
                    <a:schemeClr val="tx1"/>
                  </a:solidFill>
                  <a:latin typeface="Arial" charset="0"/>
                  <a:cs typeface="Arial" charset="0"/>
                </a:defRPr>
              </a:lvl1pPr>
              <a:lvl2pPr marL="742950" indent="-285750" eaLnBrk="0" hangingPunct="0">
                <a:spcBef>
                  <a:spcPct val="20000"/>
                </a:spcBef>
                <a:spcAft>
                  <a:spcPct val="20000"/>
                </a:spcAft>
                <a:buClr>
                  <a:schemeClr val="tx2"/>
                </a:buClr>
                <a:buFont typeface="Wingdings" pitchFamily="84" charset="2"/>
                <a:buChar char="§"/>
                <a:defRPr sz="2600">
                  <a:solidFill>
                    <a:schemeClr val="tx1"/>
                  </a:solidFill>
                  <a:latin typeface="Arial" charset="0"/>
                  <a:cs typeface="Arial" charset="0"/>
                </a:defRPr>
              </a:lvl2pPr>
              <a:lvl3pPr marL="1143000" indent="-228600" eaLnBrk="0" hangingPunct="0">
                <a:spcBef>
                  <a:spcPct val="20000"/>
                </a:spcBef>
                <a:spcAft>
                  <a:spcPct val="20000"/>
                </a:spcAft>
                <a:buClr>
                  <a:schemeClr val="tx2"/>
                </a:buClr>
                <a:buFont typeface="Wingdings" pitchFamily="84" charset="2"/>
                <a:buChar char="§"/>
                <a:defRPr sz="2400">
                  <a:solidFill>
                    <a:schemeClr val="tx1"/>
                  </a:solidFill>
                  <a:latin typeface="Arial" charset="0"/>
                  <a:cs typeface="Arial" charset="0"/>
                </a:defRPr>
              </a:lvl3pPr>
              <a:lvl4pPr marL="16002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4pPr>
              <a:lvl5pPr marL="20574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5pPr>
              <a:lvl6pPr marL="25146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6pPr>
              <a:lvl7pPr marL="29718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7pPr>
              <a:lvl8pPr marL="34290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8pPr>
              <a:lvl9pPr marL="38862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9pPr>
            </a:lstStyle>
            <a:p>
              <a:pPr>
                <a:spcBef>
                  <a:spcPct val="50000"/>
                </a:spcBef>
                <a:spcAft>
                  <a:spcPct val="0"/>
                </a:spcAft>
                <a:buClrTx/>
                <a:buFontTx/>
                <a:buNone/>
              </a:pPr>
              <a:r>
                <a:rPr lang="en-US" altLang="en-US" sz="900"/>
                <a:t>© 2014 Pearson Education, Inc.</a:t>
              </a:r>
              <a:endParaRPr lang="en-US" altLang="en-US" sz="2400"/>
            </a:p>
          </p:txBody>
        </p:sp>
      </p:grpSp>
      <p:sp>
        <p:nvSpPr>
          <p:cNvPr id="13" name="TextBox 12"/>
          <p:cNvSpPr txBox="1"/>
          <p:nvPr/>
        </p:nvSpPr>
        <p:spPr>
          <a:xfrm rot="16200000">
            <a:off x="7018260" y="3699301"/>
            <a:ext cx="3420481" cy="830997"/>
          </a:xfrm>
          <a:prstGeom prst="rect">
            <a:avLst/>
          </a:prstGeom>
          <a:noFill/>
        </p:spPr>
        <p:txBody>
          <a:bodyPr wrap="square" rtlCol="0">
            <a:spAutoFit/>
          </a:bodyPr>
          <a:lstStyle/>
          <a:p>
            <a:r>
              <a:rPr lang="en-US" sz="4800" b="1" dirty="0">
                <a:solidFill>
                  <a:schemeClr val="accent2">
                    <a:lumMod val="50000"/>
                  </a:schemeClr>
                </a:solidFill>
              </a:rPr>
              <a:t>Eukaryotes</a:t>
            </a:r>
            <a:r>
              <a:rPr lang="en-US" sz="4800" b="1" dirty="0">
                <a:solidFill>
                  <a:schemeClr val="accent1">
                    <a:lumMod val="75000"/>
                  </a:schemeClr>
                </a:solidFill>
              </a:rPr>
              <a:t> </a:t>
            </a:r>
          </a:p>
        </p:txBody>
      </p:sp>
      <p:grpSp>
        <p:nvGrpSpPr>
          <p:cNvPr id="7" name="Group 6"/>
          <p:cNvGrpSpPr/>
          <p:nvPr/>
        </p:nvGrpSpPr>
        <p:grpSpPr>
          <a:xfrm>
            <a:off x="711200" y="1302490"/>
            <a:ext cx="7727782" cy="5220548"/>
            <a:chOff x="711200" y="1302490"/>
            <a:chExt cx="7727782" cy="5220548"/>
          </a:xfrm>
        </p:grpSpPr>
        <p:pic>
          <p:nvPicPr>
            <p:cNvPr id="15362" name="Picture 2" descr="http://upload.wikimedia.org/wikipedia/commons/thumb/7/70/Phylogenetic_tree.svg/450px-Phylogenetic_tree.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200" y="1302490"/>
              <a:ext cx="7727782" cy="5220548"/>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5257800" y="3048000"/>
              <a:ext cx="990600" cy="106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145198" y="1981200"/>
            <a:ext cx="5631598" cy="4267200"/>
            <a:chOff x="-145198" y="1981200"/>
            <a:chExt cx="5631598" cy="4267200"/>
          </a:xfrm>
        </p:grpSpPr>
        <p:sp>
          <p:nvSpPr>
            <p:cNvPr id="3" name="TextBox 2"/>
            <p:cNvSpPr txBox="1"/>
            <p:nvPr/>
          </p:nvSpPr>
          <p:spPr>
            <a:xfrm rot="16200000">
              <a:off x="-1439940" y="3703560"/>
              <a:ext cx="3420481" cy="830997"/>
            </a:xfrm>
            <a:prstGeom prst="rect">
              <a:avLst/>
            </a:prstGeom>
            <a:noFill/>
          </p:spPr>
          <p:txBody>
            <a:bodyPr wrap="square" rtlCol="0">
              <a:spAutoFit/>
            </a:bodyPr>
            <a:lstStyle/>
            <a:p>
              <a:r>
                <a:rPr lang="en-US" sz="4800" b="1" dirty="0">
                  <a:solidFill>
                    <a:schemeClr val="accent1">
                      <a:lumMod val="75000"/>
                    </a:schemeClr>
                  </a:solidFill>
                </a:rPr>
                <a:t>Prokaryotes </a:t>
              </a:r>
            </a:p>
          </p:txBody>
        </p:sp>
        <p:sp>
          <p:nvSpPr>
            <p:cNvPr id="2" name="Rounded Rectangle 1"/>
            <p:cNvSpPr/>
            <p:nvPr/>
          </p:nvSpPr>
          <p:spPr>
            <a:xfrm>
              <a:off x="533400" y="1981200"/>
              <a:ext cx="4953000" cy="42672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ounded Rectangle 9"/>
          <p:cNvSpPr/>
          <p:nvPr/>
        </p:nvSpPr>
        <p:spPr>
          <a:xfrm>
            <a:off x="5638800" y="1981200"/>
            <a:ext cx="2800182" cy="4267200"/>
          </a:xfrm>
          <a:prstGeom prst="roundRect">
            <a:avLst/>
          </a:prstGeom>
          <a:no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7620000" y="30480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5-Point Star 18"/>
          <p:cNvSpPr/>
          <p:nvPr/>
        </p:nvSpPr>
        <p:spPr>
          <a:xfrm>
            <a:off x="7759700" y="3390900"/>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
        <p:nvSpPr>
          <p:cNvPr id="20" name="5-Point Star 19"/>
          <p:cNvSpPr/>
          <p:nvPr/>
        </p:nvSpPr>
        <p:spPr>
          <a:xfrm>
            <a:off x="7759700" y="3760364"/>
            <a:ext cx="152400"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40131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2000"/>
                                        <p:tgtEl>
                                          <p:spTgt spid="9"/>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heel(1)">
                                      <p:cBhvr>
                                        <p:cTn id="30" dur="2000"/>
                                        <p:tgtEl>
                                          <p:spTgt spid="19"/>
                                        </p:tgtEl>
                                      </p:cBhvr>
                                    </p:animEffect>
                                  </p:childTnLst>
                                </p:cTn>
                              </p:par>
                              <p:par>
                                <p:cTn id="31" presetID="21" presetClass="entr" presetSubtype="1"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heel(1)">
                                      <p:cBhvr>
                                        <p:cTn id="33"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animBg="1"/>
      <p:bldP spid="9"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4294967295"/>
          </p:nvPr>
        </p:nvSpPr>
        <p:spPr>
          <a:xfrm>
            <a:off x="55563" y="1257300"/>
            <a:ext cx="8534400" cy="4730750"/>
          </a:xfrm>
        </p:spPr>
        <p:txBody>
          <a:bodyPr lIns="91440" tIns="45720" rIns="91440" bIns="45720">
            <a:normAutofit/>
          </a:bodyPr>
          <a:lstStyle/>
          <a:p>
            <a:pPr marL="292100" indent="-292100" eaLnBrk="1" hangingPunct="1"/>
            <a:r>
              <a:rPr lang="en-US" altLang="en-US" sz="4000" dirty="0"/>
              <a:t>Basic features of </a:t>
            </a:r>
            <a:r>
              <a:rPr lang="en-US" altLang="en-US" sz="4000" b="1" dirty="0"/>
              <a:t>all </a:t>
            </a:r>
            <a:r>
              <a:rPr lang="en-US" altLang="en-US" sz="4000" dirty="0"/>
              <a:t>cells </a:t>
            </a:r>
          </a:p>
          <a:p>
            <a:pPr marL="736600" lvl="1" indent="-266700" eaLnBrk="1" hangingPunct="1"/>
            <a:r>
              <a:rPr lang="en-US" altLang="en-US" sz="4000" dirty="0"/>
              <a:t>Plasma membrane</a:t>
            </a:r>
          </a:p>
          <a:p>
            <a:pPr marL="736600" lvl="1" indent="-266700" eaLnBrk="1" hangingPunct="1"/>
            <a:r>
              <a:rPr lang="en-US" altLang="en-US" sz="4000" dirty="0"/>
              <a:t>Semifluid substance called </a:t>
            </a:r>
            <a:r>
              <a:rPr lang="en-US" altLang="en-US" sz="4000" b="1" dirty="0"/>
              <a:t>cytosol</a:t>
            </a:r>
          </a:p>
          <a:p>
            <a:pPr marL="736600" lvl="1" indent="-266700" eaLnBrk="1" hangingPunct="1"/>
            <a:r>
              <a:rPr lang="en-US" altLang="en-US" sz="4000" dirty="0"/>
              <a:t>Chromosomes___________ </a:t>
            </a:r>
          </a:p>
          <a:p>
            <a:pPr marL="736600" lvl="1" indent="-266700" eaLnBrk="1" hangingPunct="1"/>
            <a:r>
              <a:rPr lang="en-US" altLang="en-US" sz="4000" dirty="0"/>
              <a:t>Ribosomes______________</a:t>
            </a:r>
          </a:p>
        </p:txBody>
      </p:sp>
      <p:grpSp>
        <p:nvGrpSpPr>
          <p:cNvPr id="30725" name="Group 9"/>
          <p:cNvGrpSpPr>
            <a:grpSpLocks/>
          </p:cNvGrpSpPr>
          <p:nvPr/>
        </p:nvGrpSpPr>
        <p:grpSpPr bwMode="auto">
          <a:xfrm>
            <a:off x="182563" y="6535738"/>
            <a:ext cx="8775700" cy="227012"/>
            <a:chOff x="115" y="4117"/>
            <a:chExt cx="5528" cy="143"/>
          </a:xfrm>
        </p:grpSpPr>
        <p:sp>
          <p:nvSpPr>
            <p:cNvPr id="30726" name="Line 7"/>
            <p:cNvSpPr>
              <a:spLocks noChangeShapeType="1"/>
            </p:cNvSpPr>
            <p:nvPr/>
          </p:nvSpPr>
          <p:spPr bwMode="auto">
            <a:xfrm>
              <a:off x="115" y="4117"/>
              <a:ext cx="552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7" name="Text Box 8"/>
            <p:cNvSpPr txBox="1">
              <a:spLocks noChangeArrowheads="1"/>
            </p:cNvSpPr>
            <p:nvPr/>
          </p:nvSpPr>
          <p:spPr bwMode="auto">
            <a:xfrm>
              <a:off x="115" y="4174"/>
              <a:ext cx="552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spcBef>
                  <a:spcPct val="20000"/>
                </a:spcBef>
                <a:spcAft>
                  <a:spcPct val="20000"/>
                </a:spcAft>
                <a:buClr>
                  <a:schemeClr val="tx2"/>
                </a:buClr>
                <a:buFont typeface="Wingdings" pitchFamily="84" charset="2"/>
                <a:buChar char="§"/>
                <a:defRPr sz="2800">
                  <a:solidFill>
                    <a:schemeClr val="tx1"/>
                  </a:solidFill>
                  <a:latin typeface="Arial" charset="0"/>
                  <a:cs typeface="Arial" charset="0"/>
                </a:defRPr>
              </a:lvl1pPr>
              <a:lvl2pPr marL="742950" indent="-285750" eaLnBrk="0" hangingPunct="0">
                <a:spcBef>
                  <a:spcPct val="20000"/>
                </a:spcBef>
                <a:spcAft>
                  <a:spcPct val="20000"/>
                </a:spcAft>
                <a:buClr>
                  <a:schemeClr val="tx2"/>
                </a:buClr>
                <a:buFont typeface="Wingdings" pitchFamily="84" charset="2"/>
                <a:buChar char="§"/>
                <a:defRPr sz="2600">
                  <a:solidFill>
                    <a:schemeClr val="tx1"/>
                  </a:solidFill>
                  <a:latin typeface="Arial" charset="0"/>
                  <a:cs typeface="Arial" charset="0"/>
                </a:defRPr>
              </a:lvl2pPr>
              <a:lvl3pPr marL="1143000" indent="-228600" eaLnBrk="0" hangingPunct="0">
                <a:spcBef>
                  <a:spcPct val="20000"/>
                </a:spcBef>
                <a:spcAft>
                  <a:spcPct val="20000"/>
                </a:spcAft>
                <a:buClr>
                  <a:schemeClr val="tx2"/>
                </a:buClr>
                <a:buFont typeface="Wingdings" pitchFamily="84" charset="2"/>
                <a:buChar char="§"/>
                <a:defRPr sz="2400">
                  <a:solidFill>
                    <a:schemeClr val="tx1"/>
                  </a:solidFill>
                  <a:latin typeface="Arial" charset="0"/>
                  <a:cs typeface="Arial" charset="0"/>
                </a:defRPr>
              </a:lvl3pPr>
              <a:lvl4pPr marL="16002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4pPr>
              <a:lvl5pPr marL="20574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5pPr>
              <a:lvl6pPr marL="25146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6pPr>
              <a:lvl7pPr marL="29718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7pPr>
              <a:lvl8pPr marL="34290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8pPr>
              <a:lvl9pPr marL="38862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9pPr>
            </a:lstStyle>
            <a:p>
              <a:pPr>
                <a:spcBef>
                  <a:spcPct val="50000"/>
                </a:spcBef>
                <a:spcAft>
                  <a:spcPct val="0"/>
                </a:spcAft>
                <a:buClrTx/>
                <a:buFontTx/>
                <a:buNone/>
              </a:pPr>
              <a:r>
                <a:rPr lang="en-US" altLang="en-US" sz="900"/>
                <a:t>© 2014 Pearson Education, Inc.</a:t>
              </a:r>
              <a:endParaRPr lang="en-US" altLang="en-US" sz="2400"/>
            </a:p>
          </p:txBody>
        </p:sp>
      </p:grpSp>
      <p:sp>
        <p:nvSpPr>
          <p:cNvPr id="2" name="Rectangle 1"/>
          <p:cNvSpPr/>
          <p:nvPr/>
        </p:nvSpPr>
        <p:spPr>
          <a:xfrm>
            <a:off x="3465513" y="3429000"/>
            <a:ext cx="3354252" cy="707886"/>
          </a:xfrm>
          <a:prstGeom prst="rect">
            <a:avLst/>
          </a:prstGeom>
        </p:spPr>
        <p:txBody>
          <a:bodyPr wrap="none">
            <a:spAutoFit/>
          </a:bodyPr>
          <a:lstStyle/>
          <a:p>
            <a:pPr marL="736600" lvl="1" indent="-266700"/>
            <a:r>
              <a:rPr lang="en-US" altLang="en-US" sz="4000" dirty="0"/>
              <a:t>(carry genes)</a:t>
            </a:r>
          </a:p>
        </p:txBody>
      </p:sp>
      <p:sp>
        <p:nvSpPr>
          <p:cNvPr id="3" name="Rectangle 2"/>
          <p:cNvSpPr/>
          <p:nvPr/>
        </p:nvSpPr>
        <p:spPr>
          <a:xfrm>
            <a:off x="2743200" y="4149586"/>
            <a:ext cx="3931013" cy="707886"/>
          </a:xfrm>
          <a:prstGeom prst="rect">
            <a:avLst/>
          </a:prstGeom>
        </p:spPr>
        <p:txBody>
          <a:bodyPr wrap="none">
            <a:spAutoFit/>
          </a:bodyPr>
          <a:lstStyle/>
          <a:p>
            <a:pPr marL="736600" lvl="1" indent="-266700"/>
            <a:r>
              <a:rPr lang="en-US" altLang="en-US" sz="4000" dirty="0"/>
              <a:t>(make proteins)</a:t>
            </a:r>
          </a:p>
        </p:txBody>
      </p:sp>
      <p:pic>
        <p:nvPicPr>
          <p:cNvPr id="9" name="Picture 2" descr="Image result for lipid bilayer">
            <a:extLst>
              <a:ext uri="{FF2B5EF4-FFF2-40B4-BE49-F238E27FC236}">
                <a16:creationId xmlns:a16="http://schemas.microsoft.com/office/drawing/2014/main" id="{6E595A11-7D67-4268-8339-48A209C860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0763" y="119062"/>
            <a:ext cx="2857500"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65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4294967295"/>
          </p:nvPr>
        </p:nvSpPr>
        <p:spPr>
          <a:xfrm>
            <a:off x="182563" y="381000"/>
            <a:ext cx="8229600" cy="4400550"/>
          </a:xfrm>
        </p:spPr>
        <p:txBody>
          <a:bodyPr lIns="91440" tIns="45720" rIns="91440" bIns="45720"/>
          <a:lstStyle/>
          <a:p>
            <a:pPr marL="292100" indent="-292100" eaLnBrk="1" hangingPunct="1"/>
            <a:r>
              <a:rPr lang="en-US" altLang="en-US" b="1" dirty="0"/>
              <a:t>Prokaryotic cells</a:t>
            </a:r>
            <a:endParaRPr lang="en-US" altLang="en-US" sz="3200" dirty="0"/>
          </a:p>
          <a:p>
            <a:pPr marL="736600" lvl="1" indent="-266700" eaLnBrk="1" hangingPunct="1"/>
            <a:r>
              <a:rPr lang="en-US" altLang="en-US" dirty="0"/>
              <a:t>Don’t have a nucleus </a:t>
            </a:r>
          </a:p>
          <a:p>
            <a:pPr marL="736600" lvl="1" indent="-266700" eaLnBrk="1" hangingPunct="1"/>
            <a:r>
              <a:rPr lang="en-US" altLang="en-US" dirty="0"/>
              <a:t>Don’t have membrane-bound organelles</a:t>
            </a:r>
          </a:p>
          <a:p>
            <a:pPr marL="736600" lvl="1" indent="-266700" eaLnBrk="1" hangingPunct="1"/>
            <a:r>
              <a:rPr lang="en-US" altLang="en-US" dirty="0"/>
              <a:t>Tend to be smaller than eukaryotic cells</a:t>
            </a:r>
          </a:p>
        </p:txBody>
      </p:sp>
      <p:pic>
        <p:nvPicPr>
          <p:cNvPr id="11266" name="Picture 2" descr="http://t1.gstatic.com/images?q=tbn:ANd9GcRRz7iI81FU-oR6c8MganH_t8xUYesySxCcgMdZa8D-j5-19B9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563" y="3276600"/>
            <a:ext cx="2324100" cy="2557846"/>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http://www.daviddarling.info/images/acidic_mud_po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3538" y="3304019"/>
            <a:ext cx="3333750" cy="2133601"/>
          </a:xfrm>
          <a:prstGeom prst="rect">
            <a:avLst/>
          </a:prstGeom>
          <a:noFill/>
          <a:extLst>
            <a:ext uri="{909E8E84-426E-40DD-AFC4-6F175D3DCCD1}">
              <a14:hiddenFill xmlns:a14="http://schemas.microsoft.com/office/drawing/2010/main">
                <a:solidFill>
                  <a:srgbClr val="FFFFFF"/>
                </a:solidFill>
              </a14:hiddenFill>
            </a:ext>
          </a:extLst>
        </p:spPr>
      </p:pic>
      <p:pic>
        <p:nvPicPr>
          <p:cNvPr id="11270" name="Picture 6" descr="http://psychrophile.weebly.com/uploads/9/0/6/3/9063858/1086364.jpg?39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8424" y="3452068"/>
            <a:ext cx="2447925" cy="18375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862715" y="5437620"/>
            <a:ext cx="2033634" cy="523220"/>
          </a:xfrm>
          <a:prstGeom prst="rect">
            <a:avLst/>
          </a:prstGeom>
          <a:noFill/>
        </p:spPr>
        <p:txBody>
          <a:bodyPr wrap="none" rtlCol="0">
            <a:spAutoFit/>
          </a:bodyPr>
          <a:lstStyle/>
          <a:p>
            <a:r>
              <a:rPr lang="en-US" sz="2800" dirty="0" err="1"/>
              <a:t>psychrophile</a:t>
            </a:r>
            <a:endParaRPr lang="en-US" sz="2800" dirty="0"/>
          </a:p>
        </p:txBody>
      </p:sp>
      <p:sp>
        <p:nvSpPr>
          <p:cNvPr id="11" name="TextBox 10"/>
          <p:cNvSpPr txBox="1"/>
          <p:nvPr/>
        </p:nvSpPr>
        <p:spPr>
          <a:xfrm>
            <a:off x="3553596" y="5572836"/>
            <a:ext cx="1688283" cy="523220"/>
          </a:xfrm>
          <a:prstGeom prst="rect">
            <a:avLst/>
          </a:prstGeom>
          <a:noFill/>
        </p:spPr>
        <p:txBody>
          <a:bodyPr wrap="none" rtlCol="0">
            <a:spAutoFit/>
          </a:bodyPr>
          <a:lstStyle/>
          <a:p>
            <a:r>
              <a:rPr lang="en-US" sz="2800" dirty="0" err="1"/>
              <a:t>acidophile</a:t>
            </a:r>
            <a:endParaRPr lang="en-US" sz="2800" dirty="0"/>
          </a:p>
        </p:txBody>
      </p:sp>
      <p:sp>
        <p:nvSpPr>
          <p:cNvPr id="12" name="TextBox 11"/>
          <p:cNvSpPr txBox="1"/>
          <p:nvPr/>
        </p:nvSpPr>
        <p:spPr>
          <a:xfrm>
            <a:off x="576614" y="5942431"/>
            <a:ext cx="1535998" cy="523220"/>
          </a:xfrm>
          <a:prstGeom prst="rect">
            <a:avLst/>
          </a:prstGeom>
          <a:noFill/>
        </p:spPr>
        <p:txBody>
          <a:bodyPr wrap="none" rtlCol="0">
            <a:spAutoFit/>
          </a:bodyPr>
          <a:lstStyle/>
          <a:p>
            <a:r>
              <a:rPr lang="en-US" sz="2800" dirty="0"/>
              <a:t>halophile</a:t>
            </a:r>
          </a:p>
        </p:txBody>
      </p:sp>
    </p:spTree>
    <p:extLst>
      <p:ext uri="{BB962C8B-B14F-4D97-AF65-F5344CB8AC3E}">
        <p14:creationId xmlns:p14="http://schemas.microsoft.com/office/powerpoint/2010/main" val="228957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uiExpand="1" build="p"/>
      <p:bldP spid="2"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59" descr="04_04aProkaryoticTEM-U"/>
          <p:cNvPicPr>
            <a:picLocks noChangeAspect="1" noChangeArrowheads="1"/>
          </p:cNvPicPr>
          <p:nvPr/>
        </p:nvPicPr>
        <p:blipFill>
          <a:blip r:embed="rId3">
            <a:extLst>
              <a:ext uri="{28A0092B-C50C-407E-A947-70E740481C1C}">
                <a14:useLocalDpi xmlns:a14="http://schemas.microsoft.com/office/drawing/2010/main" val="0"/>
              </a:ext>
            </a:extLst>
          </a:blip>
          <a:srcRect b="2507"/>
          <a:stretch>
            <a:fillRect/>
          </a:stretch>
        </p:blipFill>
        <p:spPr bwMode="auto">
          <a:xfrm>
            <a:off x="1133475" y="136525"/>
            <a:ext cx="6877050" cy="641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Text Box 31"/>
          <p:cNvSpPr txBox="1">
            <a:spLocks noChangeArrowheads="1"/>
          </p:cNvSpPr>
          <p:nvPr/>
        </p:nvSpPr>
        <p:spPr bwMode="auto">
          <a:xfrm>
            <a:off x="6821488" y="5037138"/>
            <a:ext cx="10318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b="1"/>
              <a:t>0.5 </a:t>
            </a:r>
            <a:r>
              <a:rPr lang="en-US" altLang="en-US" b="1">
                <a:sym typeface="Symbol" pitchFamily="84" charset="2"/>
              </a:rPr>
              <a:t></a:t>
            </a:r>
            <a:r>
              <a:rPr lang="en-US" altLang="en-US" b="1"/>
              <a:t>m</a:t>
            </a:r>
          </a:p>
        </p:txBody>
      </p:sp>
      <p:sp>
        <p:nvSpPr>
          <p:cNvPr id="33798" name="Text Box 31"/>
          <p:cNvSpPr txBox="1">
            <a:spLocks noChangeArrowheads="1"/>
          </p:cNvSpPr>
          <p:nvPr/>
        </p:nvSpPr>
        <p:spPr bwMode="auto">
          <a:xfrm>
            <a:off x="1171575" y="1123950"/>
            <a:ext cx="131445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38138" indent="-338138"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b="1"/>
              <a:t>Nucleoid</a:t>
            </a:r>
          </a:p>
        </p:txBody>
      </p:sp>
      <p:sp>
        <p:nvSpPr>
          <p:cNvPr id="33799" name="Text Box 31"/>
          <p:cNvSpPr txBox="1">
            <a:spLocks noChangeArrowheads="1"/>
          </p:cNvSpPr>
          <p:nvPr/>
        </p:nvSpPr>
        <p:spPr bwMode="auto">
          <a:xfrm>
            <a:off x="1173163" y="2081213"/>
            <a:ext cx="16811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38138" indent="-338138"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b="1"/>
              <a:t>Ribosomes</a:t>
            </a:r>
          </a:p>
        </p:txBody>
      </p:sp>
      <p:sp>
        <p:nvSpPr>
          <p:cNvPr id="33800" name="Text Box 31"/>
          <p:cNvSpPr txBox="1">
            <a:spLocks noChangeArrowheads="1"/>
          </p:cNvSpPr>
          <p:nvPr/>
        </p:nvSpPr>
        <p:spPr bwMode="auto">
          <a:xfrm>
            <a:off x="1784350" y="3552825"/>
            <a:ext cx="126841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38138" indent="-338138"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b="1"/>
              <a:t>Cell wall</a:t>
            </a:r>
          </a:p>
        </p:txBody>
      </p:sp>
      <p:sp>
        <p:nvSpPr>
          <p:cNvPr id="33801" name="Text Box 31"/>
          <p:cNvSpPr txBox="1">
            <a:spLocks noChangeArrowheads="1"/>
          </p:cNvSpPr>
          <p:nvPr/>
        </p:nvSpPr>
        <p:spPr bwMode="auto">
          <a:xfrm>
            <a:off x="1173163" y="2851150"/>
            <a:ext cx="2720975"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38138" indent="-338138"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buFont typeface="Arial" charset="0"/>
              <a:buNone/>
            </a:pPr>
            <a:r>
              <a:rPr lang="en-US" altLang="en-US" b="1"/>
              <a:t>Plasma membrane</a:t>
            </a:r>
          </a:p>
        </p:txBody>
      </p:sp>
      <p:sp>
        <p:nvSpPr>
          <p:cNvPr id="33803" name="Line 38"/>
          <p:cNvSpPr>
            <a:spLocks noChangeShapeType="1"/>
          </p:cNvSpPr>
          <p:nvPr/>
        </p:nvSpPr>
        <p:spPr bwMode="auto">
          <a:xfrm flipH="1">
            <a:off x="6630988" y="4908550"/>
            <a:ext cx="13112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4" name="Line 39"/>
          <p:cNvSpPr>
            <a:spLocks noChangeShapeType="1"/>
          </p:cNvSpPr>
          <p:nvPr/>
        </p:nvSpPr>
        <p:spPr bwMode="auto">
          <a:xfrm>
            <a:off x="6634163" y="4841875"/>
            <a:ext cx="0" cy="1333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5" name="AutoShape 52"/>
          <p:cNvSpPr>
            <a:spLocks/>
          </p:cNvSpPr>
          <p:nvPr/>
        </p:nvSpPr>
        <p:spPr bwMode="auto">
          <a:xfrm rot="-1725459">
            <a:off x="5451475" y="1289050"/>
            <a:ext cx="80963" cy="885825"/>
          </a:xfrm>
          <a:prstGeom prst="leftBrace">
            <a:avLst>
              <a:gd name="adj1" fmla="val 46804"/>
              <a:gd name="adj2" fmla="val 46454"/>
            </a:avLst>
          </a:prstGeom>
          <a:noFill/>
          <a:ln w="254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endParaRPr lang="en-US" altLang="en-US" b="1">
              <a:latin typeface="Times" pitchFamily="84" charset="0"/>
            </a:endParaRPr>
          </a:p>
        </p:txBody>
      </p:sp>
      <p:sp>
        <p:nvSpPr>
          <p:cNvPr id="33806" name="Line 53"/>
          <p:cNvSpPr>
            <a:spLocks noChangeShapeType="1"/>
          </p:cNvSpPr>
          <p:nvPr/>
        </p:nvSpPr>
        <p:spPr bwMode="auto">
          <a:xfrm>
            <a:off x="7942263" y="4841875"/>
            <a:ext cx="0" cy="1333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7" name="Line 54"/>
          <p:cNvSpPr>
            <a:spLocks noChangeShapeType="1"/>
          </p:cNvSpPr>
          <p:nvPr/>
        </p:nvSpPr>
        <p:spPr bwMode="auto">
          <a:xfrm flipH="1">
            <a:off x="3902075" y="3867150"/>
            <a:ext cx="2085975" cy="59055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8" name="Line 55"/>
          <p:cNvSpPr>
            <a:spLocks noChangeShapeType="1"/>
          </p:cNvSpPr>
          <p:nvPr/>
        </p:nvSpPr>
        <p:spPr bwMode="auto">
          <a:xfrm flipH="1">
            <a:off x="3051175" y="3238500"/>
            <a:ext cx="2619375" cy="46355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9" name="Line 56"/>
          <p:cNvSpPr>
            <a:spLocks noChangeShapeType="1"/>
          </p:cNvSpPr>
          <p:nvPr/>
        </p:nvSpPr>
        <p:spPr bwMode="auto">
          <a:xfrm flipH="1">
            <a:off x="3905250" y="2530475"/>
            <a:ext cx="1476375" cy="47625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0" name="Line 57"/>
          <p:cNvSpPr>
            <a:spLocks noChangeShapeType="1"/>
          </p:cNvSpPr>
          <p:nvPr/>
        </p:nvSpPr>
        <p:spPr bwMode="auto">
          <a:xfrm flipH="1" flipV="1">
            <a:off x="2857500" y="2263775"/>
            <a:ext cx="2889250" cy="193675"/>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1" name="Line 58"/>
          <p:cNvSpPr>
            <a:spLocks noChangeShapeType="1"/>
          </p:cNvSpPr>
          <p:nvPr/>
        </p:nvSpPr>
        <p:spPr bwMode="auto">
          <a:xfrm>
            <a:off x="2517775" y="1285875"/>
            <a:ext cx="2927350" cy="43815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2" name="AutoShape 60"/>
          <p:cNvSpPr>
            <a:spLocks/>
          </p:cNvSpPr>
          <p:nvPr/>
        </p:nvSpPr>
        <p:spPr bwMode="auto">
          <a:xfrm rot="-1725459">
            <a:off x="5451475" y="1289050"/>
            <a:ext cx="80963" cy="885825"/>
          </a:xfrm>
          <a:prstGeom prst="leftBrace">
            <a:avLst>
              <a:gd name="adj1" fmla="val 46804"/>
              <a:gd name="adj2" fmla="val 46454"/>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endParaRPr lang="en-US" altLang="en-US" b="1">
              <a:latin typeface="Times" pitchFamily="84" charset="0"/>
            </a:endParaRPr>
          </a:p>
        </p:txBody>
      </p:sp>
      <p:sp>
        <p:nvSpPr>
          <p:cNvPr id="33813" name="Line 61"/>
          <p:cNvSpPr>
            <a:spLocks noChangeShapeType="1"/>
          </p:cNvSpPr>
          <p:nvPr/>
        </p:nvSpPr>
        <p:spPr bwMode="auto">
          <a:xfrm>
            <a:off x="2517775" y="1285875"/>
            <a:ext cx="2927350" cy="4381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4" name="Line 62"/>
          <p:cNvSpPr>
            <a:spLocks noChangeShapeType="1"/>
          </p:cNvSpPr>
          <p:nvPr/>
        </p:nvSpPr>
        <p:spPr bwMode="auto">
          <a:xfrm flipH="1">
            <a:off x="3905250" y="2530475"/>
            <a:ext cx="1476375" cy="4762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5" name="Line 63"/>
          <p:cNvSpPr>
            <a:spLocks noChangeShapeType="1"/>
          </p:cNvSpPr>
          <p:nvPr/>
        </p:nvSpPr>
        <p:spPr bwMode="auto">
          <a:xfrm flipH="1" flipV="1">
            <a:off x="2857500" y="2263775"/>
            <a:ext cx="2889250" cy="1936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7" name="Line 65"/>
          <p:cNvSpPr>
            <a:spLocks noChangeShapeType="1"/>
          </p:cNvSpPr>
          <p:nvPr/>
        </p:nvSpPr>
        <p:spPr bwMode="auto">
          <a:xfrm flipH="1">
            <a:off x="3051175" y="3238500"/>
            <a:ext cx="2619375" cy="4635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1"/>
          <p:cNvSpPr/>
          <p:nvPr/>
        </p:nvSpPr>
        <p:spPr>
          <a:xfrm>
            <a:off x="98705" y="173037"/>
            <a:ext cx="2531783" cy="707886"/>
          </a:xfrm>
          <a:prstGeom prst="rect">
            <a:avLst/>
          </a:prstGeom>
        </p:spPr>
        <p:txBody>
          <a:bodyPr wrap="none">
            <a:spAutoFit/>
          </a:bodyPr>
          <a:lstStyle/>
          <a:p>
            <a:r>
              <a:rPr lang="en-US" altLang="en-US" sz="4000" b="1" dirty="0">
                <a:solidFill>
                  <a:schemeClr val="accent1">
                    <a:lumMod val="75000"/>
                  </a:schemeClr>
                </a:solidFill>
              </a:rPr>
              <a:t>Prokaryote</a:t>
            </a:r>
            <a:endParaRPr lang="en-US" sz="4000" dirty="0">
              <a:solidFill>
                <a:schemeClr val="accent1">
                  <a:lumMod val="75000"/>
                </a:schemeClr>
              </a:solidFill>
            </a:endParaRPr>
          </a:p>
        </p:txBody>
      </p:sp>
    </p:spTree>
    <p:extLst>
      <p:ext uri="{BB962C8B-B14F-4D97-AF65-F5344CB8AC3E}">
        <p14:creationId xmlns:p14="http://schemas.microsoft.com/office/powerpoint/2010/main" val="612998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4294967295"/>
          </p:nvPr>
        </p:nvSpPr>
        <p:spPr>
          <a:xfrm>
            <a:off x="63500" y="1255713"/>
            <a:ext cx="8839200" cy="4230687"/>
          </a:xfrm>
        </p:spPr>
        <p:txBody>
          <a:bodyPr lIns="91440" tIns="45720" rIns="91440" bIns="45720"/>
          <a:lstStyle/>
          <a:p>
            <a:pPr marL="292100" indent="-292100" eaLnBrk="1" hangingPunct="1"/>
            <a:r>
              <a:rPr lang="en-US" altLang="en-US" b="1" dirty="0"/>
              <a:t>Eukaryotic cells </a:t>
            </a:r>
            <a:r>
              <a:rPr lang="en-US" altLang="en-US" dirty="0"/>
              <a:t>are characterized by having</a:t>
            </a:r>
          </a:p>
          <a:p>
            <a:pPr marL="292100" indent="-292100" eaLnBrk="1" hangingPunct="1"/>
            <a:endParaRPr lang="en-US" altLang="en-US" dirty="0"/>
          </a:p>
          <a:p>
            <a:pPr marL="736600" lvl="1" indent="-266700" eaLnBrk="1" hangingPunct="1"/>
            <a:r>
              <a:rPr lang="en-US" altLang="en-US" dirty="0"/>
              <a:t>DNA in a nucleus that is bounded by a membranous nuclear envelope.</a:t>
            </a:r>
          </a:p>
          <a:p>
            <a:pPr marL="736600" lvl="1" indent="-266700" eaLnBrk="1" hangingPunct="1"/>
            <a:endParaRPr lang="en-US" altLang="en-US" dirty="0"/>
          </a:p>
          <a:p>
            <a:pPr marL="736600" lvl="1" indent="-266700" eaLnBrk="1" hangingPunct="1"/>
            <a:r>
              <a:rPr lang="en-US" altLang="en-US" dirty="0"/>
              <a:t>Membrane-bound organelles.</a:t>
            </a:r>
          </a:p>
        </p:txBody>
      </p:sp>
      <p:sp>
        <p:nvSpPr>
          <p:cNvPr id="34819" name="Line 6"/>
          <p:cNvSpPr>
            <a:spLocks noChangeShapeType="1"/>
          </p:cNvSpPr>
          <p:nvPr/>
        </p:nvSpPr>
        <p:spPr bwMode="auto">
          <a:xfrm>
            <a:off x="182563" y="1095375"/>
            <a:ext cx="8775700" cy="0"/>
          </a:xfrm>
          <a:prstGeom prst="line">
            <a:avLst/>
          </a:prstGeom>
          <a:noFill/>
          <a:ln w="76200">
            <a:solidFill>
              <a:srgbClr val="9D001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2" name="Text Box 8"/>
          <p:cNvSpPr txBox="1">
            <a:spLocks noChangeArrowheads="1"/>
          </p:cNvSpPr>
          <p:nvPr/>
        </p:nvSpPr>
        <p:spPr bwMode="auto">
          <a:xfrm>
            <a:off x="182563" y="6626240"/>
            <a:ext cx="8775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spcBef>
                <a:spcPct val="20000"/>
              </a:spcBef>
              <a:spcAft>
                <a:spcPct val="20000"/>
              </a:spcAft>
              <a:buClr>
                <a:schemeClr val="tx2"/>
              </a:buClr>
              <a:buFont typeface="Wingdings" pitchFamily="84" charset="2"/>
              <a:buChar char="§"/>
              <a:defRPr sz="2800">
                <a:solidFill>
                  <a:schemeClr val="tx1"/>
                </a:solidFill>
                <a:latin typeface="Arial" charset="0"/>
                <a:cs typeface="Arial" charset="0"/>
              </a:defRPr>
            </a:lvl1pPr>
            <a:lvl2pPr marL="742950" indent="-285750" eaLnBrk="0" hangingPunct="0">
              <a:spcBef>
                <a:spcPct val="20000"/>
              </a:spcBef>
              <a:spcAft>
                <a:spcPct val="20000"/>
              </a:spcAft>
              <a:buClr>
                <a:schemeClr val="tx2"/>
              </a:buClr>
              <a:buFont typeface="Wingdings" pitchFamily="84" charset="2"/>
              <a:buChar char="§"/>
              <a:defRPr sz="2600">
                <a:solidFill>
                  <a:schemeClr val="tx1"/>
                </a:solidFill>
                <a:latin typeface="Arial" charset="0"/>
                <a:cs typeface="Arial" charset="0"/>
              </a:defRPr>
            </a:lvl2pPr>
            <a:lvl3pPr marL="1143000" indent="-228600" eaLnBrk="0" hangingPunct="0">
              <a:spcBef>
                <a:spcPct val="20000"/>
              </a:spcBef>
              <a:spcAft>
                <a:spcPct val="20000"/>
              </a:spcAft>
              <a:buClr>
                <a:schemeClr val="tx2"/>
              </a:buClr>
              <a:buFont typeface="Wingdings" pitchFamily="84" charset="2"/>
              <a:buChar char="§"/>
              <a:defRPr sz="2400">
                <a:solidFill>
                  <a:schemeClr val="tx1"/>
                </a:solidFill>
                <a:latin typeface="Arial" charset="0"/>
                <a:cs typeface="Arial" charset="0"/>
              </a:defRPr>
            </a:lvl3pPr>
            <a:lvl4pPr marL="16002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4pPr>
            <a:lvl5pPr marL="20574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5pPr>
            <a:lvl6pPr marL="25146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6pPr>
            <a:lvl7pPr marL="29718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7pPr>
            <a:lvl8pPr marL="34290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8pPr>
            <a:lvl9pPr marL="38862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9pPr>
          </a:lstStyle>
          <a:p>
            <a:pPr>
              <a:spcBef>
                <a:spcPct val="50000"/>
              </a:spcBef>
              <a:spcAft>
                <a:spcPct val="0"/>
              </a:spcAft>
              <a:buClrTx/>
              <a:buFontTx/>
              <a:buNone/>
            </a:pPr>
            <a:r>
              <a:rPr lang="en-US" altLang="en-US" sz="900"/>
              <a:t>© 2014 Pearson Education, Inc.</a:t>
            </a:r>
            <a:endParaRPr lang="en-US" altLang="en-US" sz="2400"/>
          </a:p>
        </p:txBody>
      </p:sp>
    </p:spTree>
    <p:extLst>
      <p:ext uri="{BB962C8B-B14F-4D97-AF65-F5344CB8AC3E}">
        <p14:creationId xmlns:p14="http://schemas.microsoft.com/office/powerpoint/2010/main" val="328576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4294967295"/>
          </p:nvPr>
        </p:nvSpPr>
        <p:spPr>
          <a:xfrm>
            <a:off x="55563" y="1355725"/>
            <a:ext cx="8902700" cy="1377950"/>
          </a:xfrm>
        </p:spPr>
        <p:txBody>
          <a:bodyPr lIns="91440" tIns="45720" rIns="91440" bIns="45720"/>
          <a:lstStyle/>
          <a:p>
            <a:pPr marL="292100" indent="-292100" eaLnBrk="1" hangingPunct="1"/>
            <a:r>
              <a:rPr lang="en-US" altLang="en-US" dirty="0"/>
              <a:t>Most cells are between 1 and 100 </a:t>
            </a:r>
            <a:r>
              <a:rPr lang="en-US" altLang="en-US" dirty="0">
                <a:sym typeface="Symbol" pitchFamily="84" charset="2"/>
              </a:rPr>
              <a:t></a:t>
            </a:r>
            <a:r>
              <a:rPr lang="en-US" altLang="en-US" dirty="0"/>
              <a:t>m in diameter.</a:t>
            </a:r>
          </a:p>
        </p:txBody>
      </p:sp>
      <p:sp>
        <p:nvSpPr>
          <p:cNvPr id="6148" name="Line 6"/>
          <p:cNvSpPr>
            <a:spLocks noChangeShapeType="1"/>
          </p:cNvSpPr>
          <p:nvPr/>
        </p:nvSpPr>
        <p:spPr bwMode="auto">
          <a:xfrm>
            <a:off x="182563" y="1184275"/>
            <a:ext cx="8775700" cy="0"/>
          </a:xfrm>
          <a:prstGeom prst="line">
            <a:avLst/>
          </a:prstGeom>
          <a:noFill/>
          <a:ln w="76200">
            <a:solidFill>
              <a:srgbClr val="9D001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6149" name="Group 9"/>
          <p:cNvGrpSpPr>
            <a:grpSpLocks/>
          </p:cNvGrpSpPr>
          <p:nvPr/>
        </p:nvGrpSpPr>
        <p:grpSpPr bwMode="auto">
          <a:xfrm>
            <a:off x="182563" y="6535738"/>
            <a:ext cx="8775700" cy="227012"/>
            <a:chOff x="115" y="4117"/>
            <a:chExt cx="5528" cy="143"/>
          </a:xfrm>
        </p:grpSpPr>
        <p:sp>
          <p:nvSpPr>
            <p:cNvPr id="6150" name="Line 7"/>
            <p:cNvSpPr>
              <a:spLocks noChangeShapeType="1"/>
            </p:cNvSpPr>
            <p:nvPr/>
          </p:nvSpPr>
          <p:spPr bwMode="auto">
            <a:xfrm>
              <a:off x="115" y="4117"/>
              <a:ext cx="552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1" name="Text Box 8"/>
            <p:cNvSpPr txBox="1">
              <a:spLocks noChangeArrowheads="1"/>
            </p:cNvSpPr>
            <p:nvPr/>
          </p:nvSpPr>
          <p:spPr bwMode="auto">
            <a:xfrm>
              <a:off x="115" y="4174"/>
              <a:ext cx="552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spcBef>
                  <a:spcPct val="20000"/>
                </a:spcBef>
                <a:spcAft>
                  <a:spcPct val="20000"/>
                </a:spcAft>
                <a:buClr>
                  <a:schemeClr val="tx2"/>
                </a:buClr>
                <a:buFont typeface="Wingdings" pitchFamily="84" charset="2"/>
                <a:buChar char="§"/>
                <a:defRPr sz="2800">
                  <a:solidFill>
                    <a:schemeClr val="tx1"/>
                  </a:solidFill>
                  <a:latin typeface="Arial" charset="0"/>
                  <a:cs typeface="Arial" charset="0"/>
                </a:defRPr>
              </a:lvl1pPr>
              <a:lvl2pPr marL="742950" indent="-285750" eaLnBrk="0" hangingPunct="0">
                <a:spcBef>
                  <a:spcPct val="20000"/>
                </a:spcBef>
                <a:spcAft>
                  <a:spcPct val="20000"/>
                </a:spcAft>
                <a:buClr>
                  <a:schemeClr val="tx2"/>
                </a:buClr>
                <a:buFont typeface="Wingdings" pitchFamily="84" charset="2"/>
                <a:buChar char="§"/>
                <a:defRPr sz="2600">
                  <a:solidFill>
                    <a:schemeClr val="tx1"/>
                  </a:solidFill>
                  <a:latin typeface="Arial" charset="0"/>
                  <a:cs typeface="Arial" charset="0"/>
                </a:defRPr>
              </a:lvl2pPr>
              <a:lvl3pPr marL="1143000" indent="-228600" eaLnBrk="0" hangingPunct="0">
                <a:spcBef>
                  <a:spcPct val="20000"/>
                </a:spcBef>
                <a:spcAft>
                  <a:spcPct val="20000"/>
                </a:spcAft>
                <a:buClr>
                  <a:schemeClr val="tx2"/>
                </a:buClr>
                <a:buFont typeface="Wingdings" pitchFamily="84" charset="2"/>
                <a:buChar char="§"/>
                <a:defRPr sz="2400">
                  <a:solidFill>
                    <a:schemeClr val="tx1"/>
                  </a:solidFill>
                  <a:latin typeface="Arial" charset="0"/>
                  <a:cs typeface="Arial" charset="0"/>
                </a:defRPr>
              </a:lvl3pPr>
              <a:lvl4pPr marL="16002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4pPr>
              <a:lvl5pPr marL="20574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5pPr>
              <a:lvl6pPr marL="25146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6pPr>
              <a:lvl7pPr marL="29718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7pPr>
              <a:lvl8pPr marL="34290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8pPr>
              <a:lvl9pPr marL="38862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9pPr>
            </a:lstStyle>
            <a:p>
              <a:pPr>
                <a:spcBef>
                  <a:spcPct val="50000"/>
                </a:spcBef>
                <a:spcAft>
                  <a:spcPct val="0"/>
                </a:spcAft>
                <a:buClrTx/>
                <a:buFontTx/>
                <a:buNone/>
              </a:pPr>
              <a:r>
                <a:rPr lang="en-US" altLang="en-US" sz="900"/>
                <a:t>© 2014 Pearson Education, Inc.</a:t>
              </a:r>
              <a:endParaRPr lang="en-US" altLang="en-US" sz="2400"/>
            </a:p>
          </p:txBody>
        </p:sp>
      </p:grpSp>
      <p:grpSp>
        <p:nvGrpSpPr>
          <p:cNvPr id="13" name="Group 12"/>
          <p:cNvGrpSpPr/>
          <p:nvPr/>
        </p:nvGrpSpPr>
        <p:grpSpPr>
          <a:xfrm>
            <a:off x="381000" y="2415381"/>
            <a:ext cx="2908300" cy="2921793"/>
            <a:chOff x="2660650" y="1639888"/>
            <a:chExt cx="3822700" cy="3413125"/>
          </a:xfrm>
        </p:grpSpPr>
        <p:grpSp>
          <p:nvGrpSpPr>
            <p:cNvPr id="14" name="Group 13"/>
            <p:cNvGrpSpPr/>
            <p:nvPr/>
          </p:nvGrpSpPr>
          <p:grpSpPr>
            <a:xfrm>
              <a:off x="2660650" y="1639888"/>
              <a:ext cx="3822700" cy="3413125"/>
              <a:chOff x="2660650" y="1639888"/>
              <a:chExt cx="3822700" cy="3413125"/>
            </a:xfrm>
          </p:grpSpPr>
          <p:pic>
            <p:nvPicPr>
              <p:cNvPr id="17" name="Picture 17" descr="04_03abBrightfieldStain-U"/>
              <p:cNvPicPr>
                <a:picLocks noChangeAspect="1" noChangeArrowheads="1"/>
              </p:cNvPicPr>
              <p:nvPr/>
            </p:nvPicPr>
            <p:blipFill>
              <a:blip r:embed="rId3">
                <a:extLst>
                  <a:ext uri="{28A0092B-C50C-407E-A947-70E740481C1C}">
                    <a14:useLocalDpi xmlns:a14="http://schemas.microsoft.com/office/drawing/2010/main" val="0"/>
                  </a:ext>
                </a:extLst>
              </a:blip>
              <a:srcRect b="4614"/>
              <a:stretch>
                <a:fillRect/>
              </a:stretch>
            </p:blipFill>
            <p:spPr bwMode="auto">
              <a:xfrm>
                <a:off x="2660650" y="1639888"/>
                <a:ext cx="3822700"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31"/>
              <p:cNvSpPr txBox="1">
                <a:spLocks noChangeArrowheads="1"/>
              </p:cNvSpPr>
              <p:nvPr/>
            </p:nvSpPr>
            <p:spPr bwMode="auto">
              <a:xfrm rot="-5400000">
                <a:off x="2441576" y="3568700"/>
                <a:ext cx="741362"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2000" b="1" dirty="0"/>
                  <a:t>50 </a:t>
                </a:r>
                <a:r>
                  <a:rPr lang="en-US" altLang="en-US" sz="2000" b="1" dirty="0">
                    <a:sym typeface="Symbol" pitchFamily="84" charset="2"/>
                  </a:rPr>
                  <a:t></a:t>
                </a:r>
                <a:r>
                  <a:rPr lang="en-US" altLang="en-US" sz="2000" b="1" dirty="0"/>
                  <a:t>m</a:t>
                </a:r>
              </a:p>
            </p:txBody>
          </p:sp>
          <p:sp>
            <p:nvSpPr>
              <p:cNvPr id="20" name="Line 14"/>
              <p:cNvSpPr>
                <a:spLocks noChangeShapeType="1"/>
              </p:cNvSpPr>
              <p:nvPr/>
            </p:nvSpPr>
            <p:spPr bwMode="auto">
              <a:xfrm>
                <a:off x="2989263" y="3009900"/>
                <a:ext cx="0" cy="13922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 name="Line 15"/>
            <p:cNvSpPr>
              <a:spLocks noChangeShapeType="1"/>
            </p:cNvSpPr>
            <p:nvPr/>
          </p:nvSpPr>
          <p:spPr bwMode="auto">
            <a:xfrm>
              <a:off x="2919413" y="4402138"/>
              <a:ext cx="14446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6"/>
            <p:cNvSpPr>
              <a:spLocks noChangeShapeType="1"/>
            </p:cNvSpPr>
            <p:nvPr/>
          </p:nvSpPr>
          <p:spPr bwMode="auto">
            <a:xfrm>
              <a:off x="2919413" y="3009900"/>
              <a:ext cx="14446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1028" name="Picture 4" descr="Image result for field mous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9537" r="51533"/>
          <a:stretch/>
        </p:blipFill>
        <p:spPr bwMode="auto">
          <a:xfrm>
            <a:off x="3427298" y="4779995"/>
            <a:ext cx="1155815" cy="160369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elephant"/>
          <p:cNvPicPr>
            <a:picLocks noChangeAspect="1" noChangeArrowheads="1"/>
          </p:cNvPicPr>
          <p:nvPr/>
        </p:nvPicPr>
        <p:blipFill rotWithShape="1">
          <a:blip r:embed="rId5">
            <a:extLst>
              <a:ext uri="{28A0092B-C50C-407E-A947-70E740481C1C}">
                <a14:useLocalDpi xmlns:a14="http://schemas.microsoft.com/office/drawing/2010/main" val="0"/>
              </a:ext>
            </a:extLst>
          </a:blip>
          <a:srcRect l="5933" r="24690"/>
          <a:stretch/>
        </p:blipFill>
        <p:spPr bwMode="auto">
          <a:xfrm>
            <a:off x="5059363" y="2514600"/>
            <a:ext cx="3898900" cy="37433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BAF21E0-5CC4-467B-A543-76D88B715F41}"/>
              </a:ext>
            </a:extLst>
          </p:cNvPr>
          <p:cNvSpPr txBox="1"/>
          <p:nvPr/>
        </p:nvSpPr>
        <p:spPr>
          <a:xfrm>
            <a:off x="63801" y="5806449"/>
            <a:ext cx="2896947" cy="523220"/>
          </a:xfrm>
          <a:prstGeom prst="rect">
            <a:avLst/>
          </a:prstGeom>
          <a:noFill/>
        </p:spPr>
        <p:txBody>
          <a:bodyPr wrap="none" rtlCol="0">
            <a:spAutoFit/>
          </a:bodyPr>
          <a:lstStyle/>
          <a:p>
            <a:r>
              <a:rPr lang="en-US" dirty="0"/>
              <a:t> </a:t>
            </a:r>
            <a:r>
              <a:rPr lang="en-US" sz="2800" dirty="0"/>
              <a:t>1 mm = 1,000 </a:t>
            </a:r>
            <a:r>
              <a:rPr lang="en-US" altLang="en-US" sz="2800" dirty="0">
                <a:sym typeface="Symbol" pitchFamily="84" charset="2"/>
              </a:rPr>
              <a:t></a:t>
            </a:r>
            <a:r>
              <a:rPr lang="en-US" altLang="en-US" sz="2800" dirty="0"/>
              <a:t>m </a:t>
            </a:r>
            <a:endParaRPr lang="en-US" sz="2800" dirty="0"/>
          </a:p>
        </p:txBody>
      </p:sp>
    </p:spTree>
    <p:extLst>
      <p:ext uri="{BB962C8B-B14F-4D97-AF65-F5344CB8AC3E}">
        <p14:creationId xmlns:p14="http://schemas.microsoft.com/office/powerpoint/2010/main" val="80012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BTEXT"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562</Words>
  <Application>Microsoft Office PowerPoint</Application>
  <PresentationFormat>On-screen Show (4:3)</PresentationFormat>
  <Paragraphs>109</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Times</vt:lpstr>
      <vt:lpstr>Times New Roman</vt:lpstr>
      <vt:lpstr>Office Theme</vt:lpstr>
      <vt:lpstr>PowerPoint Presentation</vt:lpstr>
      <vt:lpstr>You Must Know </vt:lpstr>
      <vt:lpstr>Overview: The Fundamental Units of Life</vt:lpstr>
      <vt:lpstr>Two Types of Cells: Prokaryotic and Eukaryotic</vt:lpstr>
      <vt:lpstr>PowerPoint Presentation</vt:lpstr>
      <vt:lpstr>PowerPoint Presentation</vt:lpstr>
      <vt:lpstr>PowerPoint Presentation</vt:lpstr>
      <vt:lpstr>PowerPoint Presentation</vt:lpstr>
      <vt:lpstr>PowerPoint Presentation</vt:lpstr>
      <vt:lpstr>PowerPoint Presentation</vt:lpstr>
      <vt:lpstr>How do these structures enhance the rate of diffusion?</vt:lpstr>
      <vt:lpstr>Xenophyophores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Must Know </dc:title>
  <dc:creator>lauren.wingard</dc:creator>
  <cp:lastModifiedBy>Lauren Wingard</cp:lastModifiedBy>
  <cp:revision>68</cp:revision>
  <dcterms:created xsi:type="dcterms:W3CDTF">2014-09-17T12:10:29Z</dcterms:created>
  <dcterms:modified xsi:type="dcterms:W3CDTF">2019-09-18T18:58:39Z</dcterms:modified>
</cp:coreProperties>
</file>