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3" r:id="rId2"/>
    <p:sldId id="263" r:id="rId3"/>
    <p:sldId id="278" r:id="rId4"/>
    <p:sldId id="264" r:id="rId5"/>
    <p:sldId id="265" r:id="rId6"/>
    <p:sldId id="281" r:id="rId7"/>
    <p:sldId id="282" r:id="rId8"/>
    <p:sldId id="284" r:id="rId9"/>
    <p:sldId id="279" r:id="rId10"/>
    <p:sldId id="267" r:id="rId11"/>
    <p:sldId id="269" r:id="rId12"/>
    <p:sldId id="271" r:id="rId13"/>
    <p:sldId id="275" r:id="rId14"/>
    <p:sldId id="274" r:id="rId15"/>
    <p:sldId id="276" r:id="rId16"/>
    <p:sldId id="280" r:id="rId17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D85A-663D-4EE8-96BE-912EF7DEEADE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BB39D-93B6-4FB6-95E6-A7A50911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445D7-6314-4178-AB89-7E1DDD941232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FF0AC-7B9F-4C3D-A86D-805FE548E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D1539-BDE2-42B7-A06D-F09E9E27EB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sz="2000" b="1" i="1" u="sng" dirty="0"/>
          </a:p>
          <a:p>
            <a:pPr algn="ctr" eaLnBrk="1" hangingPunct="1"/>
            <a:endParaRPr lang="en-US" sz="2000" b="1" i="1" u="sng" dirty="0"/>
          </a:p>
          <a:p>
            <a:pPr eaLnBrk="1" hangingPunct="1"/>
            <a:endParaRPr lang="en-US" sz="2000" b="1" i="1" u="sng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2EDD6-704D-4942-887C-4830D132EC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112F0-1AAE-432B-8E00-4888BD97AD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5E59-9102-4768-9B9E-0D820B234D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9B054-C036-4C54-A271-8C3FD2FDD3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E9B0A-824F-416A-9CD0-A56E8AA286C0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1A13B79-04CF-44B7-A31C-EB54BABFB95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2F4EC-05B5-46DA-BD07-351DFCBC33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8ED41-D4AC-41C6-AD79-6C6828A5A86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0E378-0C11-4D55-B8A9-A18722855BA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94575-248C-4563-8BF6-5758089970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29DA-9E7F-48F4-91A3-F32FF4FDA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8D0D-D7C5-4888-8294-E5374257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3EEEE4-4CC8-4CEB-BB1F-C2FB77E81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FFF39D"/>
                </a:solidFill>
              </a:rPr>
              <a:pPr/>
              <a:t>6/10/2019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6/10/2019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x3oVGXr4m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E8DD1-F585-447D-B0EB-738A4120AD64}"/>
              </a:ext>
            </a:extLst>
          </p:cNvPr>
          <p:cNvSpPr/>
          <p:nvPr/>
        </p:nvSpPr>
        <p:spPr>
          <a:xfrm>
            <a:off x="2133600" y="5334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The deadline for all missing assignments is this  Friday at 2:30.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FA02E5-E461-4D82-8D3B-467355142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"/>
            <a:ext cx="4419600" cy="5715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What is the formula for wave Speed?</a:t>
            </a:r>
          </a:p>
          <a:p>
            <a:pPr eaLnBrk="1" hangingPunct="1"/>
            <a:r>
              <a:rPr lang="en-US" sz="3200" dirty="0"/>
              <a:t>v = f x </a:t>
            </a:r>
            <a:r>
              <a:rPr lang="el-GR" sz="3200" dirty="0">
                <a:solidFill>
                  <a:schemeClr val="tx2"/>
                </a:solidFill>
              </a:rPr>
              <a:t>λ</a:t>
            </a:r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Frequency?</a:t>
            </a:r>
          </a:p>
          <a:p>
            <a:pPr eaLnBrk="1" hangingPunct="1"/>
            <a:r>
              <a:rPr lang="en-US" sz="3200" dirty="0"/>
              <a:t>f = v/ </a:t>
            </a:r>
            <a:r>
              <a:rPr lang="el-GR" sz="3200" dirty="0">
                <a:solidFill>
                  <a:schemeClr val="tx2"/>
                </a:solidFill>
              </a:rPr>
              <a:t>λ</a:t>
            </a:r>
            <a:r>
              <a:rPr lang="en-US" sz="3200" dirty="0"/>
              <a:t> 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Wavelength?</a:t>
            </a:r>
          </a:p>
          <a:p>
            <a:pPr eaLnBrk="1" hangingPunct="1"/>
            <a:r>
              <a:rPr lang="el-GR" sz="3200" dirty="0">
                <a:solidFill>
                  <a:schemeClr val="tx2"/>
                </a:solidFill>
              </a:rPr>
              <a:t>λ</a:t>
            </a:r>
            <a:r>
              <a:rPr lang="en-US" sz="3200" dirty="0"/>
              <a:t> = v/f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62600" y="762000"/>
            <a:ext cx="3123965" cy="2699693"/>
            <a:chOff x="5040" y="1440"/>
            <a:chExt cx="3590" cy="2092"/>
          </a:xfrm>
        </p:grpSpPr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5040" y="1440"/>
              <a:ext cx="2520" cy="162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5390" y="1672"/>
              <a:ext cx="324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400" u="sng" dirty="0">
                  <a:latin typeface="Times New Roman" pitchFamily="18" charset="0"/>
                </a:rPr>
                <a:t>__v__</a:t>
              </a:r>
            </a:p>
            <a:p>
              <a:r>
                <a:rPr lang="en-US" sz="4400" dirty="0">
                  <a:latin typeface="Times New Roman" pitchFamily="18" charset="0"/>
                </a:rPr>
                <a:t> f x </a:t>
              </a:r>
              <a:r>
                <a:rPr lang="el-GR" sz="4400" dirty="0"/>
                <a:t>λ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63000" cy="6172200"/>
          </a:xfrm>
        </p:spPr>
        <p:txBody>
          <a:bodyPr/>
          <a:lstStyle/>
          <a:p>
            <a:pPr eaLnBrk="1" hangingPunct="1"/>
            <a:endParaRPr lang="en-US" sz="2800" dirty="0"/>
          </a:p>
          <a:p>
            <a:pPr eaLnBrk="1" hangingPunct="1">
              <a:buFontTx/>
              <a:buNone/>
            </a:pPr>
            <a:r>
              <a:rPr lang="en-US" sz="3200" dirty="0"/>
              <a:t>If the frequency of a wave is 10 Hz and the wavelength is 0.5 m, what is the wave speed?</a:t>
            </a:r>
          </a:p>
          <a:p>
            <a:pPr eaLnBrk="1" hangingPunct="1">
              <a:buFontTx/>
              <a:buNone/>
            </a:pPr>
            <a:r>
              <a:rPr lang="en-US" sz="3200" dirty="0"/>
              <a:t>		</a:t>
            </a:r>
            <a:r>
              <a:rPr lang="en-US" sz="3200" b="1" dirty="0">
                <a:solidFill>
                  <a:schemeClr val="accent2"/>
                </a:solidFill>
              </a:rPr>
              <a:t>v = f</a:t>
            </a:r>
            <a:r>
              <a:rPr lang="el-GR" sz="3200" b="1" dirty="0">
                <a:solidFill>
                  <a:schemeClr val="accent2"/>
                </a:solidFill>
              </a:rPr>
              <a:t>λ</a:t>
            </a:r>
            <a:r>
              <a:rPr lang="en-US" sz="3200" b="1" dirty="0"/>
              <a:t>			</a:t>
            </a:r>
            <a:endParaRPr lang="en-US" sz="3200" b="1" u="sng" dirty="0"/>
          </a:p>
          <a:p>
            <a:pPr eaLnBrk="1" hangingPunct="1">
              <a:buFontTx/>
              <a:buNone/>
            </a:pPr>
            <a:r>
              <a:rPr lang="en-US" sz="3200" b="1" dirty="0"/>
              <a:t>		</a:t>
            </a:r>
            <a:r>
              <a:rPr lang="en-US" sz="3200" b="1" dirty="0">
                <a:solidFill>
                  <a:srgbClr val="CC3300"/>
                </a:solidFill>
              </a:rPr>
              <a:t>v = (10 Hz)(0.5 m) = 5 m/s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630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/>
              <a:t>If the speed of a wave is 4 m/s and the wavelength is 2 m. What is the frequency of the wave?</a:t>
            </a:r>
          </a:p>
          <a:p>
            <a:pPr eaLnBrk="1" hangingPunct="1">
              <a:buFontTx/>
              <a:buNone/>
            </a:pPr>
            <a:r>
              <a:rPr lang="en-US" sz="3600"/>
              <a:t>		</a:t>
            </a:r>
            <a:r>
              <a:rPr lang="en-US" sz="3600">
                <a:solidFill>
                  <a:schemeClr val="accent2"/>
                </a:solidFill>
              </a:rPr>
              <a:t>f = v/</a:t>
            </a:r>
            <a:r>
              <a:rPr lang="el-GR" sz="3600">
                <a:solidFill>
                  <a:schemeClr val="accent2"/>
                </a:solidFill>
              </a:rPr>
              <a:t>λ</a:t>
            </a:r>
            <a:r>
              <a:rPr lang="en-US" sz="3600"/>
              <a:t>			</a:t>
            </a:r>
            <a:endParaRPr lang="en-US" sz="3600" u="sng"/>
          </a:p>
          <a:p>
            <a:pPr eaLnBrk="1" hangingPunct="1">
              <a:buFontTx/>
              <a:buNone/>
            </a:pPr>
            <a:r>
              <a:rPr lang="en-US" sz="3600"/>
              <a:t>		</a:t>
            </a:r>
            <a:r>
              <a:rPr lang="en-US" sz="3600">
                <a:solidFill>
                  <a:srgbClr val="CC3300"/>
                </a:solidFill>
              </a:rPr>
              <a:t>f = 4m/s / 2m = 2 Hz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630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/>
              <a:t>If a wave is going 50 m/s and the frequency is 10 Hz, what is the wavelength?</a:t>
            </a:r>
          </a:p>
          <a:p>
            <a:pPr lvl="1" eaLnBrk="1" hangingPunct="1">
              <a:buFontTx/>
              <a:buNone/>
            </a:pPr>
            <a:r>
              <a:rPr lang="el-GR" sz="3600">
                <a:solidFill>
                  <a:schemeClr val="accent2"/>
                </a:solidFill>
              </a:rPr>
              <a:t>λ</a:t>
            </a:r>
            <a:r>
              <a:rPr lang="en-US" sz="3600">
                <a:solidFill>
                  <a:schemeClr val="accent2"/>
                </a:solidFill>
              </a:rPr>
              <a:t> = v/f </a:t>
            </a:r>
          </a:p>
          <a:p>
            <a:pPr lvl="1" eaLnBrk="1" hangingPunct="1">
              <a:buFontTx/>
              <a:buNone/>
            </a:pPr>
            <a:r>
              <a:rPr lang="el-GR" sz="3600">
                <a:solidFill>
                  <a:srgbClr val="CC3300"/>
                </a:solidFill>
              </a:rPr>
              <a:t>λ</a:t>
            </a:r>
            <a:r>
              <a:rPr lang="en-US" sz="3600">
                <a:solidFill>
                  <a:srgbClr val="CC3300"/>
                </a:solidFill>
              </a:rPr>
              <a:t> = 50 m/s / 10 Hz = 5 m</a:t>
            </a:r>
            <a:endParaRPr lang="el-GR" sz="3600">
              <a:solidFill>
                <a:srgbClr val="CC33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37719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630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>
                <a:latin typeface="Arial Black" pitchFamily="34" charset="0"/>
              </a:rPr>
              <a:t>	</a:t>
            </a:r>
            <a:r>
              <a:rPr lang="en-US" sz="3600"/>
              <a:t>If the frequency is 8 Hz and the wavelength is 2 m how fast is the wave going?</a:t>
            </a:r>
          </a:p>
          <a:p>
            <a:pPr lvl="2" eaLnBrk="1" hangingPunct="1">
              <a:buFontTx/>
              <a:buNone/>
            </a:pPr>
            <a:r>
              <a:rPr lang="en-US" sz="3200" b="1">
                <a:solidFill>
                  <a:schemeClr val="accent2"/>
                </a:solidFill>
              </a:rPr>
              <a:t>v = f</a:t>
            </a:r>
            <a:r>
              <a:rPr lang="el-GR" sz="3200" b="1">
                <a:solidFill>
                  <a:schemeClr val="accent2"/>
                </a:solidFill>
              </a:rPr>
              <a:t>λ</a:t>
            </a:r>
            <a:endParaRPr lang="en-US" sz="3200" b="1">
              <a:solidFill>
                <a:schemeClr val="accent2"/>
              </a:solidFill>
            </a:endParaRPr>
          </a:p>
          <a:p>
            <a:pPr lvl="2" eaLnBrk="1" hangingPunct="1">
              <a:buFontTx/>
              <a:buNone/>
            </a:pPr>
            <a:r>
              <a:rPr lang="en-US" sz="3200" b="1">
                <a:solidFill>
                  <a:srgbClr val="CC3300"/>
                </a:solidFill>
              </a:rPr>
              <a:t>v= (8Hz)(2m) = 16 m/s</a:t>
            </a:r>
            <a:r>
              <a:rPr lang="en-US" sz="2800" b="1"/>
              <a:t>	</a:t>
            </a:r>
          </a:p>
          <a:p>
            <a:pPr lvl="1" eaLnBrk="1" hangingPunct="1">
              <a:buFontTx/>
              <a:buNone/>
            </a:pPr>
            <a:endParaRPr lang="el-GR" sz="3200" b="1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41700"/>
            <a:ext cx="39814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4525963"/>
          </a:xfrm>
        </p:spPr>
        <p:txBody>
          <a:bodyPr>
            <a:noAutofit/>
          </a:bodyPr>
          <a:lstStyle/>
          <a:p>
            <a:pPr marL="609600" indent="-609600" eaLnBrk="1" hangingPunct="1">
              <a:buFontTx/>
              <a:buNone/>
            </a:pPr>
            <a:r>
              <a:rPr lang="en-US" sz="4000" dirty="0"/>
              <a:t>A wave has a frequency of 13 Hz.</a:t>
            </a:r>
          </a:p>
          <a:p>
            <a:pPr marL="609600" indent="-609600" eaLnBrk="1" hangingPunct="1">
              <a:buFontTx/>
              <a:buNone/>
            </a:pPr>
            <a:r>
              <a:rPr lang="en-US" sz="4000" dirty="0"/>
              <a:t> 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/>
              <a:t>What is the period of the wave? 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4000" dirty="0">
                <a:solidFill>
                  <a:srgbClr val="CC3300"/>
                </a:solidFill>
              </a:rPr>
              <a:t>1/13 s</a:t>
            </a:r>
            <a:r>
              <a:rPr lang="en-US" sz="4000" dirty="0"/>
              <a:t>   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4000" dirty="0"/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/>
              <a:t>How many waves go by each second?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4000" dirty="0">
                <a:solidFill>
                  <a:srgbClr val="CC3300"/>
                </a:solidFill>
              </a:rPr>
              <a:t>13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924800" cy="6553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A wave generator produces 30. pulses per second.  The speed of the wave is 4.0m/s.</a:t>
            </a:r>
          </a:p>
          <a:p>
            <a:pPr lvl="1"/>
            <a:r>
              <a:rPr lang="en-US" sz="3200" dirty="0"/>
              <a:t>What is the period of the wave?</a:t>
            </a:r>
          </a:p>
          <a:p>
            <a:pPr lvl="2"/>
            <a:r>
              <a:rPr lang="en-US" sz="3200" dirty="0"/>
              <a:t>1/30 sec.</a:t>
            </a:r>
          </a:p>
          <a:p>
            <a:pPr lvl="2"/>
            <a:endParaRPr lang="en-US" sz="3200" dirty="0"/>
          </a:p>
          <a:p>
            <a:pPr lvl="1"/>
            <a:r>
              <a:rPr lang="en-US" sz="3200" dirty="0"/>
              <a:t>What is the frequency of the wave?</a:t>
            </a:r>
          </a:p>
          <a:p>
            <a:pPr lvl="2"/>
            <a:r>
              <a:rPr lang="en-US" sz="3200" dirty="0"/>
              <a:t>30 Hz.</a:t>
            </a:r>
          </a:p>
          <a:p>
            <a:pPr lvl="2"/>
            <a:endParaRPr lang="en-US" sz="3200" dirty="0"/>
          </a:p>
          <a:p>
            <a:pPr lvl="1"/>
            <a:r>
              <a:rPr lang="en-US" sz="3200" dirty="0"/>
              <a:t>What is the wavelength?</a:t>
            </a:r>
          </a:p>
          <a:p>
            <a:pPr lvl="2"/>
            <a:r>
              <a:rPr lang="en-US" sz="3200" dirty="0"/>
              <a:t>Wavelength = v/f</a:t>
            </a:r>
          </a:p>
          <a:p>
            <a:pPr lvl="2"/>
            <a:r>
              <a:rPr lang="en-US" sz="3200" dirty="0"/>
              <a:t>Wavelength = 4/30</a:t>
            </a:r>
          </a:p>
          <a:p>
            <a:pPr lvl="2"/>
            <a:r>
              <a:rPr lang="en-US" sz="3200" dirty="0"/>
              <a:t>0.13 m</a:t>
            </a:r>
          </a:p>
          <a:p>
            <a:pPr lvl="2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80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3787"/>
            <a:ext cx="7467600" cy="5635752"/>
          </a:xfrm>
        </p:spPr>
        <p:txBody>
          <a:bodyPr>
            <a:normAutofit/>
          </a:bodyPr>
          <a:lstStyle/>
          <a:p>
            <a:pPr algn="l" eaLnBrk="1" hangingPunct="1"/>
            <a:endParaRPr lang="en-US" sz="2800" dirty="0"/>
          </a:p>
          <a:p>
            <a:pPr algn="l" eaLnBrk="1" hangingPunct="1"/>
            <a:r>
              <a:rPr lang="en-US" sz="2800" dirty="0"/>
              <a:t>Frequency: </a:t>
            </a:r>
          </a:p>
          <a:p>
            <a:pPr lvl="1" algn="l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 number of waves passing a given point each second 	</a:t>
            </a:r>
          </a:p>
          <a:p>
            <a:pPr lvl="1" algn="l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 unit is </a:t>
            </a:r>
            <a:r>
              <a:rPr lang="en-US" sz="2800" u="sng" dirty="0"/>
              <a:t>Hertz</a:t>
            </a:r>
            <a:r>
              <a:rPr lang="en-US" sz="2800" dirty="0"/>
              <a:t> (1 Hz = 1 wave/second)</a:t>
            </a:r>
          </a:p>
          <a:p>
            <a:pPr algn="l" eaLnBrk="1" hangingPunct="1"/>
            <a:endParaRPr lang="en-US" sz="2800" dirty="0"/>
          </a:p>
          <a:p>
            <a:pPr algn="l" eaLnBrk="1" hangingPunct="1"/>
            <a:r>
              <a:rPr lang="en-US" sz="2800" dirty="0"/>
              <a:t>Period: </a:t>
            </a:r>
          </a:p>
          <a:p>
            <a:pPr lvl="1" algn="l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 length of time it takes for 1 complete wave to happen.</a:t>
            </a:r>
          </a:p>
          <a:p>
            <a:pPr algn="l" eaLnBrk="1" hangingPunct="1"/>
            <a:endParaRPr lang="en-US" sz="2800" dirty="0"/>
          </a:p>
          <a:p>
            <a:pPr algn="l" eaLnBrk="1" hangingPunct="1">
              <a:buNone/>
            </a:pPr>
            <a:r>
              <a:rPr lang="en-US" dirty="0">
                <a:latin typeface="Arial Black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077200" cy="3959352"/>
          </a:xfrm>
        </p:spPr>
        <p:txBody>
          <a:bodyPr>
            <a:normAutofit/>
          </a:bodyPr>
          <a:lstStyle/>
          <a:p>
            <a:r>
              <a:rPr lang="en-US" sz="3200" dirty="0" err="1"/>
              <a:t>Freq</a:t>
            </a:r>
            <a:r>
              <a:rPr lang="en-US" sz="3200" dirty="0"/>
              <a:t>: = 10,000 Hz, </a:t>
            </a:r>
          </a:p>
          <a:p>
            <a:r>
              <a:rPr lang="en-US" sz="3200" dirty="0"/>
              <a:t>Period = 1/10,000 sec.</a:t>
            </a:r>
          </a:p>
          <a:p>
            <a:endParaRPr lang="en-US" sz="3200" dirty="0"/>
          </a:p>
          <a:p>
            <a:r>
              <a:rPr lang="en-US" sz="3200" dirty="0"/>
              <a:t>Period = 2 sec., </a:t>
            </a:r>
          </a:p>
          <a:p>
            <a:r>
              <a:rPr lang="en-US" sz="3200" dirty="0"/>
              <a:t>Freq. = ½ Hz.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9712"/>
            <a:ext cx="8607281" cy="23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Frequency = 10 Hz because ten waves pass by each second.</a:t>
            </a:r>
          </a:p>
          <a:p>
            <a:pPr eaLnBrk="1" hangingPunct="1"/>
            <a:endParaRPr lang="en-US" sz="2800">
              <a:solidFill>
                <a:schemeClr val="accent2"/>
              </a:solidFill>
            </a:endParaRPr>
          </a:p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Period = 1/10 second because it takes 1/10</a:t>
            </a:r>
            <a:r>
              <a:rPr lang="en-US" sz="2800" baseline="30000">
                <a:solidFill>
                  <a:schemeClr val="accent2"/>
                </a:solidFill>
              </a:rPr>
              <a:t>th</a:t>
            </a:r>
            <a:r>
              <a:rPr lang="en-US" sz="2800">
                <a:solidFill>
                  <a:schemeClr val="accent2"/>
                </a:solidFill>
              </a:rPr>
              <a:t> of a second for a complete wave to pass.</a:t>
            </a:r>
          </a:p>
        </p:txBody>
      </p:sp>
      <p:pic>
        <p:nvPicPr>
          <p:cNvPr id="4099" name="Picture 7" descr="freq10Hz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7200"/>
            <a:ext cx="7772400" cy="3095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What is the frequency?</a:t>
            </a:r>
          </a:p>
          <a:p>
            <a:pPr lvl="1" eaLnBrk="1" hangingPunct="1"/>
            <a:r>
              <a:rPr lang="en-US" sz="2400">
                <a:solidFill>
                  <a:schemeClr val="accent2"/>
                </a:solidFill>
              </a:rPr>
              <a:t>5 Hz</a:t>
            </a:r>
          </a:p>
          <a:p>
            <a:pPr lvl="1" eaLnBrk="1" hangingPunct="1"/>
            <a:endParaRPr lang="en-US" sz="2400">
              <a:solidFill>
                <a:schemeClr val="accent2"/>
              </a:solidFill>
            </a:endParaRPr>
          </a:p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What is the period?</a:t>
            </a:r>
          </a:p>
          <a:p>
            <a:pPr lvl="1" eaLnBrk="1" hangingPunct="1"/>
            <a:r>
              <a:rPr lang="en-US" sz="2400">
                <a:solidFill>
                  <a:schemeClr val="accent2"/>
                </a:solidFill>
              </a:rPr>
              <a:t>1/5 second</a:t>
            </a:r>
          </a:p>
        </p:txBody>
      </p:sp>
      <p:pic>
        <p:nvPicPr>
          <p:cNvPr id="5123" name="Picture 7" descr="freq5Hz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6972"/>
          <a:stretch>
            <a:fillRect/>
          </a:stretch>
        </p:blipFill>
        <p:spPr>
          <a:xfrm>
            <a:off x="838200" y="533400"/>
            <a:ext cx="7543800" cy="279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r>
              <a:rPr lang="en-US" sz="2800" dirty="0"/>
              <a:t>Waves with longer wavelengths have a lower pitch. </a:t>
            </a:r>
          </a:p>
        </p:txBody>
      </p:sp>
      <p:pic>
        <p:nvPicPr>
          <p:cNvPr id="2057" name="Picture 9" descr="300H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295400"/>
            <a:ext cx="5324475" cy="1666875"/>
          </a:xfrm>
          <a:prstGeom prst="rect">
            <a:avLst/>
          </a:prstGeom>
          <a:noFill/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781800" y="1600200"/>
            <a:ext cx="16002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300 Hz</a:t>
            </a:r>
          </a:p>
        </p:txBody>
      </p:sp>
      <p:pic>
        <p:nvPicPr>
          <p:cNvPr id="2061" name="Picture 13" descr="500H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4572000"/>
            <a:ext cx="5314950" cy="1666875"/>
          </a:xfrm>
          <a:prstGeom prst="rect">
            <a:avLst/>
          </a:prstGeom>
          <a:noFill/>
        </p:spPr>
      </p:pic>
      <p:pic>
        <p:nvPicPr>
          <p:cNvPr id="2062" name="Picture 1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5105400"/>
            <a:ext cx="304800" cy="304800"/>
          </a:xfrm>
          <a:prstGeom prst="rect">
            <a:avLst/>
          </a:prstGeom>
          <a:noFill/>
        </p:spPr>
      </p:pic>
      <p:pic>
        <p:nvPicPr>
          <p:cNvPr id="2064" name="Picture 16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09600" y="1905000"/>
            <a:ext cx="304800" cy="304800"/>
          </a:xfrm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62000" y="3581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Waves with shorter wavelength have a higher pitch. 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553200" y="4953000"/>
            <a:ext cx="1600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500 Hz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48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62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53" grpId="0" build="p"/>
      <p:bldP spid="20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457200" y="1295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/>
              <a:t>Waves with greater amplitude are louder</a:t>
            </a:r>
          </a:p>
        </p:txBody>
      </p:sp>
      <p:pic>
        <p:nvPicPr>
          <p:cNvPr id="3080" name="Picture 17" descr="loud vs 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17464" r="9122" b="47141"/>
          <a:stretch>
            <a:fillRect/>
          </a:stretch>
        </p:blipFill>
        <p:spPr bwMode="auto">
          <a:xfrm>
            <a:off x="690563" y="3700463"/>
            <a:ext cx="734218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15E3-AE16-4B7C-8522-8418748E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Sound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A295-4C67-4E44-9DE7-4AF033901A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https://www.youtube.com/watch?v=px3oVGXr4mo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4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67" y="228600"/>
            <a:ext cx="8699848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3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351</Words>
  <Application>Microsoft Office PowerPoint</Application>
  <PresentationFormat>On-screen Show (4:3)</PresentationFormat>
  <Paragraphs>84</Paragraphs>
  <Slides>16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 Sound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get your lab notebook.</dc:title>
  <dc:creator>Lauren Lee Wingard</dc:creator>
  <cp:lastModifiedBy>Lauren Wingard</cp:lastModifiedBy>
  <cp:revision>65</cp:revision>
  <cp:lastPrinted>2015-06-02T13:00:25Z</cp:lastPrinted>
  <dcterms:created xsi:type="dcterms:W3CDTF">2011-09-19T11:23:15Z</dcterms:created>
  <dcterms:modified xsi:type="dcterms:W3CDTF">2019-06-10T15:33:32Z</dcterms:modified>
</cp:coreProperties>
</file>