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7" r:id="rId2"/>
    <p:sldId id="276" r:id="rId3"/>
    <p:sldId id="277" r:id="rId4"/>
    <p:sldId id="283" r:id="rId5"/>
    <p:sldId id="284" r:id="rId6"/>
    <p:sldId id="285" r:id="rId7"/>
    <p:sldId id="286" r:id="rId8"/>
    <p:sldId id="28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1" autoAdjust="0"/>
  </p:normalViewPr>
  <p:slideViewPr>
    <p:cSldViewPr>
      <p:cViewPr varScale="1">
        <p:scale>
          <a:sx n="47" d="100"/>
          <a:sy n="47" d="100"/>
        </p:scale>
        <p:origin x="147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4761B-52E3-4ACA-9CEF-453F878ED52C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473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30473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B4F3-82B6-4821-93B7-791B11E90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47C32-9C96-4010-BFAB-DB7DC9ADC32C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A6FE-4664-446B-AC85-ADB930E4B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FFF39D"/>
                </a:solidFill>
              </a:rPr>
              <a:pPr/>
              <a:t>5/23/2019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5/23/2019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6471-B89C-4726-82A2-5B93FDE177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Turn in your Rocket report if you haven’t done so already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042A-E7D7-417A-A098-CAF64C2E5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49275"/>
          </a:xfrm>
        </p:spPr>
        <p:txBody>
          <a:bodyPr/>
          <a:lstStyle/>
          <a:p>
            <a:r>
              <a:rPr lang="en-US" dirty="0">
                <a:latin typeface="Futura Md BT" charset="0"/>
              </a:rPr>
              <a:t>6.3 Momentum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9787" cy="22193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folHlink"/>
                </a:solidFill>
                <a:latin typeface="Futura Md BT" charset="0"/>
              </a:rPr>
              <a:t>Momentum</a:t>
            </a:r>
            <a:r>
              <a:rPr lang="en-US" sz="2800" dirty="0">
                <a:latin typeface="Futura Md BT" charset="0"/>
              </a:rPr>
              <a:t> is the mass of a object times its velocity.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Futura Md BT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Futura Md BT" charset="0"/>
              </a:rPr>
              <a:t>The units for momentum are kilogram-meter per second (</a:t>
            </a:r>
            <a:r>
              <a:rPr lang="en-US" sz="2800" dirty="0" err="1">
                <a:latin typeface="Futura Md BT" charset="0"/>
              </a:rPr>
              <a:t>kg·m</a:t>
            </a:r>
            <a:r>
              <a:rPr lang="en-US" sz="2800" dirty="0">
                <a:latin typeface="Futura Md BT" charset="0"/>
              </a:rPr>
              <a:t>/s).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/>
          <a:stretch>
            <a:fillRect/>
          </a:stretch>
        </p:blipFill>
        <p:spPr bwMode="auto">
          <a:xfrm>
            <a:off x="0" y="3200400"/>
            <a:ext cx="90805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2526494"/>
            <a:ext cx="5410200" cy="4331506"/>
            <a:chOff x="4572000" y="990600"/>
            <a:chExt cx="4343400" cy="3362325"/>
          </a:xfrm>
        </p:grpSpPr>
        <p:pic>
          <p:nvPicPr>
            <p:cNvPr id="921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85"/>
            <a:stretch/>
          </p:blipFill>
          <p:spPr bwMode="auto">
            <a:xfrm>
              <a:off x="4724400" y="3675561"/>
              <a:ext cx="4116388" cy="67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990600"/>
              <a:ext cx="4343400" cy="272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549275"/>
          </a:xfrm>
        </p:spPr>
        <p:txBody>
          <a:bodyPr/>
          <a:lstStyle/>
          <a:p>
            <a:r>
              <a:rPr lang="en-US" dirty="0">
                <a:latin typeface="Futura Md BT" charset="0"/>
              </a:rPr>
              <a:t>Law of Conservation of Momentum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848600" cy="4448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Futura Md BT" charset="0"/>
              </a:rPr>
              <a:t>As long as the interacting objects are not influenced by outside forces (like friction) the total amount of momentum is constant.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3505200"/>
            <a:ext cx="24384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505200"/>
            <a:ext cx="24384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2362200"/>
            <a:ext cx="7467600" cy="4873752"/>
          </a:xfrm>
        </p:spPr>
        <p:txBody>
          <a:bodyPr>
            <a:normAutofit/>
          </a:bodyPr>
          <a:lstStyle/>
          <a:p>
            <a:r>
              <a:rPr lang="en-US" sz="3200" dirty="0"/>
              <a:t>Momentum = v x m</a:t>
            </a:r>
          </a:p>
          <a:p>
            <a:endParaRPr lang="en-US" sz="3200" dirty="0"/>
          </a:p>
          <a:p>
            <a:r>
              <a:rPr lang="en-US" sz="3200" dirty="0"/>
              <a:t> Velocity = p/m</a:t>
            </a:r>
          </a:p>
          <a:p>
            <a:endParaRPr lang="en-US" sz="3200" dirty="0"/>
          </a:p>
          <a:p>
            <a:r>
              <a:rPr lang="en-US" sz="3200" dirty="0"/>
              <a:t>Mass = p/v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838200"/>
            <a:ext cx="2430463" cy="1943100"/>
            <a:chOff x="1860" y="2076"/>
            <a:chExt cx="3828" cy="306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860" y="2076"/>
              <a:ext cx="3828" cy="306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753" y="3144"/>
              <a:ext cx="2042" cy="14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__ P___</a:t>
              </a:r>
              <a:endParaRPr kumimoji="0" lang="en-US" sz="2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600" dirty="0">
                  <a:latin typeface="Calibri" pitchFamily="34" charset="0"/>
                  <a:cs typeface="Arial" pitchFamily="34" charset="0"/>
                </a:rPr>
                <a:t>v</a:t>
              </a:r>
              <a:r>
                <a:rPr kumimoji="0" 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x 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4600" y="12954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momentum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2286000" y="14478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772400" cy="342595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 3 kg goldfish is traveling in a straight line at 2 m/s.  What is its momentum?</a:t>
            </a:r>
          </a:p>
          <a:p>
            <a:endParaRPr lang="en-US" sz="2800" dirty="0"/>
          </a:p>
          <a:p>
            <a:r>
              <a:rPr lang="en-US" sz="2800" dirty="0"/>
              <a:t>p = (m)(v)</a:t>
            </a:r>
          </a:p>
          <a:p>
            <a:r>
              <a:rPr lang="en-US" sz="2800" dirty="0"/>
              <a:t>P = (3kg)(2m/s)</a:t>
            </a:r>
          </a:p>
          <a:p>
            <a:r>
              <a:rPr lang="en-US" sz="2800" dirty="0"/>
              <a:t>P = 6 kg </a:t>
            </a:r>
            <a:r>
              <a:rPr lang="en-US" sz="2800" b="1" baseline="30000" dirty="0"/>
              <a:t>. </a:t>
            </a:r>
            <a:r>
              <a:rPr lang="en-US" sz="2800" dirty="0"/>
              <a:t>m/s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34" t="12343" r="12706"/>
          <a:stretch/>
        </p:blipFill>
        <p:spPr>
          <a:xfrm>
            <a:off x="4800600" y="1828800"/>
            <a:ext cx="3980803" cy="60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5257800"/>
          </a:xfrm>
        </p:spPr>
        <p:txBody>
          <a:bodyPr>
            <a:normAutofit/>
          </a:bodyPr>
          <a:lstStyle/>
          <a:p>
            <a:r>
              <a:rPr lang="en-US" sz="3200" dirty="0"/>
              <a:t>A rhinoceros is jogging in a straight line at the speed of 5 m/s.  Its momentum is 11,000 kg</a:t>
            </a:r>
            <a:r>
              <a:rPr lang="en-US" sz="3200" baseline="30000" dirty="0"/>
              <a:t> .  </a:t>
            </a:r>
            <a:r>
              <a:rPr lang="en-US" sz="3200" dirty="0"/>
              <a:t>m/s.  What is its mass?</a:t>
            </a:r>
          </a:p>
          <a:p>
            <a:endParaRPr lang="en-US" sz="3200" dirty="0"/>
          </a:p>
          <a:p>
            <a:r>
              <a:rPr lang="en-US" sz="3200" dirty="0"/>
              <a:t>m = p/v</a:t>
            </a:r>
          </a:p>
          <a:p>
            <a:r>
              <a:rPr lang="en-US" sz="3200" dirty="0"/>
              <a:t>m= 11,000 kg</a:t>
            </a:r>
            <a:r>
              <a:rPr lang="en-US" sz="3200" baseline="30000" dirty="0"/>
              <a:t> . </a:t>
            </a:r>
            <a:r>
              <a:rPr lang="en-US" sz="3200" dirty="0"/>
              <a:t>m/s ÷ 5 m/s</a:t>
            </a:r>
          </a:p>
          <a:p>
            <a:r>
              <a:rPr lang="en-US" sz="3200" dirty="0"/>
              <a:t>m=2,200 kg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88548"/>
            <a:ext cx="3657600" cy="226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7467600" cy="5562600"/>
          </a:xfrm>
        </p:spPr>
        <p:txBody>
          <a:bodyPr/>
          <a:lstStyle/>
          <a:p>
            <a:r>
              <a:rPr lang="en-US" sz="3200" dirty="0"/>
              <a:t>A 60. kg boy is traveling in a straight line.  His momentum is 125 kg </a:t>
            </a:r>
            <a:r>
              <a:rPr lang="en-US" sz="3200" baseline="30000" dirty="0"/>
              <a:t>.</a:t>
            </a:r>
            <a:r>
              <a:rPr lang="en-US" sz="3200" dirty="0"/>
              <a:t> m/s.  What is his velocity? (Use the correct number of significant digits.)</a:t>
            </a:r>
          </a:p>
          <a:p>
            <a:endParaRPr lang="en-US" sz="3200" dirty="0"/>
          </a:p>
          <a:p>
            <a:r>
              <a:rPr lang="en-US" sz="3200" dirty="0"/>
              <a:t> v = p/m</a:t>
            </a:r>
          </a:p>
          <a:p>
            <a:r>
              <a:rPr lang="en-US" sz="3200" dirty="0"/>
              <a:t>v = 125 kg. m/s / 60.</a:t>
            </a:r>
          </a:p>
          <a:p>
            <a:r>
              <a:rPr lang="en-US" sz="3200" dirty="0"/>
              <a:t>v = 2.08333333333 m/s</a:t>
            </a:r>
          </a:p>
          <a:p>
            <a:r>
              <a:rPr lang="en-US" sz="3200" dirty="0"/>
              <a:t>v = 2.1 m/s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98415"/>
            <a:ext cx="3663219" cy="37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0"/>
            <a:ext cx="7467600" cy="6856824"/>
          </a:xfrm>
        </p:spPr>
        <p:txBody>
          <a:bodyPr>
            <a:normAutofit/>
          </a:bodyPr>
          <a:lstStyle/>
          <a:p>
            <a:r>
              <a:rPr lang="en-US" sz="2800" dirty="0"/>
              <a:t>Which would take more force to stop:</a:t>
            </a:r>
          </a:p>
          <a:p>
            <a:pPr marL="0" indent="0">
              <a:buNone/>
            </a:pPr>
            <a:r>
              <a:rPr lang="en-US" sz="2800"/>
              <a:t>a </a:t>
            </a:r>
            <a:r>
              <a:rPr lang="en-US" sz="2800" dirty="0"/>
              <a:t>16 kg ball rolling in a straight line at a speed of 0.2 m/s or a 8 kg ball rolling along the same path at a speed of 1.0 m/s?</a:t>
            </a:r>
          </a:p>
          <a:p>
            <a:endParaRPr lang="en-US" dirty="0"/>
          </a:p>
          <a:p>
            <a:r>
              <a:rPr lang="en-US" dirty="0"/>
              <a:t>16 kg ball</a:t>
            </a:r>
          </a:p>
          <a:p>
            <a:pPr lvl="1"/>
            <a:r>
              <a:rPr lang="en-US" dirty="0"/>
              <a:t>p = (16kg)(0.2 m/s)</a:t>
            </a:r>
          </a:p>
          <a:p>
            <a:pPr lvl="1"/>
            <a:r>
              <a:rPr lang="en-US" dirty="0"/>
              <a:t>P = 3.2 kg </a:t>
            </a:r>
            <a:r>
              <a:rPr lang="en-US" baseline="30000" dirty="0"/>
              <a:t>.</a:t>
            </a:r>
            <a:r>
              <a:rPr lang="en-US" dirty="0"/>
              <a:t> m/s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8 kg ball</a:t>
            </a:r>
          </a:p>
          <a:p>
            <a:pPr lvl="1"/>
            <a:r>
              <a:rPr lang="en-US" dirty="0"/>
              <a:t>p = (8kg)(1.0 m/s)</a:t>
            </a:r>
          </a:p>
          <a:p>
            <a:pPr lvl="1"/>
            <a:r>
              <a:rPr lang="en-US" dirty="0"/>
              <a:t>p= 8 kg</a:t>
            </a:r>
            <a:r>
              <a:rPr lang="en-US" baseline="30000" dirty="0"/>
              <a:t> . </a:t>
            </a:r>
            <a:r>
              <a:rPr lang="en-US" dirty="0"/>
              <a:t>m/s</a:t>
            </a:r>
          </a:p>
          <a:p>
            <a:pPr lvl="1"/>
            <a:endParaRPr lang="en-US" dirty="0"/>
          </a:p>
          <a:p>
            <a:r>
              <a:rPr lang="en-US" dirty="0"/>
              <a:t>The 8 kg ball would be harder to stop.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953000"/>
            <a:ext cx="1733333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035492"/>
            <a:ext cx="2876333" cy="2739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7400" y="305140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16 kg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5048" y="541001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 kg</a:t>
            </a:r>
          </a:p>
        </p:txBody>
      </p:sp>
    </p:spTree>
    <p:extLst>
      <p:ext uri="{BB962C8B-B14F-4D97-AF65-F5344CB8AC3E}">
        <p14:creationId xmlns:p14="http://schemas.microsoft.com/office/powerpoint/2010/main" val="11291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358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Schoolbook</vt:lpstr>
      <vt:lpstr>Futura Md BT</vt:lpstr>
      <vt:lpstr>Times New Roman</vt:lpstr>
      <vt:lpstr>Wingdings</vt:lpstr>
      <vt:lpstr>Wingdings 2</vt:lpstr>
      <vt:lpstr>Oriel</vt:lpstr>
      <vt:lpstr>Please Turn in your Rocket report if you haven’t done so already  </vt:lpstr>
      <vt:lpstr>6.3 Momentum</vt:lpstr>
      <vt:lpstr>Law of Conservation of Momentum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get your lab notebook.</dc:title>
  <dc:creator>Lauren Lee Wingard</dc:creator>
  <cp:lastModifiedBy>Lauren Wingard</cp:lastModifiedBy>
  <cp:revision>95</cp:revision>
  <cp:lastPrinted>2019-05-23T16:04:56Z</cp:lastPrinted>
  <dcterms:created xsi:type="dcterms:W3CDTF">2011-09-19T11:23:15Z</dcterms:created>
  <dcterms:modified xsi:type="dcterms:W3CDTF">2019-05-23T22:33:13Z</dcterms:modified>
</cp:coreProperties>
</file>