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92" r:id="rId2"/>
    <p:sldId id="276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1474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2119" cy="4643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1"/>
            <a:ext cx="2982119" cy="4643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B7A2B-CA22-454A-82F5-6535064C8D6D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472"/>
            <a:ext cx="2982119" cy="4643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30472"/>
            <a:ext cx="2982119" cy="4643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F1BFBE-63FC-49E1-903B-A39DF15DD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57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79A53-EC2D-467C-9FA2-1298493FE72A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6013" y="696913"/>
            <a:ext cx="4649787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E67A4-15C8-43F4-9402-45971F932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9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DD9FDCF-0828-4505-9514-7AC119087763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4C31EC1-EE5E-410E-AEA4-6CC3285674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9FDCF-0828-4505-9514-7AC119087763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31EC1-EE5E-410E-AEA4-6CC3285674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9FDCF-0828-4505-9514-7AC119087763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31EC1-EE5E-410E-AEA4-6CC3285674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DD9FDCF-0828-4505-9514-7AC119087763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4C31EC1-EE5E-410E-AEA4-6CC3285674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DD9FDCF-0828-4505-9514-7AC119087763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4C31EC1-EE5E-410E-AEA4-6CC3285674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9FDCF-0828-4505-9514-7AC119087763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31EC1-EE5E-410E-AEA4-6CC3285674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9FDCF-0828-4505-9514-7AC119087763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31EC1-EE5E-410E-AEA4-6CC3285674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DD9FDCF-0828-4505-9514-7AC119087763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4C31EC1-EE5E-410E-AEA4-6CC3285674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9FDCF-0828-4505-9514-7AC119087763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31EC1-EE5E-410E-AEA4-6CC3285674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DD9FDCF-0828-4505-9514-7AC119087763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4C31EC1-EE5E-410E-AEA4-6CC3285674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DD9FDCF-0828-4505-9514-7AC119087763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4C31EC1-EE5E-410E-AEA4-6CC3285674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DD9FDCF-0828-4505-9514-7AC119087763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4C31EC1-EE5E-410E-AEA4-6CC3285674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8C0499-7312-4ADE-8121-FBF85B1220C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sz="4800" dirty="0"/>
              <a:t>Please turn in the Chapter 5 Crossword</a:t>
            </a:r>
          </a:p>
          <a:p>
            <a:pPr lvl="0"/>
            <a:endParaRPr lang="en-US" sz="4800" dirty="0"/>
          </a:p>
          <a:p>
            <a:pPr lvl="0"/>
            <a:endParaRPr lang="en-US" sz="4800" dirty="0"/>
          </a:p>
          <a:p>
            <a:r>
              <a:rPr lang="en-US" sz="4800" dirty="0"/>
              <a:t>The Chapter 5 Test is on Thursday</a:t>
            </a:r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835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33400"/>
            <a:ext cx="7467600" cy="20574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The wooden guy is pushing on the car with a force of 2 N. The car is not moving.  What is the force of friction?</a:t>
            </a:r>
          </a:p>
          <a:p>
            <a:endParaRPr lang="en-US" dirty="0"/>
          </a:p>
          <a:p>
            <a:r>
              <a:rPr lang="en-US" dirty="0"/>
              <a:t>2 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971800"/>
            <a:ext cx="4419600" cy="3462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237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7467600" cy="5638800"/>
          </a:xfrm>
        </p:spPr>
        <p:txBody>
          <a:bodyPr>
            <a:normAutofit/>
          </a:bodyPr>
          <a:lstStyle/>
          <a:p>
            <a:r>
              <a:rPr lang="en-US" dirty="0"/>
              <a:t>The cat is pushing the watermelon.  The watermelon is gaining speed. The net force on the watermelon is: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Zero</a:t>
            </a:r>
          </a:p>
          <a:p>
            <a:pPr marL="1097280" lvl="2" indent="-457200">
              <a:buNone/>
            </a:pPr>
            <a:r>
              <a:rPr lang="en-US" dirty="0"/>
              <a:t>or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Greater than zero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429000"/>
            <a:ext cx="3215657" cy="3116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>
            <a:off x="838200" y="2743200"/>
            <a:ext cx="2667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320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Which would be capable of generating more friction force? (Which would be harder to slide across the floor?)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239000" cy="4495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/>
              <a:t>1.   A crate on a rough wooden floor</a:t>
            </a:r>
          </a:p>
          <a:p>
            <a:pPr>
              <a:buNone/>
            </a:pPr>
            <a:r>
              <a:rPr lang="en-US" dirty="0"/>
              <a:t>2. the same crate on a polished linoleum floor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r>
              <a:rPr lang="en-US" dirty="0"/>
              <a:t>1. the crate on the rough floor. </a:t>
            </a:r>
          </a:p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Why?</a:t>
            </a:r>
          </a:p>
          <a:p>
            <a:pPr>
              <a:buNone/>
            </a:pPr>
            <a:r>
              <a:rPr lang="en-US" dirty="0"/>
              <a:t>Rougher surface = more friction = harder to move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 l="29851" t="16639" r="10448"/>
          <a:stretch>
            <a:fillRect/>
          </a:stretch>
        </p:blipFill>
        <p:spPr bwMode="auto">
          <a:xfrm>
            <a:off x="2743200" y="2438400"/>
            <a:ext cx="2286000" cy="1908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071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7467600" cy="2971800"/>
          </a:xfrm>
        </p:spPr>
        <p:txBody>
          <a:bodyPr>
            <a:normAutofit/>
          </a:bodyPr>
          <a:lstStyle/>
          <a:p>
            <a:r>
              <a:rPr lang="en-US" dirty="0"/>
              <a:t>The cartoon guy is pushing on the stone with a force of 70 N. The stone is not moving. What is the force of friction?</a:t>
            </a:r>
          </a:p>
          <a:p>
            <a:pPr lvl="1"/>
            <a:r>
              <a:rPr lang="en-US" dirty="0"/>
              <a:t>70 N</a:t>
            </a:r>
          </a:p>
          <a:p>
            <a:endParaRPr lang="en-US" dirty="0"/>
          </a:p>
          <a:p>
            <a:r>
              <a:rPr lang="en-US" dirty="0"/>
              <a:t>What is the net force on the stone?</a:t>
            </a:r>
          </a:p>
          <a:p>
            <a:pPr lvl="1"/>
            <a:r>
              <a:rPr lang="en-US" dirty="0"/>
              <a:t>Zero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211830"/>
            <a:ext cx="3771900" cy="3646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052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Which would be capable of generating more friction force? (Which would be harder to slide across the floor?)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477000" cy="4495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5 kg block of ice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60 kg block of ice</a:t>
            </a:r>
          </a:p>
          <a:p>
            <a:r>
              <a:rPr lang="en-US" b="1" dirty="0">
                <a:solidFill>
                  <a:srgbClr val="FF0000"/>
                </a:solidFill>
              </a:rPr>
              <a:t>Why?</a:t>
            </a:r>
          </a:p>
          <a:p>
            <a:r>
              <a:rPr lang="en-US" dirty="0"/>
              <a:t>More mass means there is more force pushing the two surfaces together.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1143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 A 60 kg block of ice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981200"/>
            <a:ext cx="4043363" cy="24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416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7467600" cy="4724400"/>
          </a:xfrm>
        </p:spPr>
        <p:txBody>
          <a:bodyPr>
            <a:normAutofit/>
          </a:bodyPr>
          <a:lstStyle/>
          <a:p>
            <a:r>
              <a:rPr lang="en-US" dirty="0"/>
              <a:t>The ram is pushing the tree. The tree is not moving.  This is an example of: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Static friction</a:t>
            </a:r>
          </a:p>
          <a:p>
            <a:pPr marL="1645920" lvl="4" indent="-457200">
              <a:buNone/>
            </a:pPr>
            <a:r>
              <a:rPr lang="en-US" dirty="0"/>
              <a:t>or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Sliding friction</a:t>
            </a:r>
          </a:p>
          <a:p>
            <a:pPr marL="365760" lvl="1" indent="0">
              <a:buNone/>
            </a:pPr>
            <a:endParaRPr lang="en-US" dirty="0"/>
          </a:p>
          <a:p>
            <a:pPr marL="457200" indent="-457200"/>
            <a:r>
              <a:rPr lang="en-US" dirty="0"/>
              <a:t>The net force on the tree is: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Zero</a:t>
            </a:r>
          </a:p>
          <a:p>
            <a:pPr marL="1371600" lvl="3" indent="-457200">
              <a:buNone/>
            </a:pPr>
            <a:r>
              <a:rPr lang="en-US" dirty="0"/>
              <a:t>or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Greater than zero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971800"/>
            <a:ext cx="42862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>
            <a:off x="685800" y="1524000"/>
            <a:ext cx="2667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09600" y="3581400"/>
            <a:ext cx="1447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29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2590800"/>
          </a:xfrm>
        </p:spPr>
        <p:txBody>
          <a:bodyPr>
            <a:normAutofit lnSpcReduction="10000"/>
          </a:bodyPr>
          <a:lstStyle/>
          <a:p>
            <a:r>
              <a:rPr lang="en-US" sz="3200">
                <a:latin typeface="Arial" charset="0"/>
              </a:rPr>
              <a:t>If there is 15 N of friction slowing your bicycle down,  how much force do you need to apply to keep your bicycle moving at a constant velocity?</a:t>
            </a:r>
          </a:p>
          <a:p>
            <a:pPr lvl="1"/>
            <a:r>
              <a:rPr lang="en-US" sz="3200">
                <a:latin typeface="Arial" charset="0"/>
              </a:rPr>
              <a:t>15 N </a:t>
            </a:r>
          </a:p>
          <a:p>
            <a:endParaRPr lang="en-US">
              <a:latin typeface="Arial" charset="0"/>
            </a:endParaRP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352800"/>
            <a:ext cx="3959225" cy="300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111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-124928"/>
            <a:ext cx="8534400" cy="1143000"/>
          </a:xfrm>
        </p:spPr>
        <p:txBody>
          <a:bodyPr/>
          <a:lstStyle/>
          <a:p>
            <a:r>
              <a:rPr lang="en-US" dirty="0"/>
              <a:t>Net Force				Section 5.3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28600" y="1143000"/>
            <a:ext cx="7620000" cy="2209800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n-US" sz="2800" dirty="0">
                <a:latin typeface="Futura Md BT" charset="0"/>
              </a:rPr>
              <a:t>The sum of all the forces on an object</a:t>
            </a:r>
          </a:p>
          <a:p>
            <a:pPr marL="609600" indent="-609600">
              <a:lnSpc>
                <a:spcPct val="80000"/>
              </a:lnSpc>
            </a:pPr>
            <a:endParaRPr lang="en-US" sz="2800" dirty="0">
              <a:latin typeface="Futura Md BT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en-US" sz="2800" dirty="0">
                <a:latin typeface="Futura Md BT" charset="0"/>
              </a:rPr>
              <a:t>The word </a:t>
            </a:r>
            <a:r>
              <a:rPr lang="en-US" sz="2800" i="1" dirty="0">
                <a:latin typeface="Futura Md BT" charset="0"/>
              </a:rPr>
              <a:t>net </a:t>
            </a:r>
            <a:r>
              <a:rPr lang="en-US" sz="2800" dirty="0">
                <a:latin typeface="Futura Md BT" charset="0"/>
              </a:rPr>
              <a:t>means total but also means the direction of the forces has been taken into account.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59118" b="71703"/>
          <a:stretch/>
        </p:blipFill>
        <p:spPr>
          <a:xfrm>
            <a:off x="685800" y="3200400"/>
            <a:ext cx="3061965" cy="9846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24107" r="59118" b="35804"/>
          <a:stretch/>
        </p:blipFill>
        <p:spPr>
          <a:xfrm>
            <a:off x="685800" y="4038600"/>
            <a:ext cx="3061965" cy="13950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61205" r="59118" b="3493"/>
          <a:stretch/>
        </p:blipFill>
        <p:spPr>
          <a:xfrm>
            <a:off x="685800" y="5410200"/>
            <a:ext cx="3061965" cy="12284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6C0926-BC18-4EE8-BB82-40F143C653F0}"/>
              </a:ext>
            </a:extLst>
          </p:cNvPr>
          <p:cNvSpPr txBox="1"/>
          <p:nvPr/>
        </p:nvSpPr>
        <p:spPr>
          <a:xfrm>
            <a:off x="4724400" y="3352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674D1A-2CA0-4BE1-84D9-31D703BBB6D2}"/>
              </a:ext>
            </a:extLst>
          </p:cNvPr>
          <p:cNvSpPr txBox="1"/>
          <p:nvPr/>
        </p:nvSpPr>
        <p:spPr>
          <a:xfrm>
            <a:off x="4723689" y="4551445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7840B7-DA21-4151-9D9C-EDA6F2581A29}"/>
              </a:ext>
            </a:extLst>
          </p:cNvPr>
          <p:cNvSpPr txBox="1"/>
          <p:nvPr/>
        </p:nvSpPr>
        <p:spPr>
          <a:xfrm>
            <a:off x="4723689" y="575009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2N</a:t>
            </a:r>
          </a:p>
        </p:txBody>
      </p:sp>
    </p:spTree>
    <p:extLst>
      <p:ext uri="{BB962C8B-B14F-4D97-AF65-F5344CB8AC3E}">
        <p14:creationId xmlns:p14="http://schemas.microsoft.com/office/powerpoint/2010/main" val="78365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662" y="13302"/>
            <a:ext cx="7467600" cy="639762"/>
          </a:xfrm>
        </p:spPr>
        <p:txBody>
          <a:bodyPr>
            <a:normAutofit/>
          </a:bodyPr>
          <a:lstStyle/>
          <a:p>
            <a:r>
              <a:rPr lang="en-US" sz="3200" dirty="0"/>
              <a:t>Balanced Forces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52400" y="609600"/>
            <a:ext cx="7620000" cy="5483352"/>
          </a:xfrm>
        </p:spPr>
        <p:txBody>
          <a:bodyPr/>
          <a:lstStyle/>
          <a:p>
            <a:r>
              <a:rPr lang="en-US" sz="2800" dirty="0"/>
              <a:t>Net force = 0</a:t>
            </a:r>
          </a:p>
          <a:p>
            <a:endParaRPr lang="en-US" sz="2800" dirty="0"/>
          </a:p>
          <a:p>
            <a:r>
              <a:rPr lang="en-US" sz="2800" dirty="0"/>
              <a:t>Object is in equilibrium </a:t>
            </a:r>
          </a:p>
          <a:p>
            <a:endParaRPr lang="en-US" sz="2800" dirty="0"/>
          </a:p>
          <a:p>
            <a:r>
              <a:rPr lang="en-US" sz="2800" dirty="0"/>
              <a:t>An object at rest will stay at rest.</a:t>
            </a:r>
          </a:p>
          <a:p>
            <a:endParaRPr lang="en-US" sz="2800" dirty="0"/>
          </a:p>
          <a:p>
            <a:r>
              <a:rPr lang="en-US" sz="2800" dirty="0"/>
              <a:t>An object in motion will continue at a constant velocity.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362200" y="4049668"/>
            <a:ext cx="6781800" cy="2655332"/>
            <a:chOff x="3352800" y="3124200"/>
            <a:chExt cx="6781800" cy="265533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7989" t="7128" r="10856" b="9794"/>
            <a:stretch/>
          </p:blipFill>
          <p:spPr>
            <a:xfrm>
              <a:off x="4419600" y="3505200"/>
              <a:ext cx="4205095" cy="1969857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5943600" y="5410200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</a:rPr>
                <a:t>50,000 N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943600" y="3124200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</a:rPr>
                <a:t>50,000 N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52800" y="4038600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</a:rPr>
                <a:t>20,000 N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534400" y="4038600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</a:rPr>
                <a:t>20,000 N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-1605" t="-1278" r="40347" b="49047"/>
          <a:stretch/>
        </p:blipFill>
        <p:spPr>
          <a:xfrm>
            <a:off x="4648200" y="381000"/>
            <a:ext cx="3788749" cy="149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0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152400"/>
            <a:ext cx="7467600" cy="639762"/>
          </a:xfrm>
        </p:spPr>
        <p:txBody>
          <a:bodyPr>
            <a:normAutofit/>
          </a:bodyPr>
          <a:lstStyle/>
          <a:p>
            <a:r>
              <a:rPr lang="en-US" sz="3200" dirty="0"/>
              <a:t>Unbalanced Forces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6629400" cy="5483352"/>
          </a:xfrm>
        </p:spPr>
        <p:txBody>
          <a:bodyPr/>
          <a:lstStyle/>
          <a:p>
            <a:r>
              <a:rPr lang="en-US" sz="2800" dirty="0"/>
              <a:t>Net force ≠ 0</a:t>
            </a:r>
          </a:p>
          <a:p>
            <a:endParaRPr lang="en-US" sz="2800" dirty="0"/>
          </a:p>
          <a:p>
            <a:r>
              <a:rPr lang="en-US" sz="2800" dirty="0"/>
              <a:t>Object is not in equilibrium </a:t>
            </a:r>
          </a:p>
          <a:p>
            <a:endParaRPr lang="en-US" sz="2800" dirty="0"/>
          </a:p>
          <a:p>
            <a:r>
              <a:rPr lang="en-US" sz="2800" dirty="0"/>
              <a:t>The motion of the object will change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8448" t="48777" r="631" b="1894"/>
          <a:stretch/>
        </p:blipFill>
        <p:spPr>
          <a:xfrm>
            <a:off x="5029200" y="609600"/>
            <a:ext cx="3767932" cy="141584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57200" y="3962400"/>
            <a:ext cx="6781800" cy="2655332"/>
            <a:chOff x="3352800" y="3124200"/>
            <a:chExt cx="6781800" cy="265533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/>
            <a:srcRect l="7989" t="7128" r="10856" b="9794"/>
            <a:stretch/>
          </p:blipFill>
          <p:spPr>
            <a:xfrm>
              <a:off x="4419600" y="3505200"/>
              <a:ext cx="4205095" cy="1969857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943600" y="5410200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</a:rPr>
                <a:t>50,000 N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43600" y="3124200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</a:rPr>
                <a:t>60,000 N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52800" y="4038600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</a:rPr>
                <a:t>20,000 N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534400" y="4038600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</a:rPr>
                <a:t>20,000 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838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boat is in equilibrium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0222" b="8399"/>
          <a:stretch/>
        </p:blipFill>
        <p:spPr>
          <a:xfrm>
            <a:off x="1524000" y="2514600"/>
            <a:ext cx="4868333" cy="28525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20574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5 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0" y="20574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5 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0400" y="54102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_____N</a:t>
            </a:r>
          </a:p>
        </p:txBody>
      </p:sp>
    </p:spTree>
    <p:extLst>
      <p:ext uri="{BB962C8B-B14F-4D97-AF65-F5344CB8AC3E}">
        <p14:creationId xmlns:p14="http://schemas.microsoft.com/office/powerpoint/2010/main" val="2578420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boat is in equilibrium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0222" b="8399"/>
          <a:stretch/>
        </p:blipFill>
        <p:spPr>
          <a:xfrm>
            <a:off x="1524000" y="2514600"/>
            <a:ext cx="4868333" cy="28525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20574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10 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0" y="20574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10 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0400" y="54102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____N</a:t>
            </a:r>
          </a:p>
        </p:txBody>
      </p:sp>
    </p:spTree>
    <p:extLst>
      <p:ext uri="{BB962C8B-B14F-4D97-AF65-F5344CB8AC3E}">
        <p14:creationId xmlns:p14="http://schemas.microsoft.com/office/powerpoint/2010/main" val="1226523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boat is in equilibrium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0222" b="8399"/>
          <a:stretch/>
        </p:blipFill>
        <p:spPr>
          <a:xfrm>
            <a:off x="1524000" y="2514600"/>
            <a:ext cx="4868333" cy="28525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20574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15 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0" y="20574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___ 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81400" y="54102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 20 N</a:t>
            </a:r>
          </a:p>
        </p:txBody>
      </p:sp>
    </p:spTree>
    <p:extLst>
      <p:ext uri="{BB962C8B-B14F-4D97-AF65-F5344CB8AC3E}">
        <p14:creationId xmlns:p14="http://schemas.microsoft.com/office/powerpoint/2010/main" val="18785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81000" y="6927"/>
            <a:ext cx="8001000" cy="4873752"/>
          </a:xfrm>
        </p:spPr>
        <p:txBody>
          <a:bodyPr>
            <a:normAutofit/>
          </a:bodyPr>
          <a:lstStyle/>
          <a:p>
            <a:r>
              <a:rPr lang="en-US" sz="3600" dirty="0"/>
              <a:t>What is the </a:t>
            </a:r>
            <a:r>
              <a:rPr lang="en-US" sz="3600" u="sng" dirty="0"/>
              <a:t>net</a:t>
            </a:r>
            <a:r>
              <a:rPr lang="en-US" sz="3600" dirty="0"/>
              <a:t> force on your desk?</a:t>
            </a:r>
          </a:p>
          <a:p>
            <a:endParaRPr lang="en-US" sz="3600" dirty="0"/>
          </a:p>
          <a:p>
            <a:pPr marL="365760" lvl="1" indent="0">
              <a:buNone/>
            </a:pPr>
            <a:r>
              <a:rPr lang="en-US" sz="3300" dirty="0"/>
              <a:t>0 newtons (You know this because the desk is not moving.)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784764"/>
            <a:ext cx="6096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56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819400"/>
            <a:ext cx="6096000" cy="4876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62000"/>
            <a:ext cx="7848600" cy="2819400"/>
          </a:xfrm>
        </p:spPr>
        <p:txBody>
          <a:bodyPr>
            <a:normAutofit/>
          </a:bodyPr>
          <a:lstStyle/>
          <a:p>
            <a:r>
              <a:rPr lang="en-US" sz="3200" dirty="0"/>
              <a:t>What is the net force on a bus that is going at a constant velocity?</a:t>
            </a:r>
          </a:p>
          <a:p>
            <a:endParaRPr lang="en-US" sz="3200" dirty="0"/>
          </a:p>
          <a:p>
            <a:pPr marL="0" indent="0">
              <a:buNone/>
            </a:pPr>
            <a:r>
              <a:rPr lang="en-US" sz="3200" dirty="0"/>
              <a:t>0 newtons (You know this because it is going at a constant velocity.) </a:t>
            </a:r>
          </a:p>
        </p:txBody>
      </p:sp>
    </p:spTree>
    <p:extLst>
      <p:ext uri="{BB962C8B-B14F-4D97-AF65-F5344CB8AC3E}">
        <p14:creationId xmlns:p14="http://schemas.microsoft.com/office/powerpoint/2010/main" val="60420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613</TotalTime>
  <Words>478</Words>
  <Application>Microsoft Office PowerPoint</Application>
  <PresentationFormat>On-screen Show (4:3)</PresentationFormat>
  <Paragraphs>102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Century Schoolbook</vt:lpstr>
      <vt:lpstr>Futura Md BT</vt:lpstr>
      <vt:lpstr>Wingdings</vt:lpstr>
      <vt:lpstr>Wingdings 2</vt:lpstr>
      <vt:lpstr>Oriel</vt:lpstr>
      <vt:lpstr>PowerPoint Presentation</vt:lpstr>
      <vt:lpstr>Net Force    Section 5.3</vt:lpstr>
      <vt:lpstr>Balanced Forces</vt:lpstr>
      <vt:lpstr>Unbalanced Forces</vt:lpstr>
      <vt:lpstr>The boat is in equilibrium</vt:lpstr>
      <vt:lpstr>The boat is in equilibrium</vt:lpstr>
      <vt:lpstr>The boat is in equilibrium</vt:lpstr>
      <vt:lpstr>PowerPoint Presentation</vt:lpstr>
      <vt:lpstr>PowerPoint Presentation</vt:lpstr>
      <vt:lpstr>PowerPoint Presentation</vt:lpstr>
      <vt:lpstr>PowerPoint Presentation</vt:lpstr>
      <vt:lpstr>Which would be capable of generating more friction force? (Which would be harder to slide across the floor?)</vt:lpstr>
      <vt:lpstr>PowerPoint Presentation</vt:lpstr>
      <vt:lpstr>Which would be capable of generating more friction force? (Which would be harder to slide across the floor?)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Force</dc:title>
  <dc:creator>Lauren Lee Wingard</dc:creator>
  <cp:lastModifiedBy>Lauren Wingard</cp:lastModifiedBy>
  <cp:revision>86</cp:revision>
  <cp:lastPrinted>2017-01-31T17:35:03Z</cp:lastPrinted>
  <dcterms:created xsi:type="dcterms:W3CDTF">2011-09-19T12:03:00Z</dcterms:created>
  <dcterms:modified xsi:type="dcterms:W3CDTF">2019-05-06T12:35:29Z</dcterms:modified>
</cp:coreProperties>
</file>