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78" r:id="rId2"/>
    <p:sldId id="269" r:id="rId3"/>
    <p:sldId id="275" r:id="rId4"/>
    <p:sldId id="272" r:id="rId5"/>
    <p:sldId id="270" r:id="rId6"/>
    <p:sldId id="261" r:id="rId7"/>
    <p:sldId id="262" r:id="rId8"/>
    <p:sldId id="263" r:id="rId9"/>
    <p:sldId id="264" r:id="rId10"/>
    <p:sldId id="276" r:id="rId11"/>
    <p:sldId id="274" r:id="rId12"/>
    <p:sldId id="257" r:id="rId13"/>
    <p:sldId id="258" r:id="rId14"/>
    <p:sldId id="27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3412C-A94A-4345-B6F1-1F769CBAC66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47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3047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E4883-CB2B-4D83-8D94-2171BF343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5C9BA8-723D-497D-9C17-0847992BF013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D2AA25-218D-4E0B-9339-73C638681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8E4B-1666-4168-BE08-03335D2F6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F5717-E5A1-4A64-A1F4-F0D92B78FE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4343400" cy="4873752"/>
          </a:xfrm>
        </p:spPr>
        <p:txBody>
          <a:bodyPr/>
          <a:lstStyle/>
          <a:p>
            <a:r>
              <a:rPr lang="en-US" sz="3200" dirty="0"/>
              <a:t>What is the force of a _____ kg sandbag in </a:t>
            </a:r>
            <a:r>
              <a:rPr lang="en-US" sz="3200" b="1" u="sng" dirty="0"/>
              <a:t>a free fall?</a:t>
            </a:r>
          </a:p>
          <a:p>
            <a:endParaRPr lang="en-US" sz="3200" b="1" u="sng" dirty="0"/>
          </a:p>
          <a:p>
            <a:endParaRPr lang="en-US" b="1" u="sng" dirty="0"/>
          </a:p>
          <a:p>
            <a:r>
              <a:rPr lang="en-US" sz="2800" b="1" dirty="0"/>
              <a:t>F = (m)(a)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4343400" cy="5791200"/>
          </a:xfrm>
        </p:spPr>
        <p:txBody>
          <a:bodyPr/>
          <a:lstStyle/>
          <a:p>
            <a:r>
              <a:rPr lang="en-US" sz="3200" dirty="0"/>
              <a:t>What is the force of a 500 kg sandbag in </a:t>
            </a:r>
            <a:r>
              <a:rPr lang="en-US" sz="3200" b="1" u="sng" dirty="0"/>
              <a:t>a free fall?</a:t>
            </a:r>
          </a:p>
          <a:p>
            <a:endParaRPr lang="en-US" sz="3200" b="1" u="sng" dirty="0"/>
          </a:p>
          <a:p>
            <a:endParaRPr lang="en-US" b="1" u="sng" dirty="0"/>
          </a:p>
          <a:p>
            <a:pPr marL="0" indent="0">
              <a:buNone/>
            </a:pP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F = (500 kg)(9.8 m/s</a:t>
            </a:r>
            <a:r>
              <a:rPr lang="en-US" sz="2800" b="1" baseline="30000" dirty="0"/>
              <a:t>2</a:t>
            </a:r>
            <a:r>
              <a:rPr lang="en-US" sz="2800" b="1" dirty="0"/>
              <a:t>)</a:t>
            </a:r>
          </a:p>
          <a:p>
            <a:endParaRPr lang="en-US" sz="2800" b="1" dirty="0"/>
          </a:p>
          <a:p>
            <a:r>
              <a:rPr lang="en-US" sz="2800" b="1" dirty="0"/>
              <a:t>F = 4900 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1813554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1905000" cy="24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cart will accelerate more?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402080"/>
          </a:xfrm>
        </p:spPr>
        <p:txBody>
          <a:bodyPr/>
          <a:lstStyle/>
          <a:p>
            <a:r>
              <a:rPr lang="en-US" dirty="0"/>
              <a:t>1.  A cart pushed by a toddler. (The </a:t>
            </a:r>
            <a:r>
              <a:rPr lang="en-US" dirty="0" err="1"/>
              <a:t>toddeler</a:t>
            </a:r>
            <a:r>
              <a:rPr lang="en-US" dirty="0"/>
              <a:t> is pushing as hard as he can.)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325880"/>
          </a:xfrm>
        </p:spPr>
        <p:txBody>
          <a:bodyPr/>
          <a:lstStyle/>
          <a:p>
            <a:r>
              <a:rPr lang="en-US" dirty="0"/>
              <a:t>2.  The same cart pushed by a body builder. (The body builder is pushing as hard as he can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05200"/>
            <a:ext cx="1664261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85800" y="5410200"/>
            <a:ext cx="7343775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 The cart pushed by the body builder</a:t>
            </a:r>
          </a:p>
          <a:p>
            <a:r>
              <a:rPr lang="en-US" b="1" dirty="0">
                <a:solidFill>
                  <a:schemeClr val="accent3"/>
                </a:solidFill>
              </a:rPr>
              <a:t>Why?</a:t>
            </a:r>
          </a:p>
          <a:p>
            <a:r>
              <a:rPr lang="en-US" dirty="0"/>
              <a:t>More force = more acceleration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209800"/>
            <a:ext cx="333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pushed with the same force, which cart will accelerate more?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6172200" cy="4495800"/>
          </a:xfrm>
        </p:spPr>
        <p:txBody>
          <a:bodyPr/>
          <a:lstStyle/>
          <a:p>
            <a:r>
              <a:rPr lang="en-US" dirty="0"/>
              <a:t>Cart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Cart B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Why?</a:t>
            </a:r>
          </a:p>
          <a:p>
            <a:pPr lvl="1"/>
            <a:r>
              <a:rPr lang="en-US" dirty="0"/>
              <a:t>Greater mass = less acceleration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5638800" y="1676400"/>
            <a:ext cx="2289048" cy="1066800"/>
          </a:xfrm>
        </p:spPr>
        <p:txBody>
          <a:bodyPr/>
          <a:lstStyle/>
          <a:p>
            <a:r>
              <a:rPr lang="en-US" dirty="0"/>
              <a:t>Cart B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93502-CDD5-4B16-AEEB-9961C5A1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F9C03-BCC2-43A6-A2C6-ED26581FC6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6314" y="457200"/>
            <a:ext cx="7467600" cy="4873752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endParaRPr lang="en-US" sz="4400" dirty="0"/>
          </a:p>
          <a:p>
            <a:pPr lvl="0"/>
            <a:r>
              <a:rPr lang="en-US" sz="4400" dirty="0"/>
              <a:t>You will be building your rockets tomorrow and Friday.  Rockets must be ready to launch at the start of class on Monday.</a:t>
            </a:r>
          </a:p>
        </p:txBody>
      </p:sp>
    </p:spTree>
    <p:extLst>
      <p:ext uri="{BB962C8B-B14F-4D97-AF65-F5344CB8AC3E}">
        <p14:creationId xmlns:p14="http://schemas.microsoft.com/office/powerpoint/2010/main" val="192351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/>
          <a:lstStyle/>
          <a:p>
            <a:r>
              <a:rPr lang="en-US" dirty="0"/>
              <a:t>Newton’s 2</a:t>
            </a:r>
            <a:r>
              <a:rPr lang="en-US" baseline="30000" dirty="0"/>
              <a:t>nd</a:t>
            </a:r>
            <a:r>
              <a:rPr lang="en-US" dirty="0"/>
              <a:t> Law			Section 6.2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4398" y="1219200"/>
            <a:ext cx="7620000" cy="2209800"/>
          </a:xfrm>
        </p:spPr>
        <p:txBody>
          <a:bodyPr>
            <a:normAutofit/>
          </a:bodyPr>
          <a:lstStyle/>
          <a:p>
            <a:r>
              <a:rPr lang="en-US" sz="3200" dirty="0"/>
              <a:t>The acceleration caused by a net force is directly proportional to the force and inversely proportional to the mass.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84867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9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8" b="31099"/>
          <a:stretch/>
        </p:blipFill>
        <p:spPr bwMode="auto">
          <a:xfrm>
            <a:off x="3886200" y="3733800"/>
            <a:ext cx="4953000" cy="109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66" y="228600"/>
            <a:ext cx="8138834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>
                <a:solidFill>
                  <a:srgbClr val="0000FF"/>
                </a:solidFill>
                <a:latin typeface="Futura Md BT" charset="0"/>
              </a:rPr>
              <a:t>Force is </a:t>
            </a:r>
            <a:r>
              <a:rPr lang="en-US" sz="2800" i="1" dirty="0">
                <a:solidFill>
                  <a:srgbClr val="0000FF"/>
                </a:solidFill>
                <a:latin typeface="Futura Md BT" charset="0"/>
              </a:rPr>
              <a:t>directly proportional</a:t>
            </a:r>
            <a:r>
              <a:rPr lang="en-US" sz="2800" dirty="0">
                <a:solidFill>
                  <a:srgbClr val="0000FF"/>
                </a:solidFill>
                <a:latin typeface="Futura Md BT" charset="0"/>
              </a:rPr>
              <a:t> to acceleration.</a:t>
            </a:r>
          </a:p>
          <a:p>
            <a:pPr lvl="1"/>
            <a:endParaRPr lang="en-US" sz="2800" dirty="0">
              <a:solidFill>
                <a:srgbClr val="0000FF"/>
              </a:solidFill>
              <a:latin typeface="Futura Md BT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8"/>
          <a:stretch/>
        </p:blipFill>
        <p:spPr bwMode="auto">
          <a:xfrm>
            <a:off x="3886200" y="1219200"/>
            <a:ext cx="4953000" cy="215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8" b="5656"/>
          <a:stretch/>
        </p:blipFill>
        <p:spPr bwMode="auto">
          <a:xfrm>
            <a:off x="3886200" y="5257800"/>
            <a:ext cx="4953000" cy="11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2895600"/>
            <a:ext cx="312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latin typeface="Futura Md BT" charset="0"/>
              </a:rPr>
              <a:t>If twice the force is applied, the acceleration is twice as great.</a:t>
            </a:r>
          </a:p>
        </p:txBody>
      </p:sp>
    </p:spTree>
    <p:extLst>
      <p:ext uri="{BB962C8B-B14F-4D97-AF65-F5344CB8AC3E}">
        <p14:creationId xmlns:p14="http://schemas.microsoft.com/office/powerpoint/2010/main" val="36394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7772400" cy="8382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  <a:latin typeface="Futura Md BT" charset="0"/>
              </a:rPr>
              <a:t>Acceleration is inversely proportional to mass.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Futura Md B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195" y="3606582"/>
            <a:ext cx="6477000" cy="325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524000"/>
            <a:ext cx="5943600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>
                <a:latin typeface="Futura Md BT" charset="0"/>
              </a:rPr>
              <a:t>An object with twice the mass will have half the acceleration if the same force is applied.</a:t>
            </a:r>
          </a:p>
        </p:txBody>
      </p:sp>
    </p:spTree>
    <p:extLst>
      <p:ext uri="{BB962C8B-B14F-4D97-AF65-F5344CB8AC3E}">
        <p14:creationId xmlns:p14="http://schemas.microsoft.com/office/powerpoint/2010/main" val="35534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86750" cy="1238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utura Md BT" charset="0"/>
              </a:rPr>
              <a:t>Acceleration is always in the </a:t>
            </a:r>
            <a:r>
              <a:rPr lang="en-US" sz="3200" i="1" dirty="0">
                <a:solidFill>
                  <a:srgbClr val="CC3300"/>
                </a:solidFill>
                <a:latin typeface="Futura Md BT" charset="0"/>
              </a:rPr>
              <a:t>same direction</a:t>
            </a:r>
            <a:r>
              <a:rPr lang="en-US" sz="3200" dirty="0">
                <a:latin typeface="Futura Md BT" charset="0"/>
              </a:rPr>
              <a:t> as the net force.</a:t>
            </a:r>
            <a:endParaRPr lang="en-US" sz="3200" dirty="0">
              <a:solidFill>
                <a:srgbClr val="CC0000"/>
              </a:solidFill>
              <a:latin typeface="Futura Md BT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3820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762000"/>
            <a:ext cx="4419600" cy="5407152"/>
          </a:xfrm>
        </p:spPr>
        <p:txBody>
          <a:bodyPr/>
          <a:lstStyle/>
          <a:p>
            <a:r>
              <a:rPr lang="en-US" dirty="0"/>
              <a:t>Formula for acceleration</a:t>
            </a:r>
          </a:p>
          <a:p>
            <a:pPr lvl="1"/>
            <a:r>
              <a:rPr lang="en-US" dirty="0"/>
              <a:t>a = F/m</a:t>
            </a:r>
          </a:p>
          <a:p>
            <a:pPr lvl="1"/>
            <a:endParaRPr lang="en-US" dirty="0"/>
          </a:p>
          <a:p>
            <a:r>
              <a:rPr lang="en-US" dirty="0"/>
              <a:t>Formula for force</a:t>
            </a:r>
          </a:p>
          <a:p>
            <a:pPr lvl="1"/>
            <a:r>
              <a:rPr lang="en-US" dirty="0"/>
              <a:t>F=(m)(a)</a:t>
            </a:r>
          </a:p>
          <a:p>
            <a:pPr lvl="1"/>
            <a:endParaRPr lang="en-US" dirty="0"/>
          </a:p>
          <a:p>
            <a:r>
              <a:rPr lang="en-US" dirty="0"/>
              <a:t>Formula for mass</a:t>
            </a:r>
          </a:p>
          <a:p>
            <a:pPr lvl="1"/>
            <a:r>
              <a:rPr lang="en-US" dirty="0"/>
              <a:t>m = F/a</a:t>
            </a: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62000" y="990600"/>
            <a:ext cx="2430463" cy="1943100"/>
            <a:chOff x="1860" y="2076"/>
            <a:chExt cx="3828" cy="3060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1860" y="2076"/>
              <a:ext cx="3828" cy="306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2753" y="3144"/>
              <a:ext cx="2042" cy="14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__ F___</a:t>
              </a:r>
              <a:endParaRPr kumimoji="0" 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600" dirty="0">
                  <a:latin typeface="Calibri" pitchFamily="34" charset="0"/>
                  <a:cs typeface="Arial" pitchFamily="34" charset="0"/>
                </a:rPr>
                <a:t>m</a:t>
              </a:r>
              <a:r>
                <a:rPr kumimoji="0" 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x 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162800" cy="5711952"/>
          </a:xfrm>
        </p:spPr>
        <p:txBody>
          <a:bodyPr/>
          <a:lstStyle/>
          <a:p>
            <a:r>
              <a:rPr lang="en-US" dirty="0"/>
              <a:t>A boy gets pushed on a sled  with a force of 120 N. The boy and the sled together have a mass of 60 kg.  Ignoring friction, what is the acceleration of the boy on the sled?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a= 120 N/60 kg</a:t>
            </a:r>
          </a:p>
          <a:p>
            <a:r>
              <a:rPr lang="en-US" dirty="0"/>
              <a:t>a = 2 m/s</a:t>
            </a:r>
            <a:r>
              <a:rPr lang="en-US" baseline="30000" dirty="0"/>
              <a:t>2</a:t>
            </a:r>
          </a:p>
        </p:txBody>
      </p:sp>
      <p:pic>
        <p:nvPicPr>
          <p:cNvPr id="4098" name="Picture 2" descr="C:\Users\Lauren\Desktop\pictures from Mikayle\DSC_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4267199" cy="283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en-US" dirty="0"/>
              <a:t>A rock with a mass of 500 kg is accelerating at the rate of 2 m/s</a:t>
            </a:r>
            <a:r>
              <a:rPr lang="en-US" baseline="30000" dirty="0"/>
              <a:t>2</a:t>
            </a:r>
            <a:r>
              <a:rPr lang="en-US" dirty="0"/>
              <a:t> How much force does it have?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F= (500 kg)(2 m/s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F= 1,000 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546989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6248400" cy="4873752"/>
          </a:xfrm>
        </p:spPr>
        <p:txBody>
          <a:bodyPr/>
          <a:lstStyle/>
          <a:p>
            <a:r>
              <a:rPr lang="en-US" dirty="0"/>
              <a:t>A person lifts a barbell above his head with an acceleration of 2 m/s</a:t>
            </a:r>
            <a:r>
              <a:rPr lang="en-US" baseline="30000" dirty="0"/>
              <a:t>2</a:t>
            </a:r>
            <a:r>
              <a:rPr lang="en-US" dirty="0"/>
              <a:t>. The barbell exerts a force of 400 N. What is the mass of the barbell?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m= 400 / 2</a:t>
            </a:r>
          </a:p>
          <a:p>
            <a:r>
              <a:rPr lang="en-US" dirty="0"/>
              <a:t>m = 200 kg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38600"/>
            <a:ext cx="3686175" cy="25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1791</TotalTime>
  <Words>413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Schoolbook</vt:lpstr>
      <vt:lpstr>Futura Md BT</vt:lpstr>
      <vt:lpstr>Times New Roman</vt:lpstr>
      <vt:lpstr>Wingdings</vt:lpstr>
      <vt:lpstr>Wingdings 2</vt:lpstr>
      <vt:lpstr>Oriel</vt:lpstr>
      <vt:lpstr>PowerPoint Presentation</vt:lpstr>
      <vt:lpstr>Newton’s 2nd Law   Section 6.2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cart will accelerate more?</vt:lpstr>
      <vt:lpstr>When pushed with the same force, which cart will accelerate more?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– Forces </dc:title>
  <dc:creator>Lauren Lee Wingard</dc:creator>
  <cp:lastModifiedBy>Lauren Wingard</cp:lastModifiedBy>
  <cp:revision>77</cp:revision>
  <cp:lastPrinted>2019-05-15T14:43:15Z</cp:lastPrinted>
  <dcterms:created xsi:type="dcterms:W3CDTF">2011-09-22T21:08:25Z</dcterms:created>
  <dcterms:modified xsi:type="dcterms:W3CDTF">2019-05-15T16:16:59Z</dcterms:modified>
</cp:coreProperties>
</file>