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91" r:id="rId2"/>
    <p:sldId id="256" r:id="rId3"/>
    <p:sldId id="288" r:id="rId4"/>
    <p:sldId id="289" r:id="rId5"/>
    <p:sldId id="263" r:id="rId6"/>
    <p:sldId id="290" r:id="rId7"/>
    <p:sldId id="261" r:id="rId8"/>
    <p:sldId id="262" r:id="rId9"/>
    <p:sldId id="258" r:id="rId10"/>
    <p:sldId id="259" r:id="rId11"/>
    <p:sldId id="265" r:id="rId12"/>
    <p:sldId id="26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 of two runners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Runner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D-44CD-AB1D-4CEA9B283B98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Runner 2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1</c:v>
                </c:pt>
                <c:pt idx="1">
                  <c:v>4.5</c:v>
                </c:pt>
                <c:pt idx="2">
                  <c:v>8</c:v>
                </c:pt>
                <c:pt idx="3">
                  <c:v>12</c:v>
                </c:pt>
                <c:pt idx="4">
                  <c:v>15.5</c:v>
                </c:pt>
                <c:pt idx="5">
                  <c:v>19</c:v>
                </c:pt>
                <c:pt idx="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D-44CD-AB1D-4CEA9B283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240384"/>
        <c:axId val="266242304"/>
      </c:lineChart>
      <c:catAx>
        <c:axId val="26624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Time (Sec.)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6242304"/>
        <c:crosses val="autoZero"/>
        <c:auto val="1"/>
        <c:lblAlgn val="ctr"/>
        <c:lblOffset val="100"/>
        <c:noMultiLvlLbl val="0"/>
      </c:catAx>
      <c:valAx>
        <c:axId val="26624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Distance</a:t>
                </a:r>
                <a:r>
                  <a:rPr lang="en-US" sz="2000" baseline="0" dirty="0"/>
                  <a:t> (m)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624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 of two runners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Runner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E3-4C75-A1EF-B683A3A418D4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Runner 2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1</c:v>
                </c:pt>
                <c:pt idx="1">
                  <c:v>4.5</c:v>
                </c:pt>
                <c:pt idx="2">
                  <c:v>8</c:v>
                </c:pt>
                <c:pt idx="3">
                  <c:v>12</c:v>
                </c:pt>
                <c:pt idx="4">
                  <c:v>15.5</c:v>
                </c:pt>
                <c:pt idx="5">
                  <c:v>19</c:v>
                </c:pt>
                <c:pt idx="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E3-4C75-A1EF-B683A3A41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306048"/>
        <c:axId val="258307968"/>
      </c:lineChart>
      <c:catAx>
        <c:axId val="25830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Time (Sec.)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8307968"/>
        <c:crosses val="autoZero"/>
        <c:auto val="1"/>
        <c:lblAlgn val="ctr"/>
        <c:lblOffset val="100"/>
        <c:noMultiLvlLbl val="0"/>
      </c:catAx>
      <c:valAx>
        <c:axId val="258307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Distance</a:t>
                </a:r>
                <a:r>
                  <a:rPr lang="en-US" sz="2000" baseline="0" dirty="0"/>
                  <a:t> (m)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8306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 of Ruth's Motion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'Sheet1'!$A$2:$A$8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400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8-4DBC-B837-2423E3F1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333312"/>
        <c:axId val="299668224"/>
      </c:lineChart>
      <c:catAx>
        <c:axId val="258333312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Time</a:t>
                </a:r>
                <a:r>
                  <a:rPr lang="en-US" sz="2000" baseline="0" dirty="0"/>
                  <a:t> (minutes)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9668224"/>
        <c:crosses val="autoZero"/>
        <c:auto val="1"/>
        <c:lblAlgn val="ctr"/>
        <c:lblOffset val="100"/>
        <c:noMultiLvlLbl val="0"/>
      </c:catAx>
      <c:valAx>
        <c:axId val="29966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3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 of Ruth's Motion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'Sheet1'!$A$2:$A$8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400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2-4CF0-A9CD-E1CFF56DA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207552"/>
        <c:axId val="305209728"/>
      </c:lineChart>
      <c:catAx>
        <c:axId val="305207552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Time</a:t>
                </a:r>
                <a:r>
                  <a:rPr lang="en-US" sz="2000" baseline="0" dirty="0"/>
                  <a:t> (minutes)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5209728"/>
        <c:crosses val="autoZero"/>
        <c:auto val="1"/>
        <c:lblAlgn val="ctr"/>
        <c:lblOffset val="100"/>
        <c:noMultiLvlLbl val="0"/>
      </c:catAx>
      <c:valAx>
        <c:axId val="305209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520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</c:v>
                </c:pt>
                <c:pt idx="1">
                  <c:v>4.5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9-47B3-A1A6-94BA1C13A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555392"/>
        <c:axId val="266557312"/>
      </c:lineChart>
      <c:catAx>
        <c:axId val="26655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6557312"/>
        <c:crosses val="autoZero"/>
        <c:auto val="1"/>
        <c:lblAlgn val="ctr"/>
        <c:lblOffset val="100"/>
        <c:noMultiLvlLbl val="0"/>
      </c:catAx>
      <c:valAx>
        <c:axId val="266557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6555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1</c:v>
                </c:pt>
                <c:pt idx="1">
                  <c:v>4.5</c:v>
                </c:pt>
                <c:pt idx="2">
                  <c:v>8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A-40FE-B4EC-6C1D3AD15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595328"/>
        <c:axId val="305108096"/>
      </c:lineChart>
      <c:catAx>
        <c:axId val="26659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108096"/>
        <c:crosses val="autoZero"/>
        <c:auto val="1"/>
        <c:lblAlgn val="ctr"/>
        <c:lblOffset val="100"/>
        <c:noMultiLvlLbl val="0"/>
      </c:catAx>
      <c:valAx>
        <c:axId val="30510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6595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</c:v>
                </c:pt>
                <c:pt idx="1">
                  <c:v>4.5</c:v>
                </c:pt>
                <c:pt idx="2">
                  <c:v>8</c:v>
                </c:pt>
                <c:pt idx="3">
                  <c:v>11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3-4B38-BEC2-EED2E0A2A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133824"/>
        <c:axId val="305295744"/>
      </c:lineChart>
      <c:catAx>
        <c:axId val="305133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295744"/>
        <c:crosses val="autoZero"/>
        <c:auto val="1"/>
        <c:lblAlgn val="ctr"/>
        <c:lblOffset val="100"/>
        <c:noMultiLvlLbl val="0"/>
      </c:catAx>
      <c:valAx>
        <c:axId val="30529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13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0.68675</cdr:x>
      <cdr:y>0.21154</cdr:y>
    </cdr:from>
    <cdr:to>
      <cdr:x>0.80723</cdr:x>
      <cdr:y>0.46154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4343400" y="838200"/>
          <a:ext cx="762000" cy="990600"/>
        </a:xfrm>
        <a:prstGeom xmlns:a="http://schemas.openxmlformats.org/drawingml/2006/main" prst="line">
          <a:avLst/>
        </a:prstGeom>
        <a:ln xmlns:a="http://schemas.openxmlformats.org/drawingml/2006/main" w="50800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0.68675</cdr:x>
      <cdr:y>0.21154</cdr:y>
    </cdr:from>
    <cdr:to>
      <cdr:x>0.80723</cdr:x>
      <cdr:y>0.46154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4343400" y="838200"/>
          <a:ext cx="762000" cy="990600"/>
        </a:xfrm>
        <a:prstGeom xmlns:a="http://schemas.openxmlformats.org/drawingml/2006/main" prst="line">
          <a:avLst/>
        </a:prstGeom>
        <a:ln xmlns:a="http://schemas.openxmlformats.org/drawingml/2006/main" w="50800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D151-1CC3-4BBE-91EF-0D374FDE199F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C558-EC56-44A1-A20E-17F96BEA9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4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2CBD84-1F88-4257-AB1A-ABFCBBF0D2E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C13DA9-F919-48C8-B33E-835C07767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Video%20Clips/Physics/DESPICABLE_ME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B414BE-F408-4A2F-83AB-3825DD38D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1F6E46-6874-4052-9C2D-365EEF8CC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81000" y="3657600"/>
            <a:ext cx="8534400" cy="3733800"/>
          </a:xfrm>
        </p:spPr>
        <p:txBody>
          <a:bodyPr/>
          <a:lstStyle/>
          <a:p>
            <a:r>
              <a:rPr lang="en-US" dirty="0"/>
              <a:t>True or false: Both runners ran at a more or less constant speed.</a:t>
            </a:r>
          </a:p>
          <a:p>
            <a:pPr lvl="1"/>
            <a:r>
              <a:rPr lang="en-US" dirty="0"/>
              <a:t>True</a:t>
            </a:r>
          </a:p>
          <a:p>
            <a:pPr lvl="1"/>
            <a:endParaRPr lang="en-US" dirty="0"/>
          </a:p>
          <a:p>
            <a:r>
              <a:rPr lang="en-US" dirty="0"/>
              <a:t>Which runner went farther?</a:t>
            </a:r>
          </a:p>
          <a:p>
            <a:pPr lvl="1"/>
            <a:r>
              <a:rPr lang="en-US" dirty="0"/>
              <a:t>Blue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6268581"/>
              </p:ext>
            </p:extLst>
          </p:nvPr>
        </p:nvGraphicFramePr>
        <p:xfrm>
          <a:off x="1219200" y="0"/>
          <a:ext cx="624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4038600"/>
            <a:ext cx="8153400" cy="2667000"/>
          </a:xfrm>
        </p:spPr>
        <p:txBody>
          <a:bodyPr>
            <a:normAutofit/>
          </a:bodyPr>
          <a:lstStyle/>
          <a:p>
            <a:r>
              <a:rPr lang="en-US" dirty="0"/>
              <a:t>Is Ruth traveling at a constant velocity?</a:t>
            </a:r>
          </a:p>
          <a:p>
            <a:pPr lvl="1"/>
            <a:r>
              <a:rPr lang="en-US" dirty="0"/>
              <a:t>No</a:t>
            </a:r>
          </a:p>
          <a:p>
            <a:pPr lvl="1"/>
            <a:endParaRPr lang="en-US" dirty="0"/>
          </a:p>
          <a:p>
            <a:r>
              <a:rPr lang="en-US" dirty="0"/>
              <a:t>What section of the graph shows Ruth going the fastest? (orange, black or yellow)</a:t>
            </a:r>
          </a:p>
          <a:p>
            <a:pPr lvl="1"/>
            <a:r>
              <a:rPr lang="en-US" dirty="0"/>
              <a:t>Yellow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152400"/>
          <a:ext cx="6324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038600" y="1981200"/>
            <a:ext cx="1447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4038600"/>
            <a:ext cx="8153400" cy="2667000"/>
          </a:xfrm>
        </p:spPr>
        <p:txBody>
          <a:bodyPr>
            <a:normAutofit/>
          </a:bodyPr>
          <a:lstStyle/>
          <a:p>
            <a:r>
              <a:rPr lang="en-US" dirty="0"/>
              <a:t>What section of the graph shows that Ruth stopped? (orange, black, or yellow)</a:t>
            </a:r>
          </a:p>
          <a:p>
            <a:pPr lvl="1"/>
            <a:r>
              <a:rPr lang="en-US" dirty="0"/>
              <a:t>Black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152400"/>
          <a:ext cx="6324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038600" y="1981200"/>
            <a:ext cx="1447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715000" cy="5559552"/>
          </a:xfrm>
        </p:spPr>
        <p:txBody>
          <a:bodyPr/>
          <a:lstStyle/>
          <a:p>
            <a:r>
              <a:rPr lang="en-US" dirty="0"/>
              <a:t>If a dog is </a:t>
            </a:r>
            <a:r>
              <a:rPr lang="en-US" u="sng" dirty="0"/>
              <a:t>going at a constant speed </a:t>
            </a:r>
            <a:r>
              <a:rPr lang="en-US" dirty="0"/>
              <a:t>as it chases its tail, is it accelerating?</a:t>
            </a:r>
          </a:p>
          <a:p>
            <a:endParaRPr lang="en-US" dirty="0"/>
          </a:p>
          <a:p>
            <a:pPr lvl="1"/>
            <a:r>
              <a:rPr lang="en-US" dirty="0"/>
              <a:t>Yes (because it is changing direction)</a:t>
            </a:r>
          </a:p>
          <a:p>
            <a:endParaRPr lang="en-US" dirty="0"/>
          </a:p>
          <a:p>
            <a:r>
              <a:rPr lang="en-US" dirty="0"/>
              <a:t>If a skateboarder slows down to avoid running over a little kid, is he accelerating?</a:t>
            </a:r>
          </a:p>
          <a:p>
            <a:endParaRPr lang="en-US" dirty="0"/>
          </a:p>
          <a:p>
            <a:pPr lvl="1"/>
            <a:r>
              <a:rPr lang="en-US" dirty="0"/>
              <a:t>Yes, slowing down is negative acceleration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13563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08739"/>
            <a:ext cx="3581400" cy="30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1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609600"/>
          </a:xfrm>
        </p:spPr>
        <p:txBody>
          <a:bodyPr/>
          <a:lstStyle/>
          <a:p>
            <a:r>
              <a:rPr lang="en-US" dirty="0"/>
              <a:t>White 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2133600"/>
          </a:xfrm>
        </p:spPr>
        <p:txBody>
          <a:bodyPr/>
          <a:lstStyle/>
          <a:p>
            <a:r>
              <a:rPr lang="en-US" dirty="0"/>
              <a:t>If a bowling ball is rolling at a constant speed in a straight line, is it accelerating?</a:t>
            </a:r>
          </a:p>
          <a:p>
            <a:endParaRPr lang="en-US" dirty="0"/>
          </a:p>
          <a:p>
            <a:pPr lvl="1"/>
            <a:r>
              <a:rPr lang="en-US" dirty="0"/>
              <a:t>No, because it is not changing its speed or direction.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810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9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/>
              <a:t>Does this graph show acceleration?</a:t>
            </a:r>
          </a:p>
          <a:p>
            <a:pPr lvl="1"/>
            <a:r>
              <a:rPr lang="en-US" dirty="0"/>
              <a:t>No, it is a straight line which means the car was going at a constant velocity.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23622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0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/>
              <a:t>Does this graph show acceleration?</a:t>
            </a:r>
          </a:p>
          <a:p>
            <a:pPr lvl="1"/>
            <a:r>
              <a:rPr lang="en-US" dirty="0"/>
              <a:t>Yes, because it shows the car changing direction.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27432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5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/>
              <a:t>Does this graph show acceleration?</a:t>
            </a:r>
          </a:p>
          <a:p>
            <a:pPr lvl="1"/>
            <a:r>
              <a:rPr lang="en-US" dirty="0"/>
              <a:t>Yes, because it shows the car slowing down (negative acceleration).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24384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0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/>
              <a:t>What part of the graph shows the jogger speeding up?</a:t>
            </a:r>
          </a:p>
          <a:p>
            <a:endParaRPr lang="en-US" sz="3200" dirty="0"/>
          </a:p>
          <a:p>
            <a:pPr lvl="1"/>
            <a:r>
              <a:rPr lang="en-US" sz="2900" dirty="0"/>
              <a:t>O-A and D-E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57408">
            <a:off x="751037" y="3680470"/>
            <a:ext cx="1524000" cy="4572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57408">
            <a:off x="4266105" y="4367104"/>
            <a:ext cx="1007205" cy="455530"/>
          </a:xfrm>
          <a:prstGeom prst="rightArrow">
            <a:avLst>
              <a:gd name="adj1" fmla="val 19840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/>
              <a:t>What part of the graph shows the jogger slowing down?</a:t>
            </a:r>
          </a:p>
          <a:p>
            <a:endParaRPr lang="en-US" sz="3200" dirty="0"/>
          </a:p>
          <a:p>
            <a:pPr lvl="1"/>
            <a:r>
              <a:rPr lang="en-US" sz="2900" dirty="0"/>
              <a:t>B-C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959007">
            <a:off x="3972374" y="3709638"/>
            <a:ext cx="1524000" cy="4572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Velocity			page 78 - 84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Includes both speed and direction.</a:t>
            </a:r>
          </a:p>
          <a:p>
            <a:pPr lvl="1"/>
            <a:r>
              <a:rPr lang="en-US" sz="2900" dirty="0"/>
              <a:t>Ex. 5 mph north</a:t>
            </a:r>
          </a:p>
          <a:p>
            <a:endParaRPr lang="en-US" sz="3200" dirty="0"/>
          </a:p>
          <a:p>
            <a:r>
              <a:rPr lang="en-US" sz="3200" dirty="0"/>
              <a:t>A vector quantity (vectors have both magnitude and direction.) </a:t>
            </a:r>
            <a:r>
              <a:rPr lang="en-US" sz="1100" dirty="0">
                <a:hlinkClick r:id="rId2" action="ppaction://hlinkfile"/>
              </a:rPr>
              <a:t>(video clip)</a:t>
            </a:r>
            <a:endParaRPr lang="en-US" sz="1100" dirty="0"/>
          </a:p>
          <a:p>
            <a:endParaRPr lang="en-US" sz="3200" dirty="0"/>
          </a:p>
          <a:p>
            <a:r>
              <a:rPr lang="en-US" sz="3200" dirty="0"/>
              <a:t>Velocity can change even if speed doesn’t.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/>
              <a:t>What part of the graph shows the jogger going the fastest?</a:t>
            </a:r>
          </a:p>
          <a:p>
            <a:endParaRPr lang="en-US" sz="3200" dirty="0"/>
          </a:p>
          <a:p>
            <a:pPr lvl="1"/>
            <a:r>
              <a:rPr lang="en-US" sz="2900" dirty="0"/>
              <a:t>A-B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2781300" y="2552700"/>
            <a:ext cx="914400" cy="3810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/>
              <a:t>What part of the graph shows the jogger stopped?</a:t>
            </a:r>
          </a:p>
          <a:p>
            <a:endParaRPr lang="en-US" sz="3200" dirty="0"/>
          </a:p>
          <a:p>
            <a:pPr lvl="1"/>
            <a:r>
              <a:rPr lang="en-US" sz="2900" dirty="0"/>
              <a:t>C-D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032646" y="54161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/>
              <a:t>What parts of the graph shows the jogger going at a constant speed?</a:t>
            </a:r>
          </a:p>
          <a:p>
            <a:endParaRPr lang="en-US" sz="3200" dirty="0"/>
          </a:p>
          <a:p>
            <a:pPr lvl="1"/>
            <a:r>
              <a:rPr lang="en-US" sz="2900" dirty="0"/>
              <a:t>A-B and C-D and E-F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5632847" y="39683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032646" y="54161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2737246" y="25967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speeding up</a:t>
            </a:r>
          </a:p>
          <a:p>
            <a:pPr lvl="1"/>
            <a:r>
              <a:rPr lang="en-US" sz="2500" dirty="0"/>
              <a:t>B. slowing down</a:t>
            </a:r>
          </a:p>
          <a:p>
            <a:pPr lvl="1"/>
            <a:r>
              <a:rPr lang="en-US" sz="2500" dirty="0"/>
              <a:t>C. stopped</a:t>
            </a:r>
          </a:p>
          <a:p>
            <a:pPr lvl="1"/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108674">
            <a:off x="276576" y="415577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619600">
            <a:off x="5010665" y="4226320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524000"/>
            <a:ext cx="289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speeding up</a:t>
            </a:r>
          </a:p>
          <a:p>
            <a:pPr lvl="1"/>
            <a:r>
              <a:rPr lang="en-US" sz="2500" dirty="0"/>
              <a:t>B. slowing down</a:t>
            </a:r>
          </a:p>
          <a:p>
            <a:pPr lvl="1"/>
            <a:r>
              <a:rPr lang="en-US" sz="2500" dirty="0"/>
              <a:t>C. stopped</a:t>
            </a: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1320811" y="37083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123106" y="45542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going forward</a:t>
            </a:r>
          </a:p>
          <a:p>
            <a:pPr lvl="1"/>
            <a:r>
              <a:rPr lang="en-US" sz="2500" dirty="0"/>
              <a:t>B. going backward</a:t>
            </a:r>
          </a:p>
          <a:p>
            <a:pPr lvl="1"/>
            <a:r>
              <a:rPr lang="en-US" sz="2500" dirty="0"/>
              <a:t>C. stopped  </a:t>
            </a: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654138">
            <a:off x="1320811" y="37083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504106" y="28778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066800"/>
            <a:ext cx="2438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going forward</a:t>
            </a:r>
          </a:p>
          <a:p>
            <a:pPr lvl="1"/>
            <a:r>
              <a:rPr lang="en-US" sz="2500" dirty="0"/>
              <a:t>B. going backward</a:t>
            </a:r>
          </a:p>
          <a:p>
            <a:pPr lvl="1"/>
            <a:r>
              <a:rPr lang="en-US" sz="2500" dirty="0"/>
              <a:t>C. stopped </a:t>
            </a: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1854211" y="30987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732707" y="5773493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going forward</a:t>
            </a:r>
          </a:p>
          <a:p>
            <a:pPr lvl="1"/>
            <a:r>
              <a:rPr lang="en-US" sz="2500" dirty="0"/>
              <a:t>B. going backward</a:t>
            </a:r>
          </a:p>
          <a:p>
            <a:pPr lvl="1"/>
            <a:r>
              <a:rPr lang="en-US" sz="2500" dirty="0"/>
              <a:t>C. stopped </a:t>
            </a: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6810876">
            <a:off x="2266536" y="3415910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885106" y="28778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6002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0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What’s happening?</a:t>
            </a:r>
          </a:p>
          <a:p>
            <a:pPr lvl="1"/>
            <a:r>
              <a:rPr lang="en-US" sz="2500" dirty="0"/>
              <a:t>A. going forward</a:t>
            </a:r>
          </a:p>
          <a:p>
            <a:pPr lvl="1"/>
            <a:r>
              <a:rPr lang="en-US" sz="2500" dirty="0"/>
              <a:t>B. going backward</a:t>
            </a:r>
          </a:p>
          <a:p>
            <a:pPr lvl="1"/>
            <a:r>
              <a:rPr lang="en-US" sz="2500" dirty="0"/>
              <a:t>C. stopped</a:t>
            </a: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8044835">
            <a:off x="3832827" y="3967885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180506" y="24206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524000"/>
            <a:ext cx="274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67600" cy="4873752"/>
          </a:xfrm>
        </p:spPr>
        <p:txBody>
          <a:bodyPr>
            <a:normAutofit/>
          </a:bodyPr>
          <a:lstStyle/>
          <a:p>
            <a:r>
              <a:rPr lang="en-US" sz="3600" dirty="0"/>
              <a:t>Calculate the acceleration of a bus that goes from 10 m/s to 20 m/s in 5 seconds.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20 m/s – 10 m/s ÷ 5s = </a:t>
            </a:r>
            <a:r>
              <a:rPr lang="en-US" sz="3600" b="1" dirty="0"/>
              <a:t>2 m/s</a:t>
            </a:r>
            <a:r>
              <a:rPr lang="en-US" sz="3600" b="1" baseline="30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76402"/>
            <a:ext cx="5308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Acceleration                </a:t>
            </a:r>
            <a:r>
              <a:rPr lang="en-US" sz="2800" dirty="0"/>
              <a:t>Section4.3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5638800" cy="5407152"/>
          </a:xfrm>
        </p:spPr>
        <p:txBody>
          <a:bodyPr/>
          <a:lstStyle/>
          <a:p>
            <a:r>
              <a:rPr lang="en-US" dirty="0"/>
              <a:t>Rate of change in velocity</a:t>
            </a:r>
          </a:p>
          <a:p>
            <a:endParaRPr lang="en-US" dirty="0"/>
          </a:p>
          <a:p>
            <a:r>
              <a:rPr lang="en-US" dirty="0"/>
              <a:t>If velocity changes, then acceleration occurs.  That means if speed and/or direction change, acceleration occurs. </a:t>
            </a:r>
          </a:p>
          <a:p>
            <a:endParaRPr lang="en-US" dirty="0"/>
          </a:p>
          <a:p>
            <a:r>
              <a:rPr lang="en-US" dirty="0"/>
              <a:t>Positive acceleration = speeding up</a:t>
            </a:r>
          </a:p>
          <a:p>
            <a:endParaRPr lang="en-US" dirty="0"/>
          </a:p>
          <a:p>
            <a:r>
              <a:rPr lang="en-US" dirty="0"/>
              <a:t>Negative acceleration = slowing down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346994" cy="23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9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67600" cy="4873752"/>
          </a:xfrm>
        </p:spPr>
        <p:txBody>
          <a:bodyPr>
            <a:normAutofit/>
          </a:bodyPr>
          <a:lstStyle/>
          <a:p>
            <a:r>
              <a:rPr lang="en-US" sz="3600" dirty="0"/>
              <a:t>Calculate the acceleration of a car that slows from 50 m/s to 30 m/s in 10 seconds.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30 m/s – 50 m/s ÷ 10s = </a:t>
            </a:r>
            <a:r>
              <a:rPr lang="en-US" sz="4400" dirty="0"/>
              <a:t>-</a:t>
            </a:r>
            <a:r>
              <a:rPr lang="en-US" sz="3600" b="1" dirty="0"/>
              <a:t>2 m/s</a:t>
            </a:r>
            <a:r>
              <a:rPr lang="en-US" sz="3600" b="1" baseline="30000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3962400" cy="2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763000" cy="6400800"/>
          </a:xfrm>
        </p:spPr>
        <p:txBody>
          <a:bodyPr>
            <a:normAutofit/>
          </a:bodyPr>
          <a:lstStyle/>
          <a:p>
            <a:r>
              <a:rPr lang="en-US" sz="3600" dirty="0"/>
              <a:t>Acceleration = change in velocity / time</a:t>
            </a:r>
          </a:p>
          <a:p>
            <a:endParaRPr lang="en-US" sz="3600" dirty="0"/>
          </a:p>
          <a:p>
            <a:r>
              <a:rPr lang="en-US" sz="3600" dirty="0"/>
              <a:t>A = V </a:t>
            </a:r>
            <a:r>
              <a:rPr lang="en-US" sz="3600" baseline="-25000" dirty="0"/>
              <a:t>finish</a:t>
            </a:r>
            <a:r>
              <a:rPr lang="en-US" sz="3600" dirty="0"/>
              <a:t> – V </a:t>
            </a:r>
            <a:r>
              <a:rPr lang="en-US" sz="3600" baseline="-25000" dirty="0"/>
              <a:t>start</a:t>
            </a:r>
            <a:r>
              <a:rPr lang="en-US" sz="3600" dirty="0"/>
              <a:t> / T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Calculate the acceleration of a runner who goes from </a:t>
            </a:r>
            <a:r>
              <a:rPr lang="en-US" sz="3600" dirty="0">
                <a:solidFill>
                  <a:srgbClr val="800000"/>
                </a:solidFill>
              </a:rPr>
              <a:t>2.0 m/s</a:t>
            </a:r>
            <a:r>
              <a:rPr lang="en-US" sz="3600" dirty="0">
                <a:solidFill>
                  <a:srgbClr val="0000FF"/>
                </a:solidFill>
              </a:rPr>
              <a:t> to </a:t>
            </a:r>
            <a:r>
              <a:rPr lang="en-US" sz="3600" dirty="0">
                <a:solidFill>
                  <a:srgbClr val="008000"/>
                </a:solidFill>
              </a:rPr>
              <a:t>5.0 m/s </a:t>
            </a:r>
            <a:r>
              <a:rPr lang="en-US" sz="3600" dirty="0">
                <a:solidFill>
                  <a:srgbClr val="0000FF"/>
                </a:solidFill>
              </a:rPr>
              <a:t>in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2.0</a:t>
            </a:r>
            <a:r>
              <a:rPr lang="en-US" sz="3600" dirty="0">
                <a:solidFill>
                  <a:srgbClr val="0000FF"/>
                </a:solidFill>
              </a:rPr>
              <a:t> seconds.</a:t>
            </a:r>
          </a:p>
          <a:p>
            <a:endParaRPr lang="en-US" sz="3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A = </a:t>
            </a:r>
            <a:r>
              <a:rPr lang="en-US" sz="3600" dirty="0">
                <a:solidFill>
                  <a:srgbClr val="008000"/>
                </a:solidFill>
              </a:rPr>
              <a:t>5.0 m/s</a:t>
            </a:r>
            <a:r>
              <a:rPr lang="en-US" sz="3600" dirty="0">
                <a:solidFill>
                  <a:srgbClr val="0000FF"/>
                </a:solidFill>
              </a:rPr>
              <a:t> – </a:t>
            </a:r>
            <a:r>
              <a:rPr lang="en-US" sz="3600" dirty="0">
                <a:solidFill>
                  <a:srgbClr val="800000"/>
                </a:solidFill>
              </a:rPr>
              <a:t>2.0 m/s</a:t>
            </a:r>
            <a:r>
              <a:rPr lang="en-US" sz="3600" dirty="0">
                <a:solidFill>
                  <a:srgbClr val="0000FF"/>
                </a:solidFill>
              </a:rPr>
              <a:t> ÷ </a:t>
            </a:r>
            <a:r>
              <a:rPr lang="en-US" sz="3600" dirty="0">
                <a:solidFill>
                  <a:srgbClr val="292400"/>
                </a:solidFill>
              </a:rPr>
              <a:t>2.0 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A = 1.5 m/s</a:t>
            </a:r>
            <a:r>
              <a:rPr lang="en-US" sz="3600" baseline="30000" dirty="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27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/>
          <a:lstStyle/>
          <a:p>
            <a:r>
              <a:rPr lang="en-US" dirty="0"/>
              <a:t>Slope = steepness of the line </a:t>
            </a:r>
          </a:p>
          <a:p>
            <a:endParaRPr lang="en-US" dirty="0"/>
          </a:p>
          <a:p>
            <a:r>
              <a:rPr lang="en-US" dirty="0"/>
              <a:t>Slope of the line represents the speed of the object</a:t>
            </a:r>
          </a:p>
          <a:p>
            <a:endParaRPr lang="en-US" dirty="0"/>
          </a:p>
          <a:p>
            <a:r>
              <a:rPr lang="en-US" dirty="0"/>
              <a:t>Straight line </a:t>
            </a:r>
            <a:r>
              <a:rPr lang="en-US"/>
              <a:t>= constant </a:t>
            </a:r>
            <a:r>
              <a:rPr lang="en-US" dirty="0"/>
              <a:t>speed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>
            <a:fillRect/>
          </a:stretch>
        </p:blipFill>
        <p:spPr bwMode="auto">
          <a:xfrm>
            <a:off x="4800600" y="1600200"/>
            <a:ext cx="4038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You don’t get a straight line because speed and/or direction is changing.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15198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482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4876800"/>
          </a:xfrm>
        </p:spPr>
        <p:txBody>
          <a:bodyPr/>
          <a:lstStyle/>
          <a:p>
            <a:r>
              <a:rPr lang="en-US" sz="3200" dirty="0"/>
              <a:t>Two dogs are running at 20 mph in opposite directions.</a:t>
            </a:r>
          </a:p>
          <a:p>
            <a:endParaRPr lang="en-US" sz="3200" dirty="0"/>
          </a:p>
          <a:p>
            <a:r>
              <a:rPr lang="en-US" sz="3200" dirty="0"/>
              <a:t>Do they have the same speed?</a:t>
            </a:r>
          </a:p>
          <a:p>
            <a:pPr lvl="1"/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Yes – they are both going 20 mph</a:t>
            </a:r>
          </a:p>
          <a:p>
            <a:r>
              <a:rPr lang="en-US" sz="3200" dirty="0"/>
              <a:t>Do they have the same velocity?</a:t>
            </a:r>
          </a:p>
          <a:p>
            <a:pPr lvl="1"/>
            <a:r>
              <a:rPr lang="en-US" sz="2900" dirty="0">
                <a:solidFill>
                  <a:srgbClr val="7F7F7F"/>
                </a:solidFill>
              </a:rPr>
              <a:t>No – because they are going in opposite directions</a:t>
            </a:r>
            <a:r>
              <a:rPr lang="en-US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06937"/>
            <a:ext cx="350464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424"/>
            <a:ext cx="36385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772400" cy="6092952"/>
          </a:xfrm>
        </p:spPr>
        <p:txBody>
          <a:bodyPr/>
          <a:lstStyle/>
          <a:p>
            <a:r>
              <a:rPr lang="en-US" sz="3200" dirty="0"/>
              <a:t>A kangaroo hopped at a constant 10 m/s as it rounded a rock.</a:t>
            </a:r>
          </a:p>
          <a:p>
            <a:endParaRPr lang="en-US" sz="3200" dirty="0"/>
          </a:p>
          <a:p>
            <a:r>
              <a:rPr lang="en-US" sz="3200" dirty="0"/>
              <a:t>Is it going at a constant speed?</a:t>
            </a:r>
          </a:p>
          <a:p>
            <a:pPr lvl="1"/>
            <a:r>
              <a:rPr lang="en-US" sz="3200" dirty="0">
                <a:solidFill>
                  <a:srgbClr val="7F7F7F"/>
                </a:solidFill>
              </a:rPr>
              <a:t>Yes</a:t>
            </a:r>
          </a:p>
          <a:p>
            <a:r>
              <a:rPr lang="en-US" sz="3200" dirty="0"/>
              <a:t>Is it going at a constant velocity?</a:t>
            </a:r>
          </a:p>
          <a:p>
            <a:pPr lvl="1"/>
            <a:r>
              <a:rPr lang="en-US" sz="3200" dirty="0">
                <a:solidFill>
                  <a:srgbClr val="7F7F7F"/>
                </a:solidFill>
              </a:rPr>
              <a:t>No – because its direction is changing.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9743"/>
            <a:ext cx="2971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81000" y="3962400"/>
            <a:ext cx="8534400" cy="3733800"/>
          </a:xfrm>
        </p:spPr>
        <p:txBody>
          <a:bodyPr/>
          <a:lstStyle/>
          <a:p>
            <a:r>
              <a:rPr lang="en-US" dirty="0"/>
              <a:t>Who went faster, Blue or Red?</a:t>
            </a:r>
          </a:p>
          <a:p>
            <a:pPr lvl="1"/>
            <a:r>
              <a:rPr lang="en-US" dirty="0"/>
              <a:t>Blue</a:t>
            </a:r>
          </a:p>
          <a:p>
            <a:pPr lvl="1"/>
            <a:endParaRPr lang="en-US" dirty="0"/>
          </a:p>
          <a:p>
            <a:r>
              <a:rPr lang="en-US" dirty="0"/>
              <a:t>Which line has a greater slope? </a:t>
            </a:r>
          </a:p>
          <a:p>
            <a:pPr lvl="1"/>
            <a:r>
              <a:rPr lang="en-US" dirty="0"/>
              <a:t>Blue </a:t>
            </a:r>
          </a:p>
          <a:p>
            <a:pPr lvl="1"/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01291083"/>
              </p:ext>
            </p:extLst>
          </p:nvPr>
        </p:nvGraphicFramePr>
        <p:xfrm>
          <a:off x="1219200" y="0"/>
          <a:ext cx="624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339</TotalTime>
  <Words>794</Words>
  <Application>Microsoft Office PowerPoint</Application>
  <PresentationFormat>On-screen Show (4:3)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Oriel</vt:lpstr>
      <vt:lpstr>PowerPoint Presentation</vt:lpstr>
      <vt:lpstr>Velocity   page 78 - 84</vt:lpstr>
      <vt:lpstr>Acceleration                Section4.3</vt:lpstr>
      <vt:lpstr>PowerPoint Presentation</vt:lpstr>
      <vt:lpstr>Graphing Motion </vt:lpstr>
      <vt:lpstr>Graphing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White board </vt:lpstr>
      <vt:lpstr>White 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</dc:title>
  <dc:creator>Lauren Lee Wingard</dc:creator>
  <cp:lastModifiedBy>Lauren Wingard</cp:lastModifiedBy>
  <cp:revision>66</cp:revision>
  <cp:lastPrinted>2018-12-20T17:07:21Z</cp:lastPrinted>
  <dcterms:created xsi:type="dcterms:W3CDTF">2011-09-13T20:44:58Z</dcterms:created>
  <dcterms:modified xsi:type="dcterms:W3CDTF">2019-04-17T15:17:20Z</dcterms:modified>
</cp:coreProperties>
</file>