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12"/>
  </p:notesMasterIdLst>
  <p:handoutMasterIdLst>
    <p:handoutMasterId r:id="rId13"/>
  </p:handoutMasterIdLst>
  <p:sldIdLst>
    <p:sldId id="257" r:id="rId2"/>
    <p:sldId id="258" r:id="rId3"/>
    <p:sldId id="259" r:id="rId4"/>
    <p:sldId id="260" r:id="rId5"/>
    <p:sldId id="262" r:id="rId6"/>
    <p:sldId id="264" r:id="rId7"/>
    <p:sldId id="265" r:id="rId8"/>
    <p:sldId id="266" r:id="rId9"/>
    <p:sldId id="263"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91" d="100"/>
          <a:sy n="91" d="100"/>
        </p:scale>
        <p:origin x="-84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7FBA0B-1D08-2049-BA12-6BA4EC79AF57}" type="datetimeFigureOut">
              <a:rPr lang="en-US" smtClean="0"/>
              <a:t>3/15/17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B660E4-AFE0-984B-85F8-C3494BC40E6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9E1D09-4CAC-45DB-B047-6D5C43848136}" type="datetimeFigureOut">
              <a:rPr lang="en-US" smtClean="0"/>
              <a:pPr/>
              <a:t>3/15/17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26B95C-FC99-414D-97E8-FFE058B489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Species </a:t>
            </a:r>
            <a:endParaRPr lang="en-US"/>
          </a:p>
        </p:txBody>
      </p:sp>
      <p:sp>
        <p:nvSpPr>
          <p:cNvPr id="4" name="Slide Number Placeholder 3"/>
          <p:cNvSpPr>
            <a:spLocks noGrp="1"/>
          </p:cNvSpPr>
          <p:nvPr>
            <p:ph type="sldNum" sz="quarter" idx="10"/>
          </p:nvPr>
        </p:nvSpPr>
        <p:spPr/>
        <p:txBody>
          <a:bodyPr/>
          <a:lstStyle/>
          <a:p>
            <a:fld id="{DC26B95C-FC99-414D-97E8-FFE058B489C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Species </a:t>
            </a:r>
            <a:endParaRPr lang="en-US"/>
          </a:p>
        </p:txBody>
      </p:sp>
      <p:sp>
        <p:nvSpPr>
          <p:cNvPr id="4" name="Slide Number Placeholder 3"/>
          <p:cNvSpPr>
            <a:spLocks noGrp="1"/>
          </p:cNvSpPr>
          <p:nvPr>
            <p:ph type="sldNum" sz="quarter" idx="10"/>
          </p:nvPr>
        </p:nvSpPr>
        <p:spPr/>
        <p:txBody>
          <a:bodyPr/>
          <a:lstStyle/>
          <a:p>
            <a:fld id="{DC26B95C-FC99-414D-97E8-FFE058B489C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Species </a:t>
            </a:r>
            <a:endParaRPr lang="en-US"/>
          </a:p>
        </p:txBody>
      </p:sp>
      <p:sp>
        <p:nvSpPr>
          <p:cNvPr id="4" name="Slide Number Placeholder 3"/>
          <p:cNvSpPr>
            <a:spLocks noGrp="1"/>
          </p:cNvSpPr>
          <p:nvPr>
            <p:ph type="sldNum" sz="quarter" idx="10"/>
          </p:nvPr>
        </p:nvSpPr>
        <p:spPr/>
        <p:txBody>
          <a:bodyPr/>
          <a:lstStyle/>
          <a:p>
            <a:fld id="{DC26B95C-FC99-414D-97E8-FFE058B489C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Species </a:t>
            </a:r>
            <a:endParaRPr lang="en-US"/>
          </a:p>
        </p:txBody>
      </p:sp>
      <p:sp>
        <p:nvSpPr>
          <p:cNvPr id="4" name="Slide Number Placeholder 3"/>
          <p:cNvSpPr>
            <a:spLocks noGrp="1"/>
          </p:cNvSpPr>
          <p:nvPr>
            <p:ph type="sldNum" sz="quarter" idx="10"/>
          </p:nvPr>
        </p:nvSpPr>
        <p:spPr/>
        <p:txBody>
          <a:bodyPr/>
          <a:lstStyle/>
          <a:p>
            <a:fld id="{DC26B95C-FC99-414D-97E8-FFE058B489CE}"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D5BB4F-3D5B-43D8-ABD8-F830A985275D}" type="datetimeFigureOut">
              <a:rPr lang="en-US" smtClean="0"/>
              <a:pPr/>
              <a:t>3/15/17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5BB4F-3D5B-43D8-ABD8-F830A985275D}" type="datetimeFigureOut">
              <a:rPr lang="en-US" smtClean="0"/>
              <a:pPr/>
              <a:t>3/15/17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5BB4F-3D5B-43D8-ABD8-F830A985275D}" type="datetimeFigureOut">
              <a:rPr lang="en-US" smtClean="0"/>
              <a:pPr/>
              <a:t>3/15/17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D5BB4F-3D5B-43D8-ABD8-F830A985275D}" type="datetimeFigureOut">
              <a:rPr lang="en-US" smtClean="0"/>
              <a:pPr/>
              <a:t>3/15/17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D5BB4F-3D5B-43D8-ABD8-F830A985275D}" type="datetimeFigureOut">
              <a:rPr lang="en-US" smtClean="0"/>
              <a:pPr/>
              <a:t>3/15/17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D5BB4F-3D5B-43D8-ABD8-F830A985275D}" type="datetimeFigureOut">
              <a:rPr lang="en-US" smtClean="0"/>
              <a:pPr/>
              <a:t>3/15/17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D5BB4F-3D5B-43D8-ABD8-F830A985275D}" type="datetimeFigureOut">
              <a:rPr lang="en-US" smtClean="0"/>
              <a:pPr/>
              <a:t>3/15/17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D5BB4F-3D5B-43D8-ABD8-F830A985275D}" type="datetimeFigureOut">
              <a:rPr lang="en-US" smtClean="0"/>
              <a:pPr/>
              <a:t>3/15/17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5BB4F-3D5B-43D8-ABD8-F830A985275D}" type="datetimeFigureOut">
              <a:rPr lang="en-US" smtClean="0"/>
              <a:pPr/>
              <a:t>3/15/17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5BB4F-3D5B-43D8-ABD8-F830A985275D}" type="datetimeFigureOut">
              <a:rPr lang="en-US" smtClean="0"/>
              <a:pPr/>
              <a:t>3/15/17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D5BB4F-3D5B-43D8-ABD8-F830A985275D}" type="datetimeFigureOut">
              <a:rPr lang="en-US" smtClean="0"/>
              <a:pPr/>
              <a:t>3/15/17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C158-36B0-444D-A845-B8092280EA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D5BB4F-3D5B-43D8-ABD8-F830A985275D}" type="datetimeFigureOut">
              <a:rPr lang="en-US" smtClean="0"/>
              <a:pPr/>
              <a:t>3/15/17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CC158-36B0-444D-A845-B8092280EA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Diversity (pg 16)</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Keystone Species</a:t>
            </a:r>
            <a:endParaRPr lang="en-US" dirty="0"/>
          </a:p>
        </p:txBody>
      </p:sp>
      <p:sp>
        <p:nvSpPr>
          <p:cNvPr id="3" name="Content Placeholder 2"/>
          <p:cNvSpPr>
            <a:spLocks noGrp="1"/>
          </p:cNvSpPr>
          <p:nvPr>
            <p:ph idx="1"/>
          </p:nvPr>
        </p:nvSpPr>
        <p:spPr>
          <a:xfrm>
            <a:off x="457200" y="1371600"/>
            <a:ext cx="8229600" cy="5181600"/>
          </a:xfrm>
        </p:spPr>
        <p:txBody>
          <a:bodyPr/>
          <a:lstStyle/>
          <a:p>
            <a:r>
              <a:rPr lang="en-US" dirty="0" smtClean="0"/>
              <a:t>Play a key role in maintaining the diversity and structure of an ecosystem</a:t>
            </a:r>
          </a:p>
          <a:p>
            <a:r>
              <a:rPr lang="en-US" dirty="0" smtClean="0"/>
              <a:t>Example: Sea otter. Eats sea urchins, which eat kelp. Without otters the urchins will become numerous and eat the entire kelp forest. Many species of fish and other animals live in the kelp forest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Diversity (pg 16)</a:t>
            </a:r>
            <a:endParaRPr lang="en-US" dirty="0"/>
          </a:p>
        </p:txBody>
      </p:sp>
      <p:sp>
        <p:nvSpPr>
          <p:cNvPr id="3" name="Content Placeholder 2"/>
          <p:cNvSpPr>
            <a:spLocks noGrp="1"/>
          </p:cNvSpPr>
          <p:nvPr>
            <p:ph idx="1"/>
          </p:nvPr>
        </p:nvSpPr>
        <p:spPr/>
        <p:txBody>
          <a:bodyPr/>
          <a:lstStyle/>
          <a:p>
            <a:r>
              <a:rPr lang="en-US" dirty="0" smtClean="0"/>
              <a:t>Species Richness = The number of species in a community</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Diversity (pg 16)</a:t>
            </a:r>
            <a:endParaRPr lang="en-US" dirty="0"/>
          </a:p>
        </p:txBody>
      </p:sp>
      <p:sp>
        <p:nvSpPr>
          <p:cNvPr id="3" name="Content Placeholder 2"/>
          <p:cNvSpPr>
            <a:spLocks noGrp="1"/>
          </p:cNvSpPr>
          <p:nvPr>
            <p:ph idx="1"/>
          </p:nvPr>
        </p:nvSpPr>
        <p:spPr/>
        <p:txBody>
          <a:bodyPr/>
          <a:lstStyle/>
          <a:p>
            <a:r>
              <a:rPr lang="en-US" dirty="0" smtClean="0"/>
              <a:t>Species Richness = The number of species in a community</a:t>
            </a:r>
          </a:p>
          <a:p>
            <a:r>
              <a:rPr lang="en-US" dirty="0" smtClean="0"/>
              <a:t>Species Evenness = measures how equal the species in a community are numerically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Diversity (pg 16)</a:t>
            </a:r>
            <a:endParaRPr lang="en-US" dirty="0"/>
          </a:p>
        </p:txBody>
      </p:sp>
      <p:sp>
        <p:nvSpPr>
          <p:cNvPr id="3" name="Content Placeholder 2"/>
          <p:cNvSpPr>
            <a:spLocks noGrp="1"/>
          </p:cNvSpPr>
          <p:nvPr>
            <p:ph idx="1"/>
          </p:nvPr>
        </p:nvSpPr>
        <p:spPr/>
        <p:txBody>
          <a:bodyPr/>
          <a:lstStyle/>
          <a:p>
            <a:r>
              <a:rPr lang="en-US" dirty="0" smtClean="0"/>
              <a:t>Species Richness = The number of species in a community</a:t>
            </a:r>
          </a:p>
          <a:p>
            <a:r>
              <a:rPr lang="en-US" dirty="0" smtClean="0"/>
              <a:t>Species Evenness = measures how equal the species in a community are numerically</a:t>
            </a:r>
          </a:p>
          <a:p>
            <a:r>
              <a:rPr lang="en-US" dirty="0" smtClean="0"/>
              <a:t>Species Diversity = The number and relative abundance of species in a community (includes richness AND evenness)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Biodiversity</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The total of all the genetically based variation in all organisms in the biosphere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Biodiversity</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The total of all the genetically based variation in all organisms in the biosphere</a:t>
            </a:r>
          </a:p>
          <a:p>
            <a:r>
              <a:rPr lang="en-US" dirty="0" smtClean="0"/>
              <a:t>Why should we be concerned about preserving biodiversity?</a:t>
            </a:r>
          </a:p>
          <a:p>
            <a:pPr marL="514350" indent="-514350">
              <a:buAutoNum type="arabicPeriod"/>
            </a:pPr>
            <a:r>
              <a:rPr lang="en-US" dirty="0" smtClean="0"/>
              <a:t>Medicine: Plant species are the source of most new medicines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Biodiversity</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The total of all the genetically based variation in all organisms in the biosphere</a:t>
            </a:r>
          </a:p>
          <a:p>
            <a:r>
              <a:rPr lang="en-US" dirty="0" smtClean="0"/>
              <a:t>Why should we be concerned about preserving biodiversity?</a:t>
            </a:r>
          </a:p>
          <a:p>
            <a:pPr marL="514350" indent="-514350">
              <a:buAutoNum type="arabicPeriod"/>
            </a:pPr>
            <a:r>
              <a:rPr lang="en-US" dirty="0" smtClean="0"/>
              <a:t>Medicine: Plant species are the source of many new medicines</a:t>
            </a:r>
          </a:p>
          <a:p>
            <a:pPr marL="514350" indent="-514350">
              <a:buAutoNum type="arabicPeriod"/>
            </a:pPr>
            <a:r>
              <a:rPr lang="en-US" dirty="0" smtClean="0"/>
              <a:t>Agriculture: Wild relatives of crops can have genes for pest or disease-resistance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Biodiversity</a:t>
            </a:r>
            <a:endParaRPr lang="en-US" dirty="0"/>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dirty="0" smtClean="0"/>
              <a:t>The total of all the genetically based variation in all organisms in the biosphere</a:t>
            </a:r>
          </a:p>
          <a:p>
            <a:r>
              <a:rPr lang="en-US" dirty="0" smtClean="0"/>
              <a:t>Why should we be concerned about preserving biodiversity?</a:t>
            </a:r>
          </a:p>
          <a:p>
            <a:pPr marL="514350" indent="-514350">
              <a:buAutoNum type="arabicPeriod"/>
            </a:pPr>
            <a:r>
              <a:rPr lang="en-US" dirty="0" smtClean="0"/>
              <a:t>Medicine: Plant species are the source of many new medicines</a:t>
            </a:r>
          </a:p>
          <a:p>
            <a:pPr marL="514350" indent="-514350">
              <a:buAutoNum type="arabicPeriod"/>
            </a:pPr>
            <a:r>
              <a:rPr lang="en-US" dirty="0" smtClean="0"/>
              <a:t>Agriculture: Wild relatives of crops can have genes for pest or disease-resistance</a:t>
            </a:r>
          </a:p>
          <a:p>
            <a:pPr marL="514350" indent="-514350">
              <a:buAutoNum type="arabicPeriod"/>
            </a:pPr>
            <a:r>
              <a:rPr lang="en-US" dirty="0" smtClean="0"/>
              <a:t>Ecosystem Services: Healthy and diverse ecosystems help maintain soil, water, and air quality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Keystone Species</a:t>
            </a:r>
            <a:endParaRPr lang="en-US" dirty="0"/>
          </a:p>
        </p:txBody>
      </p:sp>
      <p:sp>
        <p:nvSpPr>
          <p:cNvPr id="3" name="Content Placeholder 2"/>
          <p:cNvSpPr>
            <a:spLocks noGrp="1"/>
          </p:cNvSpPr>
          <p:nvPr>
            <p:ph idx="1"/>
          </p:nvPr>
        </p:nvSpPr>
        <p:spPr/>
        <p:txBody>
          <a:bodyPr/>
          <a:lstStyle/>
          <a:p>
            <a:r>
              <a:rPr lang="en-US" dirty="0" smtClean="0"/>
              <a:t>Play a key role in maintaining the diversity and structure of an ecosystem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35191</TotalTime>
  <Words>346</Words>
  <Application>Microsoft Office PowerPoint</Application>
  <PresentationFormat>On-screen Show (4:3)</PresentationFormat>
  <Paragraphs>40</Paragraphs>
  <Slides>10</Slides>
  <Notes>4</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Notes: Diversity (pg 16)</vt:lpstr>
      <vt:lpstr>Notes: Diversity (pg 16)</vt:lpstr>
      <vt:lpstr>Notes: Diversity (pg 16)</vt:lpstr>
      <vt:lpstr>Notes: Diversity (pg 16)</vt:lpstr>
      <vt:lpstr>Biodiversity</vt:lpstr>
      <vt:lpstr>Biodiversity</vt:lpstr>
      <vt:lpstr>Biodiversity</vt:lpstr>
      <vt:lpstr>Biodiversity</vt:lpstr>
      <vt:lpstr>Keystone Species</vt:lpstr>
      <vt:lpstr>Keystone Species</vt:lpstr>
    </vt:vector>
  </TitlesOfParts>
  <Company>4J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South Eugene High School</dc:creator>
  <cp:lastModifiedBy>Teacher</cp:lastModifiedBy>
  <cp:revision>113</cp:revision>
  <cp:lastPrinted>2017-03-15T16:18:55Z</cp:lastPrinted>
  <dcterms:created xsi:type="dcterms:W3CDTF">2017-03-15T16:18:41Z</dcterms:created>
  <dcterms:modified xsi:type="dcterms:W3CDTF">2017-03-17T16:05:56Z</dcterms:modified>
</cp:coreProperties>
</file>