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handoutMasterIdLst>
    <p:handoutMasterId r:id="rId23"/>
  </p:handoutMasterIdLst>
  <p:sldIdLst>
    <p:sldId id="257" r:id="rId2"/>
    <p:sldId id="258" r:id="rId3"/>
    <p:sldId id="269" r:id="rId4"/>
    <p:sldId id="270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6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9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A760D-E57A-D247-9A36-17D58C68C872}" type="datetimeFigureOut">
              <a:rPr lang="en-US" smtClean="0"/>
              <a:pPr/>
              <a:t>2/28/17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5F0F3F-B1A1-D142-B040-237D0E6976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A580-1564-4F90-86E6-7DB50A4179BC}" type="datetimeFigureOut">
              <a:rPr lang="en-US" smtClean="0"/>
              <a:pPr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8C9C-6432-429C-B406-EE85D6EEB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A580-1564-4F90-86E6-7DB50A4179BC}" type="datetimeFigureOut">
              <a:rPr lang="en-US" smtClean="0"/>
              <a:pPr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8C9C-6432-429C-B406-EE85D6EEB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A580-1564-4F90-86E6-7DB50A4179BC}" type="datetimeFigureOut">
              <a:rPr lang="en-US" smtClean="0"/>
              <a:pPr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8C9C-6432-429C-B406-EE85D6EEB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A580-1564-4F90-86E6-7DB50A4179BC}" type="datetimeFigureOut">
              <a:rPr lang="en-US" smtClean="0"/>
              <a:pPr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8C9C-6432-429C-B406-EE85D6EEB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A580-1564-4F90-86E6-7DB50A4179BC}" type="datetimeFigureOut">
              <a:rPr lang="en-US" smtClean="0"/>
              <a:pPr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8C9C-6432-429C-B406-EE85D6EEB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A580-1564-4F90-86E6-7DB50A4179BC}" type="datetimeFigureOut">
              <a:rPr lang="en-US" smtClean="0"/>
              <a:pPr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8C9C-6432-429C-B406-EE85D6EEB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A580-1564-4F90-86E6-7DB50A4179BC}" type="datetimeFigureOut">
              <a:rPr lang="en-US" smtClean="0"/>
              <a:pPr/>
              <a:t>2/28/17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8C9C-6432-429C-B406-EE85D6EEB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A580-1564-4F90-86E6-7DB50A4179BC}" type="datetimeFigureOut">
              <a:rPr lang="en-US" smtClean="0"/>
              <a:pPr/>
              <a:t>2/28/17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8C9C-6432-429C-B406-EE85D6EEB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A580-1564-4F90-86E6-7DB50A4179BC}" type="datetimeFigureOut">
              <a:rPr lang="en-US" smtClean="0"/>
              <a:pPr/>
              <a:t>2/28/17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8C9C-6432-429C-B406-EE85D6EEB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A580-1564-4F90-86E6-7DB50A4179BC}" type="datetimeFigureOut">
              <a:rPr lang="en-US" smtClean="0"/>
              <a:pPr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8C9C-6432-429C-B406-EE85D6EEB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A580-1564-4F90-86E6-7DB50A4179BC}" type="datetimeFigureOut">
              <a:rPr lang="en-US" smtClean="0"/>
              <a:pPr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8C9C-6432-429C-B406-EE85D6EEB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CA580-1564-4F90-86E6-7DB50A4179BC}" type="datetimeFigureOut">
              <a:rPr lang="en-US" smtClean="0"/>
              <a:pPr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E8C9C-6432-429C-B406-EE85D6EEB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Notes: Small and Large Intestines </a:t>
            </a:r>
            <a:br>
              <a:rPr lang="en-US" dirty="0" smtClean="0"/>
            </a:br>
            <a:r>
              <a:rPr lang="en-US" dirty="0" smtClean="0"/>
              <a:t>(pg 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Secretions of the Small Intestine (pg 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Enzymes</a:t>
            </a:r>
          </a:p>
          <a:p>
            <a:r>
              <a:rPr lang="en-US" dirty="0" smtClean="0"/>
              <a:t>Peptidase: breaks down proteins</a:t>
            </a:r>
          </a:p>
          <a:p>
            <a:r>
              <a:rPr lang="en-US" dirty="0" smtClean="0"/>
              <a:t>Maltase, </a:t>
            </a:r>
            <a:r>
              <a:rPr lang="en-US" dirty="0" err="1" smtClean="0"/>
              <a:t>Sucrase</a:t>
            </a:r>
            <a:r>
              <a:rPr lang="en-US" dirty="0" smtClean="0"/>
              <a:t>, Lactase: break disaccharides into </a:t>
            </a:r>
            <a:r>
              <a:rPr lang="en-US" dirty="0" err="1" smtClean="0"/>
              <a:t>monosaccharides</a:t>
            </a:r>
            <a:endParaRPr lang="en-US" dirty="0" smtClean="0"/>
          </a:p>
          <a:p>
            <a:r>
              <a:rPr lang="en-US" dirty="0" smtClean="0"/>
              <a:t>Lipase: breaks down fats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Secretions of the Small Intestine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Enzymes</a:t>
            </a:r>
          </a:p>
          <a:p>
            <a:r>
              <a:rPr lang="en-US" dirty="0" smtClean="0"/>
              <a:t>Peptidase: breaks down proteins</a:t>
            </a:r>
          </a:p>
          <a:p>
            <a:r>
              <a:rPr lang="en-US" dirty="0" smtClean="0"/>
              <a:t>Maltase, </a:t>
            </a:r>
            <a:r>
              <a:rPr lang="en-US" dirty="0" err="1" smtClean="0"/>
              <a:t>Sucrase</a:t>
            </a:r>
            <a:r>
              <a:rPr lang="en-US" dirty="0" smtClean="0"/>
              <a:t>, Lactase: break disaccharides into </a:t>
            </a:r>
            <a:r>
              <a:rPr lang="en-US" dirty="0" err="1" smtClean="0"/>
              <a:t>monosaccharides</a:t>
            </a:r>
            <a:endParaRPr lang="en-US" dirty="0" smtClean="0"/>
          </a:p>
          <a:p>
            <a:r>
              <a:rPr lang="en-US" dirty="0" smtClean="0"/>
              <a:t>Lipase: breaks down fats</a:t>
            </a:r>
          </a:p>
          <a:p>
            <a:pPr>
              <a:buNone/>
            </a:pPr>
            <a:r>
              <a:rPr lang="en-US" dirty="0" smtClean="0"/>
              <a:t>Hormones</a:t>
            </a:r>
          </a:p>
          <a:p>
            <a:r>
              <a:rPr lang="en-US" dirty="0" err="1" smtClean="0"/>
              <a:t>Secretin</a:t>
            </a:r>
            <a:r>
              <a:rPr lang="en-US" dirty="0" smtClean="0"/>
              <a:t>: Stimulates pancreas to secrete bicarbonate (neutralizes </a:t>
            </a:r>
            <a:r>
              <a:rPr lang="en-US" dirty="0" err="1" smtClean="0"/>
              <a:t>chyme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Cholecystokinin</a:t>
            </a:r>
            <a:r>
              <a:rPr lang="en-US" dirty="0" smtClean="0"/>
              <a:t>: Stimulates release of bile from gall bladder and digestive enzymes from pancreas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Intestine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Larger in diameter, but only 1.5 meters long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Intestine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Larger in diameter, but only 1.5 meters long</a:t>
            </a:r>
          </a:p>
          <a:p>
            <a:r>
              <a:rPr lang="en-US" dirty="0" smtClean="0"/>
              <a:t>No </a:t>
            </a:r>
            <a:r>
              <a:rPr lang="en-US" dirty="0" err="1" smtClean="0"/>
              <a:t>villi</a:t>
            </a:r>
            <a:endParaRPr lang="en-US" dirty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Intestine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Larger in diameter, but only 1.5 meters long</a:t>
            </a:r>
          </a:p>
          <a:p>
            <a:r>
              <a:rPr lang="en-US" dirty="0" smtClean="0"/>
              <a:t>No </a:t>
            </a:r>
            <a:r>
              <a:rPr lang="en-US" dirty="0" err="1" smtClean="0"/>
              <a:t>villi</a:t>
            </a:r>
            <a:endParaRPr lang="en-US" dirty="0"/>
          </a:p>
          <a:p>
            <a:r>
              <a:rPr lang="en-US" dirty="0" smtClean="0"/>
              <a:t> Series of pouches called </a:t>
            </a:r>
            <a:r>
              <a:rPr lang="en-US" dirty="0" err="1" smtClean="0"/>
              <a:t>haustra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Intestine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Larger in diameter, but only 1.5 meters long</a:t>
            </a:r>
          </a:p>
          <a:p>
            <a:r>
              <a:rPr lang="en-US" dirty="0" smtClean="0"/>
              <a:t>No </a:t>
            </a:r>
            <a:r>
              <a:rPr lang="en-US" dirty="0" err="1" smtClean="0"/>
              <a:t>villi</a:t>
            </a:r>
            <a:endParaRPr lang="en-US" dirty="0"/>
          </a:p>
          <a:p>
            <a:r>
              <a:rPr lang="en-US" dirty="0" smtClean="0"/>
              <a:t> Series of pouches called </a:t>
            </a:r>
            <a:r>
              <a:rPr lang="en-US" dirty="0" err="1" smtClean="0"/>
              <a:t>haustra</a:t>
            </a:r>
            <a:endParaRPr lang="en-US" dirty="0" smtClean="0"/>
          </a:p>
          <a:p>
            <a:r>
              <a:rPr lang="en-US" dirty="0" smtClean="0"/>
              <a:t>Functions: Absorption of fluids and electrolytes, elimination of solid wastes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Intestine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Larger in diameter, but only 1.5 meters long</a:t>
            </a:r>
          </a:p>
          <a:p>
            <a:r>
              <a:rPr lang="en-US" dirty="0" smtClean="0"/>
              <a:t>No </a:t>
            </a:r>
            <a:r>
              <a:rPr lang="en-US" dirty="0" err="1" smtClean="0"/>
              <a:t>villi</a:t>
            </a:r>
            <a:endParaRPr lang="en-US" dirty="0"/>
          </a:p>
          <a:p>
            <a:r>
              <a:rPr lang="en-US" dirty="0" smtClean="0"/>
              <a:t> Series of pouches called </a:t>
            </a:r>
            <a:r>
              <a:rPr lang="en-US" dirty="0" err="1" smtClean="0"/>
              <a:t>haustra</a:t>
            </a:r>
            <a:endParaRPr lang="en-US" dirty="0" smtClean="0"/>
          </a:p>
          <a:p>
            <a:r>
              <a:rPr lang="en-US" dirty="0" smtClean="0"/>
              <a:t>Functions: Absorption of fluids and electrolytes, elimination of solid wastes</a:t>
            </a:r>
          </a:p>
          <a:p>
            <a:r>
              <a:rPr lang="en-US" dirty="0" smtClean="0"/>
              <a:t>Only secretion is mucus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Regions of the Large Intestine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Cecum</a:t>
            </a:r>
            <a:r>
              <a:rPr lang="en-US" dirty="0" smtClean="0"/>
              <a:t>: blind pouch that extends inferiorly from the </a:t>
            </a:r>
            <a:r>
              <a:rPr lang="en-US" dirty="0" err="1" smtClean="0"/>
              <a:t>ileocecal</a:t>
            </a:r>
            <a:r>
              <a:rPr lang="en-US" dirty="0" smtClean="0"/>
              <a:t> junction (where small and large intestines meet). Appendix is attached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Regions of the Large Intestine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Cecum</a:t>
            </a:r>
            <a:r>
              <a:rPr lang="en-US" dirty="0" smtClean="0"/>
              <a:t>: blind pouch that extends inferiorly from the </a:t>
            </a:r>
            <a:r>
              <a:rPr lang="en-US" dirty="0" err="1" smtClean="0"/>
              <a:t>ileocecal</a:t>
            </a:r>
            <a:r>
              <a:rPr lang="en-US" dirty="0" smtClean="0"/>
              <a:t> junction (where small and large intestines meet). Appendix is attached</a:t>
            </a:r>
          </a:p>
          <a:p>
            <a:r>
              <a:rPr lang="en-US" dirty="0" smtClean="0"/>
              <a:t>Colon: Main portion. Divided into ascending, transverse, descending, and sigmoid portions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Regions of the Large Intestine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Cecum</a:t>
            </a:r>
            <a:r>
              <a:rPr lang="en-US" dirty="0" smtClean="0"/>
              <a:t>: blind pouch that extends inferiorly from the </a:t>
            </a:r>
            <a:r>
              <a:rPr lang="en-US" dirty="0" err="1" smtClean="0"/>
              <a:t>ileocecal</a:t>
            </a:r>
            <a:r>
              <a:rPr lang="en-US" dirty="0" smtClean="0"/>
              <a:t> junction (where small and large intestines meet). Appendix is attached</a:t>
            </a:r>
          </a:p>
          <a:p>
            <a:r>
              <a:rPr lang="en-US" dirty="0" smtClean="0"/>
              <a:t>Colon: Main portion. Divided into ascending, transverse, descending, and sigmoid portions</a:t>
            </a:r>
          </a:p>
          <a:p>
            <a:r>
              <a:rPr lang="en-US" dirty="0" smtClean="0"/>
              <a:t>Rectum: Stores feces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Intestine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2.5 cm in diameter and 6 meters long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Regions of the Large Intestine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Cecum</a:t>
            </a:r>
            <a:r>
              <a:rPr lang="en-US" dirty="0" smtClean="0"/>
              <a:t>: blind pouch that extends inferiorly from the </a:t>
            </a:r>
            <a:r>
              <a:rPr lang="en-US" dirty="0" err="1" smtClean="0"/>
              <a:t>ileocecal</a:t>
            </a:r>
            <a:r>
              <a:rPr lang="en-US" dirty="0" smtClean="0"/>
              <a:t> junction (where small and large intestines meet). Appendix is attached</a:t>
            </a:r>
          </a:p>
          <a:p>
            <a:r>
              <a:rPr lang="en-US" dirty="0" smtClean="0"/>
              <a:t>Colon: Main portion. Divided into ascending, transverse, descending, and sigmoid portions</a:t>
            </a:r>
          </a:p>
          <a:p>
            <a:r>
              <a:rPr lang="en-US" dirty="0" smtClean="0"/>
              <a:t>Rectum: Stores feces</a:t>
            </a:r>
          </a:p>
          <a:p>
            <a:r>
              <a:rPr lang="en-US" dirty="0" smtClean="0"/>
              <a:t>Anal canal: Contains internal and external sphincters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Colonoscopy Video!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Intestine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2.5 cm in diameter and 6 meters long</a:t>
            </a:r>
          </a:p>
          <a:p>
            <a:r>
              <a:rPr lang="en-US" dirty="0" smtClean="0"/>
              <a:t>Functions: Finishes process of digestion, absorbs nutrients, passes residue to large intestine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Intestine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2.5 cm in diameter and 6 meters long</a:t>
            </a:r>
          </a:p>
          <a:p>
            <a:r>
              <a:rPr lang="en-US" dirty="0" smtClean="0"/>
              <a:t>Functions: Finishes process of digestion, absorbs nutrients, passes residue to large intestine</a:t>
            </a:r>
          </a:p>
          <a:p>
            <a:r>
              <a:rPr lang="en-US" dirty="0" smtClean="0"/>
              <a:t>Regions: Duodenum (25 cm), Jejunum (2.5 meters), Ileum (3.5 meters)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(pg 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Paste in small intestine diagram. Label and use arrows to show the direction </a:t>
            </a:r>
            <a:r>
              <a:rPr lang="en-US" dirty="0" err="1" smtClean="0"/>
              <a:t>chyme</a:t>
            </a:r>
            <a:r>
              <a:rPr lang="en-US" dirty="0" smtClean="0"/>
              <a:t> travels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Small Intestine (pg 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Surface area greatly increased by presence of:</a:t>
            </a:r>
          </a:p>
          <a:p>
            <a:r>
              <a:rPr lang="en-US" dirty="0" err="1" smtClean="0"/>
              <a:t>Plicae</a:t>
            </a:r>
            <a:r>
              <a:rPr lang="en-US" dirty="0" smtClean="0"/>
              <a:t> </a:t>
            </a:r>
            <a:r>
              <a:rPr lang="en-US" dirty="0" err="1" smtClean="0"/>
              <a:t>circulares</a:t>
            </a:r>
            <a:r>
              <a:rPr lang="en-US" dirty="0" smtClean="0"/>
              <a:t>: Circular folds</a:t>
            </a:r>
            <a:endParaRPr lang="en-US" dirty="0"/>
          </a:p>
        </p:txBody>
      </p:sp>
      <p:pic>
        <p:nvPicPr>
          <p:cNvPr id="10242" name="Picture 2" descr="http://www.kcvl.cz/atlas/1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3124200"/>
            <a:ext cx="2895600" cy="302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Small Intestine (pg 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Surface area greatly increased by presence of:</a:t>
            </a:r>
          </a:p>
          <a:p>
            <a:r>
              <a:rPr lang="en-US" dirty="0" err="1" smtClean="0"/>
              <a:t>Plicae</a:t>
            </a:r>
            <a:r>
              <a:rPr lang="en-US" dirty="0" smtClean="0"/>
              <a:t> </a:t>
            </a:r>
            <a:r>
              <a:rPr lang="en-US" dirty="0" err="1" smtClean="0"/>
              <a:t>circulares</a:t>
            </a:r>
            <a:r>
              <a:rPr lang="en-US" dirty="0" smtClean="0"/>
              <a:t>: Circular folds</a:t>
            </a:r>
          </a:p>
          <a:p>
            <a:r>
              <a:rPr lang="en-US" dirty="0" err="1" smtClean="0"/>
              <a:t>Villi</a:t>
            </a:r>
            <a:r>
              <a:rPr lang="en-US" dirty="0" smtClean="0"/>
              <a:t>: Finger-like extensions. </a:t>
            </a:r>
            <a:r>
              <a:rPr lang="en-US" dirty="0" err="1" smtClean="0"/>
              <a:t>Villi</a:t>
            </a:r>
            <a:r>
              <a:rPr lang="en-US" dirty="0" smtClean="0"/>
              <a:t> contain numerous blood and lymph capillaries</a:t>
            </a:r>
            <a:endParaRPr lang="en-US" dirty="0"/>
          </a:p>
        </p:txBody>
      </p:sp>
      <p:pic>
        <p:nvPicPr>
          <p:cNvPr id="18434" name="Picture 2" descr="http://www.kcvl.cz/atlas/16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3810000"/>
            <a:ext cx="2743200" cy="28858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Structure of Small Intestine (pg 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86800" cy="5287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Surface area greatly increased by presence of:</a:t>
            </a:r>
          </a:p>
          <a:p>
            <a:r>
              <a:rPr lang="en-US" dirty="0" err="1" smtClean="0"/>
              <a:t>Plicae</a:t>
            </a:r>
            <a:r>
              <a:rPr lang="en-US" dirty="0" smtClean="0"/>
              <a:t> </a:t>
            </a:r>
            <a:r>
              <a:rPr lang="en-US" dirty="0" err="1" smtClean="0"/>
              <a:t>circulares</a:t>
            </a:r>
            <a:r>
              <a:rPr lang="en-US" dirty="0" smtClean="0"/>
              <a:t>: Circular folds</a:t>
            </a:r>
          </a:p>
          <a:p>
            <a:r>
              <a:rPr lang="en-US" dirty="0" err="1" smtClean="0"/>
              <a:t>Villi</a:t>
            </a:r>
            <a:r>
              <a:rPr lang="en-US" dirty="0" smtClean="0"/>
              <a:t>: Finger-like extensions. </a:t>
            </a:r>
            <a:r>
              <a:rPr lang="en-US" dirty="0" err="1" smtClean="0"/>
              <a:t>Villi</a:t>
            </a:r>
            <a:r>
              <a:rPr lang="en-US" dirty="0" smtClean="0"/>
              <a:t> contain numerous blood and lymph capillaries</a:t>
            </a:r>
          </a:p>
          <a:p>
            <a:r>
              <a:rPr lang="en-US" dirty="0" err="1" smtClean="0"/>
              <a:t>Microvilli</a:t>
            </a:r>
            <a:r>
              <a:rPr lang="en-US" dirty="0" smtClean="0"/>
              <a:t>: tiny hair-like extensions of the cell membrane of the epithelial cells. “Brush border”</a:t>
            </a:r>
            <a:endParaRPr lang="en-US" dirty="0"/>
          </a:p>
        </p:txBody>
      </p:sp>
      <p:pic>
        <p:nvPicPr>
          <p:cNvPr id="19458" name="Picture 2" descr="http://www.mc.vanderbilt.edu/histology/labmanual2002/labsection1/Organelles03_files/image0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4238625"/>
            <a:ext cx="5267325" cy="2619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(pg 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cross section of small intestine wall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28392</TotalTime>
  <Words>605</Words>
  <Application>Microsoft Office PowerPoint</Application>
  <PresentationFormat>On-screen Show (4:3)</PresentationFormat>
  <Paragraphs>75</Paragraphs>
  <Slides>21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Notes: Small and Large Intestines  (pg 8)</vt:lpstr>
      <vt:lpstr>Small Intestine</vt:lpstr>
      <vt:lpstr>Small Intestine</vt:lpstr>
      <vt:lpstr>Small Intestine</vt:lpstr>
      <vt:lpstr>Output (pg 9)</vt:lpstr>
      <vt:lpstr>Structure of Small Intestine (pg 8)</vt:lpstr>
      <vt:lpstr>Structure of Small Intestine (pg 8)</vt:lpstr>
      <vt:lpstr>Structure of Small Intestine (pg 8)</vt:lpstr>
      <vt:lpstr>Output (pg 9)</vt:lpstr>
      <vt:lpstr>Secretions of the Small Intestine (pg 8)</vt:lpstr>
      <vt:lpstr>Secretions of the Small Intestine</vt:lpstr>
      <vt:lpstr>Large Intestine</vt:lpstr>
      <vt:lpstr>Large Intestine</vt:lpstr>
      <vt:lpstr>Large Intestine</vt:lpstr>
      <vt:lpstr>Large Intestine</vt:lpstr>
      <vt:lpstr>Large Intestine</vt:lpstr>
      <vt:lpstr>Regions of the Large Intestine</vt:lpstr>
      <vt:lpstr>Regions of the Large Intestine</vt:lpstr>
      <vt:lpstr>Regions of the Large Intestine</vt:lpstr>
      <vt:lpstr>Regions of the Large Intestine</vt:lpstr>
      <vt:lpstr>Colonoscopy Video!</vt:lpstr>
    </vt:vector>
  </TitlesOfParts>
  <Company>4J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South Eugene High School</dc:creator>
  <cp:lastModifiedBy>Teacher</cp:lastModifiedBy>
  <cp:revision>79</cp:revision>
  <cp:lastPrinted>2013-12-18T23:11:10Z</cp:lastPrinted>
  <dcterms:created xsi:type="dcterms:W3CDTF">2017-02-28T18:08:33Z</dcterms:created>
  <dcterms:modified xsi:type="dcterms:W3CDTF">2017-03-01T23:22:28Z</dcterms:modified>
</cp:coreProperties>
</file>