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7" r:id="rId2"/>
    <p:sldId id="264" r:id="rId3"/>
    <p:sldId id="258" r:id="rId4"/>
    <p:sldId id="267" r:id="rId5"/>
    <p:sldId id="268" r:id="rId6"/>
    <p:sldId id="259" r:id="rId7"/>
    <p:sldId id="269" r:id="rId8"/>
    <p:sldId id="260" r:id="rId9"/>
    <p:sldId id="270" r:id="rId10"/>
    <p:sldId id="271" r:id="rId11"/>
    <p:sldId id="272" r:id="rId12"/>
    <p:sldId id="265" r:id="rId13"/>
    <p:sldId id="261" r:id="rId14"/>
    <p:sldId id="273" r:id="rId15"/>
    <p:sldId id="274" r:id="rId16"/>
    <p:sldId id="262" r:id="rId17"/>
    <p:sldId id="263" r:id="rId18"/>
    <p:sldId id="275" r:id="rId19"/>
    <p:sldId id="276" r:id="rId20"/>
    <p:sldId id="277" r:id="rId21"/>
    <p:sldId id="278" r:id="rId22"/>
    <p:sldId id="279" r:id="rId23"/>
    <p:sldId id="280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396A8-9CFC-4C54-9D49-1975EE75E267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2DAA-F49C-4C28-95DD-A44FCE85C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Accessory Organs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Pear-shaped sac attached to the underside of the liver</a:t>
            </a:r>
          </a:p>
          <a:p>
            <a:r>
              <a:rPr lang="en-US" dirty="0" smtClean="0"/>
              <a:t>Stores and concentrates bile</a:t>
            </a:r>
          </a:p>
          <a:p>
            <a:r>
              <a:rPr lang="en-US" dirty="0" smtClean="0"/>
              <a:t>Delivers bile to the duodenum via the common bile 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Pear-shaped sac attached to the underside of the liver</a:t>
            </a:r>
          </a:p>
          <a:p>
            <a:r>
              <a:rPr lang="en-US" dirty="0" smtClean="0"/>
              <a:t>Stores and concentrates bile</a:t>
            </a:r>
          </a:p>
          <a:p>
            <a:r>
              <a:rPr lang="en-US" dirty="0" smtClean="0"/>
              <a:t>Delivers bile to the duodenum via the common bile duct</a:t>
            </a:r>
          </a:p>
          <a:p>
            <a:r>
              <a:rPr lang="en-US" dirty="0" smtClean="0"/>
              <a:t>Gallstones: If bile becomes too concentrated it can </a:t>
            </a:r>
            <a:r>
              <a:rPr lang="en-US" dirty="0" err="1" smtClean="0"/>
              <a:t>crystalize</a:t>
            </a:r>
            <a:r>
              <a:rPr lang="en-US" dirty="0" smtClean="0"/>
              <a:t>. Gallstones are very sharp, causing severe pain. Can block bile duct leading to jaundice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diagram: Label liver and gallbladder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Yellowish-green fluid. Produce about 1 liter per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Yellowish-green fluid. Produce about 1 liter per day</a:t>
            </a:r>
          </a:p>
          <a:p>
            <a:r>
              <a:rPr lang="en-US" dirty="0" smtClean="0"/>
              <a:t>Slightly alkaline (pH = 8) so it helps neutralize acidic </a:t>
            </a:r>
            <a:r>
              <a:rPr lang="en-US" dirty="0" err="1" smtClean="0"/>
              <a:t>chyme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Yellowish-green fluid. Produce about 1 liter per day</a:t>
            </a:r>
          </a:p>
          <a:p>
            <a:r>
              <a:rPr lang="en-US" dirty="0" smtClean="0"/>
              <a:t>Slightly alkaline (pH = 8) so it helps neutralize acidic </a:t>
            </a:r>
            <a:r>
              <a:rPr lang="en-US" dirty="0" err="1" smtClean="0"/>
              <a:t>chyme</a:t>
            </a:r>
            <a:endParaRPr lang="en-US" dirty="0" smtClean="0"/>
          </a:p>
          <a:p>
            <a:r>
              <a:rPr lang="en-US" dirty="0" smtClean="0"/>
              <a:t>Contains water, bile salts (emulsifying agents that break large fat globules into tiny droplets), and bile pigments (waste products. Primarily </a:t>
            </a:r>
            <a:r>
              <a:rPr lang="en-US" dirty="0" err="1" smtClean="0"/>
              <a:t>bilirubin</a:t>
            </a:r>
            <a:r>
              <a:rPr lang="en-US" dirty="0" smtClean="0"/>
              <a:t> from the breakdown of red blood cells)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diagram of emulsification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r>
              <a:rPr lang="en-US" dirty="0" smtClean="0"/>
              <a:t>Exocrine: Makes bicarbonate (neutralizes acidic </a:t>
            </a:r>
            <a:r>
              <a:rPr lang="en-US" dirty="0" err="1" smtClean="0"/>
              <a:t>chyme</a:t>
            </a:r>
            <a:r>
              <a:rPr lang="en-US" dirty="0" smtClean="0"/>
              <a:t>) and digestive enzymes and empties them into the duodenum via the pancreatic duct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Paste the diagram on the top of pg 11</a:t>
            </a:r>
          </a:p>
          <a:p>
            <a:r>
              <a:rPr lang="en-US" dirty="0" smtClean="0"/>
              <a:t>Label the stomach, duodenum, and jejunum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r>
              <a:rPr lang="en-US" dirty="0" smtClean="0"/>
              <a:t>Exocrine: Makes bicarbonate (neutralizes acidic </a:t>
            </a:r>
            <a:r>
              <a:rPr lang="en-US" dirty="0" err="1" smtClean="0"/>
              <a:t>chyme</a:t>
            </a:r>
            <a:r>
              <a:rPr lang="en-US" dirty="0" smtClean="0"/>
              <a:t>) and digestive enzymes and empties them into the duodenum via the pancreatic duct</a:t>
            </a:r>
          </a:p>
          <a:p>
            <a:pPr lvl="1"/>
            <a:r>
              <a:rPr lang="en-US" dirty="0" smtClean="0"/>
              <a:t>Pancreatic amylase: Breaks starch into disaccharides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r>
              <a:rPr lang="en-US" dirty="0" smtClean="0"/>
              <a:t>Exocrine: Makes bicarbonate (neutralizes acidic </a:t>
            </a:r>
            <a:r>
              <a:rPr lang="en-US" dirty="0" err="1" smtClean="0"/>
              <a:t>chyme</a:t>
            </a:r>
            <a:r>
              <a:rPr lang="en-US" dirty="0" smtClean="0"/>
              <a:t>) and digestive enzymes and empties them into the duodenum via the pancreatic duct</a:t>
            </a:r>
          </a:p>
          <a:p>
            <a:pPr lvl="1"/>
            <a:r>
              <a:rPr lang="en-US" dirty="0" smtClean="0"/>
              <a:t>Pancreatic amylase: Breaks starch into disaccharides</a:t>
            </a:r>
          </a:p>
          <a:p>
            <a:pPr lvl="1"/>
            <a:r>
              <a:rPr lang="en-US" dirty="0" err="1" smtClean="0"/>
              <a:t>Trypsin</a:t>
            </a:r>
            <a:r>
              <a:rPr lang="en-US" dirty="0" smtClean="0"/>
              <a:t>: Breaks proteins into peptides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r>
              <a:rPr lang="en-US" dirty="0" smtClean="0"/>
              <a:t>Exocrine: Makes bicarbonate (neutralizes acidic </a:t>
            </a:r>
            <a:r>
              <a:rPr lang="en-US" dirty="0" err="1" smtClean="0"/>
              <a:t>chyme</a:t>
            </a:r>
            <a:r>
              <a:rPr lang="en-US" dirty="0" smtClean="0"/>
              <a:t>) and digestive enzymes and empties them into the duodenum via the pancreatic duct</a:t>
            </a:r>
          </a:p>
          <a:p>
            <a:pPr lvl="1"/>
            <a:r>
              <a:rPr lang="en-US" dirty="0" smtClean="0"/>
              <a:t>Pancreatic amylase: Breaks starch into disaccharides</a:t>
            </a:r>
          </a:p>
          <a:p>
            <a:pPr lvl="1"/>
            <a:r>
              <a:rPr lang="en-US" dirty="0" err="1" smtClean="0"/>
              <a:t>Trypsin</a:t>
            </a:r>
            <a:r>
              <a:rPr lang="en-US" dirty="0" smtClean="0"/>
              <a:t>: Breaks proteins into peptides</a:t>
            </a:r>
          </a:p>
          <a:p>
            <a:pPr lvl="1"/>
            <a:r>
              <a:rPr lang="en-US" dirty="0" smtClean="0"/>
              <a:t>Peptidase: Breaks peptides into amino acids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 (pg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Endocrine and exocrine portions</a:t>
            </a:r>
          </a:p>
          <a:p>
            <a:r>
              <a:rPr lang="en-US" dirty="0" smtClean="0"/>
              <a:t>Endocrine: Islets of </a:t>
            </a:r>
            <a:r>
              <a:rPr lang="en-US" dirty="0" err="1" smtClean="0"/>
              <a:t>Langerhans</a:t>
            </a:r>
            <a:r>
              <a:rPr lang="en-US" dirty="0" smtClean="0"/>
              <a:t> secrete insulin and glucagon, which regulate blood sugar</a:t>
            </a:r>
          </a:p>
          <a:p>
            <a:r>
              <a:rPr lang="en-US" dirty="0" smtClean="0"/>
              <a:t>Exocrine: Makes bicarbonate (neutralizes acidic </a:t>
            </a:r>
            <a:r>
              <a:rPr lang="en-US" dirty="0" err="1" smtClean="0"/>
              <a:t>chyme</a:t>
            </a:r>
            <a:r>
              <a:rPr lang="en-US" dirty="0" smtClean="0"/>
              <a:t>) and digestive enzymes and empties them into the duodenum via the pancreatic duct</a:t>
            </a:r>
          </a:p>
          <a:p>
            <a:pPr lvl="1"/>
            <a:r>
              <a:rPr lang="en-US" dirty="0" smtClean="0"/>
              <a:t>Pancreatic amylase: Breaks starch into disaccharides</a:t>
            </a:r>
          </a:p>
          <a:p>
            <a:pPr lvl="1"/>
            <a:r>
              <a:rPr lang="en-US" dirty="0" err="1" smtClean="0"/>
              <a:t>Trypsin</a:t>
            </a:r>
            <a:r>
              <a:rPr lang="en-US" dirty="0" smtClean="0"/>
              <a:t>: Breaks proteins into peptides</a:t>
            </a:r>
          </a:p>
          <a:p>
            <a:pPr lvl="1"/>
            <a:r>
              <a:rPr lang="en-US" dirty="0" smtClean="0"/>
              <a:t>Peptidase: Breaks peptides into amino acids</a:t>
            </a:r>
          </a:p>
          <a:p>
            <a:pPr lvl="1"/>
            <a:r>
              <a:rPr lang="en-US" dirty="0" smtClean="0"/>
              <a:t>Pancreatic lipase: Breaks fats (triglycerides) into </a:t>
            </a:r>
            <a:r>
              <a:rPr lang="en-US" dirty="0" err="1" smtClean="0"/>
              <a:t>monoglycerides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diagram: Label pancreas</a:t>
            </a:r>
          </a:p>
          <a:p>
            <a:endParaRPr lang="en-US" dirty="0"/>
          </a:p>
          <a:p>
            <a:r>
              <a:rPr lang="en-US" dirty="0" smtClean="0"/>
              <a:t>Write a song about the accessory organs. At least 10 lines long. To the tune of a well-known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gland (1.5 kg). Located just below diaphragm. Larger on right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gland (1.5 kg). Located just below diaphragm. Larger on right side</a:t>
            </a:r>
          </a:p>
          <a:p>
            <a:r>
              <a:rPr lang="en-US" dirty="0" smtClean="0"/>
              <a:t>2 major lobes (right and left) and 2 smaller lobes (caudate and quadrate)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Largest gland (1.5 kg). Located just below diaphragm. Larger on right side</a:t>
            </a:r>
          </a:p>
          <a:p>
            <a:r>
              <a:rPr lang="en-US" dirty="0" smtClean="0"/>
              <a:t>2 major lobes (right and left) and 2 smaller lobes (caudate and quadrate)</a:t>
            </a:r>
          </a:p>
          <a:p>
            <a:r>
              <a:rPr lang="en-US" dirty="0" smtClean="0"/>
              <a:t>Functions: produces bile, stores glucose as glycogen and releases it when blood sugar is too low, detoxifies poisons, excretes waste products in bile, filters the blood (contains </a:t>
            </a:r>
            <a:r>
              <a:rPr lang="en-US" dirty="0" err="1" smtClean="0"/>
              <a:t>phagocytic</a:t>
            </a:r>
            <a:r>
              <a:rPr lang="en-US" dirty="0" smtClean="0"/>
              <a:t> </a:t>
            </a:r>
            <a:r>
              <a:rPr lang="en-US" dirty="0" err="1" smtClean="0"/>
              <a:t>Kupffer</a:t>
            </a:r>
            <a:r>
              <a:rPr lang="en-US" dirty="0" smtClean="0"/>
              <a:t> cells)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Hepatitis: Inflammation of the liver. Caused by virus. Spread by contaminated food, sexual contact, shared needles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Hepatitis: Inflammation of the liver. Caused by virus. Spread by contaminated food, sexual contact, shared needles</a:t>
            </a:r>
          </a:p>
          <a:p>
            <a:r>
              <a:rPr lang="en-US" dirty="0" smtClean="0"/>
              <a:t>Cirrhosis: Chronic inflammation causing the liver to become hard and fibrous. Caused by alcoholism and hepatitis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Pear-shaped sac attached to the underside of the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Pear-shaped sac attached to the underside of the liver</a:t>
            </a:r>
          </a:p>
          <a:p>
            <a:r>
              <a:rPr lang="en-US" dirty="0" smtClean="0"/>
              <a:t>Stores and concentrates 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23572</TotalTime>
  <Words>801</Words>
  <Application>Microsoft Office PowerPoint</Application>
  <PresentationFormat>On-screen Show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Notes: Accessory Organs (pg 10)</vt:lpstr>
      <vt:lpstr>Output (pg 11)</vt:lpstr>
      <vt:lpstr>Liver</vt:lpstr>
      <vt:lpstr>Liver</vt:lpstr>
      <vt:lpstr>Liver</vt:lpstr>
      <vt:lpstr>Liver Disease</vt:lpstr>
      <vt:lpstr>Liver Disease</vt:lpstr>
      <vt:lpstr>Gallbladder</vt:lpstr>
      <vt:lpstr>Gallbladder</vt:lpstr>
      <vt:lpstr>Gallbladder</vt:lpstr>
      <vt:lpstr>Gallbladder</vt:lpstr>
      <vt:lpstr>Output (pg 11)</vt:lpstr>
      <vt:lpstr>Bile</vt:lpstr>
      <vt:lpstr>Bile</vt:lpstr>
      <vt:lpstr>Bile</vt:lpstr>
      <vt:lpstr>Output (pg 11)</vt:lpstr>
      <vt:lpstr>Pancreas (pg 10)</vt:lpstr>
      <vt:lpstr>Pancreas (pg 10)</vt:lpstr>
      <vt:lpstr>Pancreas (pg 10)</vt:lpstr>
      <vt:lpstr>Pancreas (pg 10)</vt:lpstr>
      <vt:lpstr>Pancreas (pg 10)</vt:lpstr>
      <vt:lpstr>Pancreas (pg 10)</vt:lpstr>
      <vt:lpstr>Pancreas (pg 10)</vt:lpstr>
      <vt:lpstr>Output (pg 11)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98</cp:revision>
  <dcterms:created xsi:type="dcterms:W3CDTF">2013-04-15T16:24:45Z</dcterms:created>
  <dcterms:modified xsi:type="dcterms:W3CDTF">2013-04-19T18:20:11Z</dcterms:modified>
</cp:coreProperties>
</file>