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handoutMasterIdLst>
    <p:handoutMasterId r:id="rId31"/>
  </p:handoutMasterIdLst>
  <p:sldIdLst>
    <p:sldId id="265" r:id="rId2"/>
    <p:sldId id="257" r:id="rId3"/>
    <p:sldId id="264" r:id="rId4"/>
    <p:sldId id="271" r:id="rId5"/>
    <p:sldId id="272" r:id="rId6"/>
    <p:sldId id="273" r:id="rId7"/>
    <p:sldId id="258" r:id="rId8"/>
    <p:sldId id="274" r:id="rId9"/>
    <p:sldId id="275" r:id="rId10"/>
    <p:sldId id="276" r:id="rId11"/>
    <p:sldId id="290" r:id="rId12"/>
    <p:sldId id="288" r:id="rId13"/>
    <p:sldId id="259" r:id="rId14"/>
    <p:sldId id="289" r:id="rId15"/>
    <p:sldId id="287" r:id="rId16"/>
    <p:sldId id="277" r:id="rId17"/>
    <p:sldId id="266" r:id="rId18"/>
    <p:sldId id="267" r:id="rId19"/>
    <p:sldId id="278" r:id="rId20"/>
    <p:sldId id="279" r:id="rId21"/>
    <p:sldId id="280" r:id="rId22"/>
    <p:sldId id="281" r:id="rId23"/>
    <p:sldId id="282" r:id="rId24"/>
    <p:sldId id="261" r:id="rId25"/>
    <p:sldId id="283" r:id="rId26"/>
    <p:sldId id="284" r:id="rId27"/>
    <p:sldId id="262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19ADC-A2DC-3C4D-9A5F-4330ED52C2F3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1E099-B00E-3D41-8166-259FBC494A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473-88AA-4E35-9E6C-13D8FECACE2D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35B6-974A-4B85-92EE-E42D1D46D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473-88AA-4E35-9E6C-13D8FECACE2D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35B6-974A-4B85-92EE-E42D1D46D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473-88AA-4E35-9E6C-13D8FECACE2D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35B6-974A-4B85-92EE-E42D1D46D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473-88AA-4E35-9E6C-13D8FECACE2D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35B6-974A-4B85-92EE-E42D1D46D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473-88AA-4E35-9E6C-13D8FECACE2D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35B6-974A-4B85-92EE-E42D1D46D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473-88AA-4E35-9E6C-13D8FECACE2D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35B6-974A-4B85-92EE-E42D1D46D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473-88AA-4E35-9E6C-13D8FECACE2D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35B6-974A-4B85-92EE-E42D1D46D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473-88AA-4E35-9E6C-13D8FECACE2D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35B6-974A-4B85-92EE-E42D1D46D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473-88AA-4E35-9E6C-13D8FECACE2D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35B6-974A-4B85-92EE-E42D1D46D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473-88AA-4E35-9E6C-13D8FECACE2D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35B6-974A-4B85-92EE-E42D1D46D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8473-88AA-4E35-9E6C-13D8FECACE2D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35B6-974A-4B85-92EE-E42D1D46D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88473-88AA-4E35-9E6C-13D8FECACE2D}" type="datetimeFigureOut">
              <a:rPr lang="en-US" smtClean="0"/>
              <a:pPr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35B6-974A-4B85-92EE-E42D1D46D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Pharynx, Esophagus, and Stomach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smtClean="0"/>
              <a:t>Esophagus: </a:t>
            </a:r>
            <a:r>
              <a:rPr lang="en-US" sz="3600" dirty="0" smtClean="0"/>
              <a:t>collapsible muscular tube, about 25cm long, passageway between pharynx and stomach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Posterior to trachea </a:t>
            </a:r>
          </a:p>
          <a:p>
            <a:r>
              <a:rPr lang="en-US" dirty="0" smtClean="0"/>
              <a:t>Passes through an opening in diaphragm called the esophageal hiatus</a:t>
            </a:r>
          </a:p>
          <a:p>
            <a:r>
              <a:rPr lang="en-US" dirty="0"/>
              <a:t>U</a:t>
            </a:r>
            <a:r>
              <a:rPr lang="en-US" dirty="0" smtClean="0"/>
              <a:t>pper and lower esophageal sphincters control movement of food into and out of esophagus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Stomach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 regions:</a:t>
            </a:r>
          </a:p>
          <a:p>
            <a:endParaRPr lang="en-US" sz="28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Stomach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 regions:</a:t>
            </a:r>
          </a:p>
          <a:p>
            <a:pPr>
              <a:buNone/>
            </a:pPr>
            <a:r>
              <a:rPr lang="en-US" sz="2800" dirty="0" smtClean="0"/>
              <a:t>1. Cardiac - small region around the opening from esophagus</a:t>
            </a:r>
          </a:p>
          <a:p>
            <a:endParaRPr lang="en-US" sz="28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Stomach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 regions:</a:t>
            </a:r>
          </a:p>
          <a:p>
            <a:pPr>
              <a:buNone/>
            </a:pPr>
            <a:r>
              <a:rPr lang="en-US" sz="2800" dirty="0" smtClean="0"/>
              <a:t>1. Cardiac - small region around the opening from esophagus</a:t>
            </a:r>
          </a:p>
          <a:p>
            <a:pPr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Fundus</a:t>
            </a:r>
            <a:r>
              <a:rPr lang="en-US" sz="2800" dirty="0" smtClean="0"/>
              <a:t>- most superior. Expands to provide temporary storage</a:t>
            </a:r>
          </a:p>
          <a:p>
            <a:endParaRPr lang="en-US" sz="28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Stomach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 regions:</a:t>
            </a:r>
          </a:p>
          <a:p>
            <a:pPr>
              <a:buNone/>
            </a:pPr>
            <a:r>
              <a:rPr lang="en-US" sz="2800" dirty="0" smtClean="0"/>
              <a:t>1. Cardiac - small region around the opening from esophagus</a:t>
            </a:r>
          </a:p>
          <a:p>
            <a:pPr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Fundus</a:t>
            </a:r>
            <a:r>
              <a:rPr lang="en-US" sz="2800" dirty="0" smtClean="0"/>
              <a:t>- most superior. Expands to provide temporary storage</a:t>
            </a:r>
          </a:p>
          <a:p>
            <a:pPr>
              <a:buNone/>
            </a:pPr>
            <a:r>
              <a:rPr lang="en-US" sz="2800" dirty="0" smtClean="0"/>
              <a:t>3. Body- main portion</a:t>
            </a:r>
          </a:p>
          <a:p>
            <a:endParaRPr lang="en-US" sz="28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Stomach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55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 regions:</a:t>
            </a:r>
          </a:p>
          <a:p>
            <a:pPr>
              <a:buNone/>
            </a:pPr>
            <a:r>
              <a:rPr lang="en-US" sz="2800" dirty="0" smtClean="0"/>
              <a:t>1. Cardiac - small region around the opening from esophagus</a:t>
            </a:r>
          </a:p>
          <a:p>
            <a:pPr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Fundus</a:t>
            </a:r>
            <a:r>
              <a:rPr lang="en-US" sz="2800" dirty="0" smtClean="0"/>
              <a:t>- most superior. Expands to provide temporary storage</a:t>
            </a:r>
          </a:p>
          <a:p>
            <a:pPr>
              <a:buNone/>
            </a:pPr>
            <a:r>
              <a:rPr lang="en-US" sz="2800" dirty="0" smtClean="0"/>
              <a:t>3. Body- main portion</a:t>
            </a:r>
          </a:p>
          <a:p>
            <a:pPr>
              <a:buNone/>
            </a:pPr>
            <a:r>
              <a:rPr lang="en-US" sz="2800" dirty="0" smtClean="0"/>
              <a:t>4. Pyloric- at exit of stomach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Stomach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Wall- contains three layers of muscle:</a:t>
            </a:r>
          </a:p>
          <a:p>
            <a:r>
              <a:rPr lang="en-US" sz="2800" dirty="0" smtClean="0"/>
              <a:t>Innermost (oblique), Middle (circular), Outer (longitudinal)</a:t>
            </a:r>
          </a:p>
          <a:p>
            <a:r>
              <a:rPr lang="en-US" sz="2800" dirty="0" smtClean="0"/>
              <a:t>Contains folds (</a:t>
            </a:r>
            <a:r>
              <a:rPr lang="en-US" sz="2800" dirty="0" err="1" smtClean="0"/>
              <a:t>rugae</a:t>
            </a:r>
            <a:r>
              <a:rPr lang="en-US" sz="2800" dirty="0" smtClean="0"/>
              <a:t>) that allow for expansion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(pg 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stomach 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Gastric Secretions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Lining of stomach contains numerous tubular gastric glands. Produce 2-3 liters of gastric juice per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Gastric Secretions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Lining of stomach contains numerous tubular gastric glands. Produce 2-3 liters of gastric juice per day</a:t>
            </a:r>
          </a:p>
          <a:p>
            <a:r>
              <a:rPr lang="en-US" dirty="0" err="1" smtClean="0"/>
              <a:t>Chyme</a:t>
            </a:r>
            <a:r>
              <a:rPr lang="en-US" dirty="0" smtClean="0"/>
              <a:t> = Food + Gastric juice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Pharynx</a:t>
            </a:r>
            <a:r>
              <a:rPr lang="en-US" sz="3600" dirty="0" smtClean="0"/>
              <a:t>: a </a:t>
            </a:r>
            <a:r>
              <a:rPr lang="en-US" sz="3600" dirty="0" err="1" smtClean="0"/>
              <a:t>fibromuscular</a:t>
            </a:r>
            <a:r>
              <a:rPr lang="en-US" sz="3600" dirty="0" smtClean="0"/>
              <a:t> passageway that connects the nasal and oral cavities to the larynx and esophagus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Gastric Secretions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Lining of stomach contains numerous tubular gastric glands. Produce 2-3 liters of gastric juice per day</a:t>
            </a:r>
          </a:p>
          <a:p>
            <a:r>
              <a:rPr lang="en-US" dirty="0" err="1" smtClean="0"/>
              <a:t>Chyme</a:t>
            </a:r>
            <a:r>
              <a:rPr lang="en-US" dirty="0" smtClean="0"/>
              <a:t> = Food + Gastric juice</a:t>
            </a:r>
          </a:p>
          <a:p>
            <a:r>
              <a:rPr lang="en-US" dirty="0" smtClean="0"/>
              <a:t>4 Types of Cells in gastric glands</a:t>
            </a:r>
          </a:p>
          <a:p>
            <a:pPr lvl="1">
              <a:buNone/>
            </a:pPr>
            <a:r>
              <a:rPr lang="en-US" dirty="0" smtClean="0"/>
              <a:t>1. Mucous Cells: Produce thick alkaline mucus to protect stomach lining and thin watery mucus to mix with food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Gastric Secretions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Lining of stomach contains numerous tubular gastric glands. Produce 2-3 liters of gastric juice per day</a:t>
            </a:r>
          </a:p>
          <a:p>
            <a:r>
              <a:rPr lang="en-US" dirty="0" err="1" smtClean="0"/>
              <a:t>Chyme</a:t>
            </a:r>
            <a:r>
              <a:rPr lang="en-US" dirty="0" smtClean="0"/>
              <a:t> = Food + Gastric juice</a:t>
            </a:r>
          </a:p>
          <a:p>
            <a:r>
              <a:rPr lang="en-US" dirty="0" smtClean="0"/>
              <a:t>4 Types of Cells in gastric glands</a:t>
            </a:r>
          </a:p>
          <a:p>
            <a:pPr lvl="1">
              <a:buNone/>
            </a:pPr>
            <a:r>
              <a:rPr lang="en-US" dirty="0" smtClean="0"/>
              <a:t>1. Mucous Cells: Produce thick alkaline mucus to protect stomach lining and thin watery mucus to mix with food</a:t>
            </a:r>
          </a:p>
          <a:p>
            <a:pPr lvl="1">
              <a:buNone/>
            </a:pPr>
            <a:r>
              <a:rPr lang="en-US" dirty="0" smtClean="0"/>
              <a:t>2. Parietal Cells: Produce Hydrochloric acid (kills bacteria) and Intrinsic factor (for absorption of Vitamin B12)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Gastric Secretions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4 Types of Cells in gastric glands</a:t>
            </a:r>
          </a:p>
          <a:p>
            <a:pPr lvl="1">
              <a:buNone/>
            </a:pPr>
            <a:r>
              <a:rPr lang="en-US" dirty="0" smtClean="0"/>
              <a:t>1. Mucous Cells: Produce thick alkaline mucus to protect stomach lining and thin watery mucus to mix with food</a:t>
            </a:r>
          </a:p>
          <a:p>
            <a:pPr lvl="1">
              <a:buNone/>
            </a:pPr>
            <a:r>
              <a:rPr lang="en-US" dirty="0" smtClean="0"/>
              <a:t>2. Parietal Cells: Produce Hydrochloric acid (kills bacteria) and Intrinsic factor (for absorption of Vitamin B12)</a:t>
            </a:r>
          </a:p>
          <a:p>
            <a:pPr lvl="1">
              <a:buNone/>
            </a:pPr>
            <a:r>
              <a:rPr lang="en-US" dirty="0" smtClean="0"/>
              <a:t>3. Chief Cells: Produce enzyme pepsin for protein digestion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Gastric Secretions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4 Types of Cells in gastric glands</a:t>
            </a:r>
          </a:p>
          <a:p>
            <a:pPr lvl="1">
              <a:buNone/>
            </a:pPr>
            <a:r>
              <a:rPr lang="en-US" dirty="0" smtClean="0"/>
              <a:t>1. Mucous Cells: Produce thick alkaline mucus to protect stomach lining and thin watery mucus to mix with food</a:t>
            </a:r>
          </a:p>
          <a:p>
            <a:pPr lvl="1">
              <a:buNone/>
            </a:pPr>
            <a:r>
              <a:rPr lang="en-US" dirty="0" smtClean="0"/>
              <a:t>2. Parietal Cells: Produce Hydrochloric acid (kills bacteria) and Intrinsic factor (for absorption of Vitamin B12)</a:t>
            </a:r>
          </a:p>
          <a:p>
            <a:pPr lvl="1">
              <a:buNone/>
            </a:pPr>
            <a:r>
              <a:rPr lang="en-US" dirty="0" smtClean="0"/>
              <a:t>3. Chief Cells: Produce enzyme pepsin for protein digestion</a:t>
            </a:r>
          </a:p>
          <a:p>
            <a:pPr lvl="1">
              <a:buNone/>
            </a:pPr>
            <a:r>
              <a:rPr lang="en-US" dirty="0" smtClean="0"/>
              <a:t>4. Endocrine Cells: Produce the hormone </a:t>
            </a:r>
            <a:r>
              <a:rPr lang="en-US" dirty="0" err="1" smtClean="0"/>
              <a:t>gastrin</a:t>
            </a:r>
            <a:r>
              <a:rPr lang="en-US" dirty="0" smtClean="0"/>
              <a:t> (stimulates gastric gland secretion)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Regulation of Gastric Secretions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Cephalic phase: Begins when you see, smell, taste, or think about food. </a:t>
            </a:r>
            <a:r>
              <a:rPr lang="en-US" dirty="0"/>
              <a:t>M</a:t>
            </a:r>
            <a:r>
              <a:rPr lang="en-US" dirty="0" smtClean="0"/>
              <a:t>edulla oblongata sends signal to stomach to increase secretion of gastric juice and the hormone </a:t>
            </a:r>
            <a:r>
              <a:rPr lang="en-US" dirty="0" err="1" smtClean="0"/>
              <a:t>gastrin</a:t>
            </a:r>
            <a:r>
              <a:rPr lang="en-US" dirty="0" smtClean="0"/>
              <a:t>. Prepares stomach to receive food.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Regulation of Gastric Secretions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Cephalic phase: Begins when you see, smell, taste, or think about food. </a:t>
            </a:r>
            <a:r>
              <a:rPr lang="en-US" dirty="0"/>
              <a:t>M</a:t>
            </a:r>
            <a:r>
              <a:rPr lang="en-US" dirty="0" smtClean="0"/>
              <a:t>edulla oblongata sends signal to stomach to increase secretion of gastric juice and the hormone </a:t>
            </a:r>
            <a:r>
              <a:rPr lang="en-US" dirty="0" err="1" smtClean="0"/>
              <a:t>gastrin</a:t>
            </a:r>
            <a:r>
              <a:rPr lang="en-US" dirty="0" smtClean="0"/>
              <a:t>. Prepares stomach to receive food. </a:t>
            </a:r>
          </a:p>
          <a:p>
            <a:pPr marL="514350" indent="-514350">
              <a:buAutoNum type="arabicPeriod"/>
            </a:pPr>
            <a:r>
              <a:rPr lang="en-US" dirty="0" smtClean="0"/>
              <a:t>Gastric phase: Begins when food reaches stomach. Stretching of stomach wall stimulates more </a:t>
            </a:r>
            <a:r>
              <a:rPr lang="en-US" dirty="0" err="1" smtClean="0"/>
              <a:t>gastrin</a:t>
            </a:r>
            <a:r>
              <a:rPr lang="en-US" dirty="0" smtClean="0"/>
              <a:t> secretion, which leads to more production of hydrochloric acid and pepsin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Regulation of Gastric Secretions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Cephalic phase: Begins when you see, smell, taste, or think about food. </a:t>
            </a:r>
            <a:r>
              <a:rPr lang="en-US" dirty="0"/>
              <a:t>M</a:t>
            </a:r>
            <a:r>
              <a:rPr lang="en-US" dirty="0" smtClean="0"/>
              <a:t>edulla oblongata, sends signal to stomach to increase secretion of gastric juice and the hormone </a:t>
            </a:r>
            <a:r>
              <a:rPr lang="en-US" dirty="0" err="1" smtClean="0"/>
              <a:t>gastrin</a:t>
            </a:r>
            <a:r>
              <a:rPr lang="en-US" dirty="0" smtClean="0"/>
              <a:t>. Prepares stomach to receive food. </a:t>
            </a:r>
          </a:p>
          <a:p>
            <a:pPr marL="514350" indent="-514350">
              <a:buAutoNum type="arabicPeriod"/>
            </a:pPr>
            <a:r>
              <a:rPr lang="en-US" dirty="0" smtClean="0"/>
              <a:t>Gastric phase: Begins when food reaches stomach. Stretching of stomach wall stimulates more </a:t>
            </a:r>
            <a:r>
              <a:rPr lang="en-US" dirty="0" err="1" smtClean="0"/>
              <a:t>gastrin</a:t>
            </a:r>
            <a:r>
              <a:rPr lang="en-US" dirty="0" smtClean="0"/>
              <a:t> secretion, which leads to more production of hydrochloric acid and pepsin</a:t>
            </a:r>
          </a:p>
          <a:p>
            <a:pPr marL="514350" indent="-514350">
              <a:buAutoNum type="arabicPeriod"/>
            </a:pPr>
            <a:r>
              <a:rPr lang="en-US" dirty="0" smtClean="0"/>
              <a:t>Intestinal phase: Begins when </a:t>
            </a:r>
            <a:r>
              <a:rPr lang="en-US" dirty="0" err="1" smtClean="0"/>
              <a:t>chyme</a:t>
            </a:r>
            <a:r>
              <a:rPr lang="en-US" dirty="0" smtClean="0"/>
              <a:t> passes from stomach into duodenum of small intestine. Decrease in pH in duodenum inhibits gastric secretion.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Stomach Emptying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yloric sphincter opens and lets a small amount of </a:t>
            </a:r>
            <a:r>
              <a:rPr lang="en-US" dirty="0" err="1" smtClean="0"/>
              <a:t>chyme</a:t>
            </a:r>
            <a:r>
              <a:rPr lang="en-US" dirty="0" smtClean="0"/>
              <a:t> into small intestine. Then closes, pauses, and repeats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Stomach Emptying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yloric sphincter opens and lets a small amount of </a:t>
            </a:r>
            <a:r>
              <a:rPr lang="en-US" dirty="0" err="1" smtClean="0"/>
              <a:t>chyme</a:t>
            </a:r>
            <a:r>
              <a:rPr lang="en-US" dirty="0" smtClean="0"/>
              <a:t> into small intestine. Then closes, pauses, and repeats</a:t>
            </a:r>
          </a:p>
          <a:p>
            <a:r>
              <a:rPr lang="en-US" dirty="0" smtClean="0"/>
              <a:t>Takes about 4 hours for stomach to empty after a meal, but time depends on the type of food eaten (carbohydrates faster, fat slower)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Sculpt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Pharynx, esophagus, duodenum, and stomach (all three layers—show direction of muscle fibers in each)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 is pushed into the back of the mouth by the tongue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 is pushed into the back of the mouth by the tongue</a:t>
            </a:r>
          </a:p>
          <a:p>
            <a:r>
              <a:rPr lang="en-US" dirty="0" smtClean="0"/>
              <a:t>When food reaches the </a:t>
            </a:r>
            <a:r>
              <a:rPr lang="en-US" dirty="0" err="1" smtClean="0"/>
              <a:t>fauces</a:t>
            </a:r>
            <a:r>
              <a:rPr lang="en-US" dirty="0" smtClean="0"/>
              <a:t>, sensory receptors initiate swallowing reflex (involuntary)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Swallowing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Food is pushed into the pharynx by the tongue</a:t>
            </a:r>
          </a:p>
          <a:p>
            <a:r>
              <a:rPr lang="en-US" dirty="0" smtClean="0"/>
              <a:t>When food reaches the </a:t>
            </a:r>
            <a:r>
              <a:rPr lang="en-US" dirty="0" err="1" smtClean="0"/>
              <a:t>fauces</a:t>
            </a:r>
            <a:r>
              <a:rPr lang="en-US" dirty="0" smtClean="0"/>
              <a:t>, sensory receptors initiate swallowing reflex (involuntary)</a:t>
            </a:r>
          </a:p>
          <a:p>
            <a:r>
              <a:rPr lang="en-US" dirty="0" smtClean="0"/>
              <a:t>Uvula is elevated to prevent food from entering </a:t>
            </a:r>
            <a:r>
              <a:rPr lang="en-US" dirty="0" err="1" smtClean="0"/>
              <a:t>nasopharynx</a:t>
            </a:r>
            <a:r>
              <a:rPr lang="en-US" dirty="0" smtClean="0"/>
              <a:t>. Epiglottis drops down to prevent food from entering the larynx.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Food is pushed into the pharynx by the tongue</a:t>
            </a:r>
          </a:p>
          <a:p>
            <a:r>
              <a:rPr lang="en-US" dirty="0" smtClean="0"/>
              <a:t>When food reaches the </a:t>
            </a:r>
            <a:r>
              <a:rPr lang="en-US" dirty="0" err="1" smtClean="0"/>
              <a:t>fauces</a:t>
            </a:r>
            <a:r>
              <a:rPr lang="en-US" dirty="0" smtClean="0"/>
              <a:t>, sensory receptors initiate swallowing reflex (involuntary)</a:t>
            </a:r>
          </a:p>
          <a:p>
            <a:r>
              <a:rPr lang="en-US" dirty="0" smtClean="0"/>
              <a:t>Uvula is elevated to prevent food from entering </a:t>
            </a:r>
            <a:r>
              <a:rPr lang="en-US" dirty="0" err="1" smtClean="0"/>
              <a:t>nasopharynx</a:t>
            </a:r>
            <a:r>
              <a:rPr lang="en-US" dirty="0" smtClean="0"/>
              <a:t>. Epiglottis drops down to prevent food from entering the larynx. </a:t>
            </a:r>
          </a:p>
          <a:p>
            <a:r>
              <a:rPr lang="en-US" dirty="0" smtClean="0"/>
              <a:t>Peristaltic movements propel food from pharynx into the esophagus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smtClean="0"/>
              <a:t>Esophagus: </a:t>
            </a:r>
            <a:r>
              <a:rPr lang="en-US" sz="3600" dirty="0" smtClean="0"/>
              <a:t>collapsible muscular tube, about 25cm long, passageway between pharynx and stomach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smtClean="0"/>
              <a:t>Esophagus: </a:t>
            </a:r>
            <a:r>
              <a:rPr lang="en-US" sz="3600" dirty="0" smtClean="0"/>
              <a:t>collapsible muscular tube, about 25cm long, passageway between pharynx and stomach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Posterior to trachea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smtClean="0"/>
              <a:t>Esophagus: </a:t>
            </a:r>
            <a:r>
              <a:rPr lang="en-US" sz="3600" dirty="0" smtClean="0"/>
              <a:t>collapsible muscular tube, about 25cm long, passageway between pharynx and stomach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Posterior to trachea </a:t>
            </a:r>
          </a:p>
          <a:p>
            <a:r>
              <a:rPr lang="en-US" dirty="0" smtClean="0"/>
              <a:t>Passes through an opening in diaphragm called the esophageal hiatus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29717</TotalTime>
  <Words>1096</Words>
  <Application>Microsoft Office PowerPoint</Application>
  <PresentationFormat>On-screen Show (4:3)</PresentationFormat>
  <Paragraphs>95</Paragraphs>
  <Slides>29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Notes: Pharynx, Esophagus, and Stomach (pg 6)</vt:lpstr>
      <vt:lpstr>     Pharynx: a fibromuscular passageway that connects the nasal and oral cavities to the larynx and esophagus</vt:lpstr>
      <vt:lpstr>Swallowing</vt:lpstr>
      <vt:lpstr>Swallowing</vt:lpstr>
      <vt:lpstr>Swallowing</vt:lpstr>
      <vt:lpstr>Swallowing</vt:lpstr>
      <vt:lpstr>Esophagus: collapsible muscular tube, about 25cm long, passageway between pharynx and stomach</vt:lpstr>
      <vt:lpstr>Esophagus: collapsible muscular tube, about 25cm long, passageway between pharynx and stomach</vt:lpstr>
      <vt:lpstr>Esophagus: collapsible muscular tube, about 25cm long, passageway between pharynx and stomach</vt:lpstr>
      <vt:lpstr>Esophagus: collapsible muscular tube, about 25cm long, passageway between pharynx and stomach</vt:lpstr>
      <vt:lpstr>Stomach Structure</vt:lpstr>
      <vt:lpstr>Stomach Structure</vt:lpstr>
      <vt:lpstr>Stomach Structure</vt:lpstr>
      <vt:lpstr>Stomach Structure</vt:lpstr>
      <vt:lpstr>Stomach Structure</vt:lpstr>
      <vt:lpstr>Stomach Structure</vt:lpstr>
      <vt:lpstr>Output (pg 7)</vt:lpstr>
      <vt:lpstr>Gastric Secretions (pg 6)</vt:lpstr>
      <vt:lpstr>Gastric Secretions (pg 6)</vt:lpstr>
      <vt:lpstr>Gastric Secretions (pg 6)</vt:lpstr>
      <vt:lpstr>Gastric Secretions (pg 6)</vt:lpstr>
      <vt:lpstr>Gastric Secretions (pg 6)</vt:lpstr>
      <vt:lpstr>Gastric Secretions (pg 6)</vt:lpstr>
      <vt:lpstr>Regulation of Gastric Secretions</vt:lpstr>
      <vt:lpstr>Regulation of Gastric Secretions</vt:lpstr>
      <vt:lpstr>Regulation of Gastric Secretions</vt:lpstr>
      <vt:lpstr>Stomach Emptying</vt:lpstr>
      <vt:lpstr>Stomach Emptying</vt:lpstr>
      <vt:lpstr>Sculpt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201</cp:revision>
  <cp:lastPrinted>2013-12-17T17:39:43Z</cp:lastPrinted>
  <dcterms:created xsi:type="dcterms:W3CDTF">2016-02-24T18:17:30Z</dcterms:created>
  <dcterms:modified xsi:type="dcterms:W3CDTF">2016-02-26T19:31:56Z</dcterms:modified>
</cp:coreProperties>
</file>