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7" r:id="rId2"/>
    <p:sldId id="268" r:id="rId3"/>
    <p:sldId id="264" r:id="rId4"/>
    <p:sldId id="258" r:id="rId5"/>
    <p:sldId id="259" r:id="rId6"/>
    <p:sldId id="265" r:id="rId7"/>
    <p:sldId id="266" r:id="rId8"/>
    <p:sldId id="267" r:id="rId9"/>
    <p:sldId id="261" r:id="rId10"/>
    <p:sldId id="269" r:id="rId11"/>
    <p:sldId id="270" r:id="rId12"/>
    <p:sldId id="262" r:id="rId13"/>
    <p:sldId id="271" r:id="rId14"/>
    <p:sldId id="272" r:id="rId15"/>
    <p:sldId id="273" r:id="rId16"/>
    <p:sldId id="260" r:id="rId17"/>
    <p:sldId id="274" r:id="rId18"/>
    <p:sldId id="263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776" y="-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3E3B5-18B0-E147-97F5-C2FC1654E7CA}" type="datetimeFigureOut">
              <a:rPr lang="en-US" smtClean="0"/>
              <a:pPr/>
              <a:t>2/16/18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E1DCA-6F14-3845-A47C-A645FAA10B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14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720E2-3378-4F5B-8F6A-20438022BA79}" type="datetimeFigureOut">
              <a:rPr lang="en-US" smtClean="0"/>
              <a:pPr/>
              <a:t>2/16/18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1BE0F-AC62-48A2-B07E-91AFE2823F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720E2-3378-4F5B-8F6A-20438022BA79}" type="datetimeFigureOut">
              <a:rPr lang="en-US" smtClean="0"/>
              <a:pPr/>
              <a:t>2/16/18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1BE0F-AC62-48A2-B07E-91AFE2823F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720E2-3378-4F5B-8F6A-20438022BA79}" type="datetimeFigureOut">
              <a:rPr lang="en-US" smtClean="0"/>
              <a:pPr/>
              <a:t>2/16/18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1BE0F-AC62-48A2-B07E-91AFE2823F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720E2-3378-4F5B-8F6A-20438022BA79}" type="datetimeFigureOut">
              <a:rPr lang="en-US" smtClean="0"/>
              <a:pPr/>
              <a:t>2/16/18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1BE0F-AC62-48A2-B07E-91AFE2823F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720E2-3378-4F5B-8F6A-20438022BA79}" type="datetimeFigureOut">
              <a:rPr lang="en-US" smtClean="0"/>
              <a:pPr/>
              <a:t>2/16/18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1BE0F-AC62-48A2-B07E-91AFE2823F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720E2-3378-4F5B-8F6A-20438022BA79}" type="datetimeFigureOut">
              <a:rPr lang="en-US" smtClean="0"/>
              <a:pPr/>
              <a:t>2/16/18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1BE0F-AC62-48A2-B07E-91AFE2823F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720E2-3378-4F5B-8F6A-20438022BA79}" type="datetimeFigureOut">
              <a:rPr lang="en-US" smtClean="0"/>
              <a:pPr/>
              <a:t>2/16/18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1BE0F-AC62-48A2-B07E-91AFE2823F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720E2-3378-4F5B-8F6A-20438022BA79}" type="datetimeFigureOut">
              <a:rPr lang="en-US" smtClean="0"/>
              <a:pPr/>
              <a:t>2/16/18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1BE0F-AC62-48A2-B07E-91AFE2823F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720E2-3378-4F5B-8F6A-20438022BA79}" type="datetimeFigureOut">
              <a:rPr lang="en-US" smtClean="0"/>
              <a:pPr/>
              <a:t>2/16/18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1BE0F-AC62-48A2-B07E-91AFE2823F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720E2-3378-4F5B-8F6A-20438022BA79}" type="datetimeFigureOut">
              <a:rPr lang="en-US" smtClean="0"/>
              <a:pPr/>
              <a:t>2/16/18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1BE0F-AC62-48A2-B07E-91AFE2823F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720E2-3378-4F5B-8F6A-20438022BA79}" type="datetimeFigureOut">
              <a:rPr lang="en-US" smtClean="0"/>
              <a:pPr/>
              <a:t>2/16/18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1BE0F-AC62-48A2-B07E-91AFE2823F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720E2-3378-4F5B-8F6A-20438022BA79}" type="datetimeFigureOut">
              <a:rPr lang="en-US" smtClean="0"/>
              <a:pPr/>
              <a:t>2/16/18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1BE0F-AC62-48A2-B07E-91AFE2823F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Notes: Mouth Anatomy (pg 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Salivary Glands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Parotid glands: largest. In cheek just in front of the ear (Mumps = viral infection of parotid glands)</a:t>
            </a:r>
          </a:p>
          <a:p>
            <a:r>
              <a:rPr lang="en-US" dirty="0" err="1" smtClean="0"/>
              <a:t>Submandibular</a:t>
            </a:r>
            <a:r>
              <a:rPr lang="en-US" dirty="0" smtClean="0"/>
              <a:t> glands: on floor of mouth near mandible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Salivary Glands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Parotid glands: largest. In cheek just in front of the ear (Mumps = viral infection of parotid glands)</a:t>
            </a:r>
          </a:p>
          <a:p>
            <a:r>
              <a:rPr lang="en-US" dirty="0" err="1" smtClean="0"/>
              <a:t>Submandibular</a:t>
            </a:r>
            <a:r>
              <a:rPr lang="en-US" dirty="0" smtClean="0"/>
              <a:t> glands: on floor of mouth near mandible</a:t>
            </a:r>
          </a:p>
          <a:p>
            <a:r>
              <a:rPr lang="en-US" dirty="0" smtClean="0"/>
              <a:t>Sublingual glands: smallest. On floor of mouth in front of </a:t>
            </a:r>
            <a:r>
              <a:rPr lang="en-US" dirty="0" err="1" smtClean="0"/>
              <a:t>submandibular</a:t>
            </a:r>
            <a:r>
              <a:rPr lang="en-US" dirty="0" smtClean="0"/>
              <a:t> glands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Saliva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Cleanses the teeth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Saliva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Cleanses the teeth</a:t>
            </a:r>
          </a:p>
          <a:p>
            <a:r>
              <a:rPr lang="en-US" dirty="0" smtClean="0"/>
              <a:t>Moistens and lubricates food during chewing and swallowing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Saliva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Cleanses the teeth</a:t>
            </a:r>
          </a:p>
          <a:p>
            <a:r>
              <a:rPr lang="en-US" dirty="0" smtClean="0"/>
              <a:t>Moistens and lubricates food during chewing and swallowing</a:t>
            </a:r>
          </a:p>
          <a:p>
            <a:r>
              <a:rPr lang="en-US" dirty="0" smtClean="0"/>
              <a:t>Allows certain molecules to dissolve so food can be tasted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Saliva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Cleanses the teeth</a:t>
            </a:r>
          </a:p>
          <a:p>
            <a:r>
              <a:rPr lang="en-US" dirty="0" smtClean="0"/>
              <a:t>Moistens and lubricates food during chewing and swallowing</a:t>
            </a:r>
          </a:p>
          <a:p>
            <a:r>
              <a:rPr lang="en-US" dirty="0" smtClean="0"/>
              <a:t>Allows certain molecules to dissolve so food can be tasted</a:t>
            </a:r>
          </a:p>
          <a:p>
            <a:r>
              <a:rPr lang="en-US" dirty="0" smtClean="0"/>
              <a:t>Begins chemical digestion of starches. Contains enzyme amylase, which breaks down polysaccharides into disaccharides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33400"/>
            <a:ext cx="8229600" cy="1951038"/>
          </a:xfrm>
        </p:spPr>
        <p:txBody>
          <a:bodyPr/>
          <a:lstStyle/>
          <a:p>
            <a:r>
              <a:rPr lang="en-US" dirty="0" smtClean="0"/>
              <a:t>Teeth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r>
              <a:rPr lang="en-US" dirty="0" smtClean="0"/>
              <a:t>Primary (deciduous or “baby”): 20 teeth. Begin to appear around 6 months. Fall out starting around age 6.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2516909"/>
            <a:ext cx="3276600" cy="436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Teeth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(deciduous or “baby”): 20 teeth. Begin to appear around 6 months. Fall out starting around age 6.</a:t>
            </a:r>
          </a:p>
          <a:p>
            <a:r>
              <a:rPr lang="en-US" dirty="0" smtClean="0"/>
              <a:t>Secondary (permanent): 32 teeth. The last to appear are third molars (wisdom teeth) around age 17 to 25.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(</a:t>
            </a:r>
            <a:r>
              <a:rPr lang="en-US" smtClean="0"/>
              <a:t>pg 5)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Paste in tooth diagram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(pg 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a fairy tale about the parts of the mouth. Must include at least 5 different parts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Notes: Mouth Anatomy (pg 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Oral Cavity: receives food (ingestion), breaks it apart (mastication), and mixes it with saliva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Notes: Mouth Anatomy (pg 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Oral Cavity: receives food (ingestion), breaks it apart (mastication), and mixes it with saliva</a:t>
            </a:r>
          </a:p>
          <a:p>
            <a:r>
              <a:rPr lang="en-US" dirty="0" smtClean="0"/>
              <a:t>Boundaries are lips, cheeks, and palate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(pg 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Draw and label the features of the mouth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Tongue (pg 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Largest and most moveable organ in the oral cavity. Made of skeletal muscle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Tongue (pg 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Largest and most moveable organ in the oral cavity. Made of skeletal muscle</a:t>
            </a:r>
          </a:p>
          <a:p>
            <a:r>
              <a:rPr lang="en-US" dirty="0" smtClean="0"/>
              <a:t>Attachment point in the back is called the root, which is anchored to the hyoid bone. Also connected to the floor of the mouth by the </a:t>
            </a:r>
            <a:r>
              <a:rPr lang="en-US" dirty="0" err="1" smtClean="0"/>
              <a:t>frenulum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Tongue (pg 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Largest and most moveable organ in the oral cavity. Made of skeletal muscle</a:t>
            </a:r>
          </a:p>
          <a:p>
            <a:r>
              <a:rPr lang="en-US" dirty="0" smtClean="0"/>
              <a:t>Attachment point in the back is called the root, which is anchored to the hyoid bone. Also connected to the floor of the mouth by the </a:t>
            </a:r>
            <a:r>
              <a:rPr lang="en-US" dirty="0" err="1" smtClean="0"/>
              <a:t>frenulum</a:t>
            </a:r>
            <a:endParaRPr lang="en-US" dirty="0" smtClean="0"/>
          </a:p>
          <a:p>
            <a:r>
              <a:rPr lang="en-US" dirty="0" smtClean="0"/>
              <a:t>Lingual tonsils are embedded in posterior dorsal surface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Tongue (pg 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Largest and most moveable organ in the oral cavity. Made of skeletal muscle</a:t>
            </a:r>
          </a:p>
          <a:p>
            <a:r>
              <a:rPr lang="en-US" dirty="0" smtClean="0"/>
              <a:t>Attachment point in the back is called the root, which is anchored to the hyoid bone. Also connected to the floor of the mouth by the </a:t>
            </a:r>
            <a:r>
              <a:rPr lang="en-US" dirty="0" err="1" smtClean="0"/>
              <a:t>frenulum</a:t>
            </a:r>
            <a:endParaRPr lang="en-US" dirty="0" smtClean="0"/>
          </a:p>
          <a:p>
            <a:r>
              <a:rPr lang="en-US" dirty="0" smtClean="0"/>
              <a:t>Lingual tonsils are embedded in posterior dorsal surface</a:t>
            </a:r>
          </a:p>
          <a:p>
            <a:r>
              <a:rPr lang="en-US" dirty="0" smtClean="0"/>
              <a:t>Functions of tongue: taste, speech, manipulate food, form into a bolus and direct toward the pharynx for swallowing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Salivary Glands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Parotid glands: largest. In cheek just in front of the ear (Mumps = viral infection of parotid glands)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276600"/>
            <a:ext cx="4064000" cy="30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819400"/>
            <a:ext cx="4058194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72517</TotalTime>
  <Words>587</Words>
  <Application>Microsoft Macintosh PowerPoint</Application>
  <PresentationFormat>On-screen Show (4:3)</PresentationFormat>
  <Paragraphs>54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Notes: Mouth Anatomy (pg 4)</vt:lpstr>
      <vt:lpstr>Notes: Mouth Anatomy (pg 4)</vt:lpstr>
      <vt:lpstr>Notes: Mouth Anatomy (pg 4)</vt:lpstr>
      <vt:lpstr>Output (pg 5)</vt:lpstr>
      <vt:lpstr>Tongue (pg 4)</vt:lpstr>
      <vt:lpstr>Tongue (pg 4)</vt:lpstr>
      <vt:lpstr>Tongue (pg 4)</vt:lpstr>
      <vt:lpstr>Tongue (pg 4)</vt:lpstr>
      <vt:lpstr>Salivary Glands</vt:lpstr>
      <vt:lpstr>Salivary Glands</vt:lpstr>
      <vt:lpstr>Salivary Glands</vt:lpstr>
      <vt:lpstr>Functions of Saliva</vt:lpstr>
      <vt:lpstr>Functions of Saliva</vt:lpstr>
      <vt:lpstr>Functions of Saliva</vt:lpstr>
      <vt:lpstr>Functions of Saliva</vt:lpstr>
      <vt:lpstr>Teeth</vt:lpstr>
      <vt:lpstr>Teeth</vt:lpstr>
      <vt:lpstr>Output (pg 5) </vt:lpstr>
      <vt:lpstr>Output (pg 5)</vt:lpstr>
    </vt:vector>
  </TitlesOfParts>
  <Company>4J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South Eugene High School</dc:creator>
  <cp:lastModifiedBy>Eugene School District 4J</cp:lastModifiedBy>
  <cp:revision>35</cp:revision>
  <cp:lastPrinted>2013-12-18T22:58:43Z</cp:lastPrinted>
  <dcterms:created xsi:type="dcterms:W3CDTF">2016-02-23T18:13:06Z</dcterms:created>
  <dcterms:modified xsi:type="dcterms:W3CDTF">2018-02-16T19:05:43Z</dcterms:modified>
</cp:coreProperties>
</file>