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30"/>
  </p:handoutMasterIdLst>
  <p:sldIdLst>
    <p:sldId id="257" r:id="rId2"/>
    <p:sldId id="267" r:id="rId3"/>
    <p:sldId id="258" r:id="rId4"/>
    <p:sldId id="268" r:id="rId5"/>
    <p:sldId id="269" r:id="rId6"/>
    <p:sldId id="270" r:id="rId7"/>
    <p:sldId id="259" r:id="rId8"/>
    <p:sldId id="260" r:id="rId9"/>
    <p:sldId id="271" r:id="rId10"/>
    <p:sldId id="272" r:id="rId11"/>
    <p:sldId id="261" r:id="rId12"/>
    <p:sldId id="273" r:id="rId13"/>
    <p:sldId id="274" r:id="rId14"/>
    <p:sldId id="262" r:id="rId15"/>
    <p:sldId id="263" r:id="rId16"/>
    <p:sldId id="275" r:id="rId17"/>
    <p:sldId id="276" r:id="rId18"/>
    <p:sldId id="277" r:id="rId19"/>
    <p:sldId id="285" r:id="rId20"/>
    <p:sldId id="286" r:id="rId21"/>
    <p:sldId id="287" r:id="rId22"/>
    <p:sldId id="264" r:id="rId23"/>
    <p:sldId id="280" r:id="rId24"/>
    <p:sldId id="278" r:id="rId25"/>
    <p:sldId id="279" r:id="rId26"/>
    <p:sldId id="265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8E991-6857-264A-B168-0E3C60194AAC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81D0B-D2B1-D741-9CBF-E259DBE05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3916-F48D-46F1-B362-E69B84ABAD88}" type="datetimeFigureOut">
              <a:rPr lang="en-US" smtClean="0"/>
              <a:pPr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315E-4BF0-45D1-9FD7-F6ED38A51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Epididymis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tube (6 meters). Tightly coiled to form comma-shaped organ that sits on top of testes</a:t>
            </a:r>
          </a:p>
          <a:p>
            <a:r>
              <a:rPr lang="en-US" dirty="0" smtClean="0"/>
              <a:t>When sperm leaves testes, they are unable to “swim” and incapable of fertilizing an egg</a:t>
            </a:r>
          </a:p>
          <a:p>
            <a:r>
              <a:rPr lang="en-US" dirty="0" smtClean="0"/>
              <a:t>As sperm slowly move through the </a:t>
            </a:r>
            <a:r>
              <a:rPr lang="en-US" dirty="0" err="1" smtClean="0"/>
              <a:t>epididymis</a:t>
            </a:r>
            <a:r>
              <a:rPr lang="en-US" dirty="0" smtClean="0"/>
              <a:t>, they mature and become fertile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Ductus</a:t>
            </a:r>
            <a:r>
              <a:rPr lang="en-US" dirty="0" smtClean="0"/>
              <a:t> deferens (vas deferens)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 that carries sperm from the </a:t>
            </a:r>
            <a:r>
              <a:rPr lang="en-US" dirty="0" err="1" smtClean="0"/>
              <a:t>epididymis</a:t>
            </a:r>
            <a:r>
              <a:rPr lang="en-US" dirty="0" smtClean="0"/>
              <a:t> to the ejaculatory 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Ductus</a:t>
            </a:r>
            <a:r>
              <a:rPr lang="en-US" dirty="0" smtClean="0"/>
              <a:t> deferens (vas deferens)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 that carries sperm from the </a:t>
            </a:r>
            <a:r>
              <a:rPr lang="en-US" dirty="0" err="1" smtClean="0"/>
              <a:t>epididymis</a:t>
            </a:r>
            <a:r>
              <a:rPr lang="en-US" dirty="0" smtClean="0"/>
              <a:t> to the ejaculatory duct</a:t>
            </a:r>
          </a:p>
          <a:p>
            <a:r>
              <a:rPr lang="en-US" dirty="0" smtClean="0"/>
              <a:t>Vasectomy: surgical procedure that severs the </a:t>
            </a:r>
            <a:r>
              <a:rPr lang="en-US" dirty="0" err="1" smtClean="0"/>
              <a:t>ductus</a:t>
            </a:r>
            <a:r>
              <a:rPr lang="en-US" dirty="0" smtClean="0"/>
              <a:t> deferens for birth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Ejaculatory 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Ductus</a:t>
            </a:r>
            <a:r>
              <a:rPr lang="en-US" dirty="0" smtClean="0"/>
              <a:t> deferens joins duct from the seminal vesicle to form a short ejaculatory 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Ejaculatory 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Ductus</a:t>
            </a:r>
            <a:r>
              <a:rPr lang="en-US" dirty="0" smtClean="0"/>
              <a:t> deferens joins duct from the seminal vesicle to form a short ejaculatory duct</a:t>
            </a:r>
          </a:p>
          <a:p>
            <a:r>
              <a:rPr lang="en-US" dirty="0" smtClean="0"/>
              <a:t>Passes through the prostate gland and into the urethra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Passageway for urine and semen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Passageway for urine and semen</a:t>
            </a:r>
          </a:p>
          <a:p>
            <a:r>
              <a:rPr lang="en-US" dirty="0" smtClean="0"/>
              <a:t>3 regions</a:t>
            </a:r>
          </a:p>
          <a:p>
            <a:pPr>
              <a:buNone/>
            </a:pPr>
            <a:r>
              <a:rPr lang="en-US" dirty="0" smtClean="0"/>
              <a:t>	1. Prostatic urethra: passes through prostate gland. Receives fluids from ejaculatory duct and prostate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Passageway for urine and semen</a:t>
            </a:r>
          </a:p>
          <a:p>
            <a:r>
              <a:rPr lang="en-US" dirty="0" smtClean="0"/>
              <a:t>3 regions</a:t>
            </a:r>
          </a:p>
          <a:p>
            <a:pPr>
              <a:buNone/>
            </a:pPr>
            <a:r>
              <a:rPr lang="en-US" dirty="0" smtClean="0"/>
              <a:t>	1. Prostatic urethra: passes through prostate gland. Receives fluids from ejaculatory duct and prostate</a:t>
            </a:r>
          </a:p>
          <a:p>
            <a:pPr>
              <a:buNone/>
            </a:pPr>
            <a:r>
              <a:rPr lang="en-US" dirty="0" smtClean="0"/>
              <a:t>	2. Membranous urethra: short region that passes through the pelvic floor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Passageway for urine and semen</a:t>
            </a:r>
          </a:p>
          <a:p>
            <a:r>
              <a:rPr lang="en-US" dirty="0" smtClean="0"/>
              <a:t>3 regions</a:t>
            </a:r>
          </a:p>
          <a:p>
            <a:pPr>
              <a:buNone/>
            </a:pPr>
            <a:r>
              <a:rPr lang="en-US" dirty="0" smtClean="0"/>
              <a:t>	1. Prostatic urethra: passes through prostate gland. Receives fluids from ejaculatory duct and prostate</a:t>
            </a:r>
          </a:p>
          <a:p>
            <a:pPr>
              <a:buNone/>
            </a:pPr>
            <a:r>
              <a:rPr lang="en-US" dirty="0" smtClean="0"/>
              <a:t>	2. Membranous urethra: short region that passes through the pelvic floor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Spongy (penile) urethra: extends the length of penis and opens to outside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</a:t>
            </a:r>
            <a:r>
              <a:rPr lang="en-US" dirty="0" err="1" smtClean="0"/>
              <a:t>copulatory</a:t>
            </a:r>
            <a:r>
              <a:rPr lang="en-US" dirty="0" smtClean="0"/>
              <a:t> organ. Transfers sperm to the vagina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Functions: Produce and transport sperm, introduce sperm into female vagina, and produce hormones responsible for development of secondary male sex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</a:t>
            </a:r>
            <a:r>
              <a:rPr lang="en-US" dirty="0" err="1" smtClean="0"/>
              <a:t>copulatory</a:t>
            </a:r>
            <a:r>
              <a:rPr lang="en-US" dirty="0" smtClean="0"/>
              <a:t> organ. Transfers sperm to the vagina</a:t>
            </a:r>
          </a:p>
          <a:p>
            <a:r>
              <a:rPr lang="en-US" dirty="0" smtClean="0"/>
              <a:t>Parts: Root, shaft, </a:t>
            </a:r>
            <a:r>
              <a:rPr lang="en-US" dirty="0" err="1" smtClean="0"/>
              <a:t>glans</a:t>
            </a:r>
            <a:r>
              <a:rPr lang="en-US" dirty="0" smtClean="0"/>
              <a:t> (head)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</a:t>
            </a:r>
            <a:r>
              <a:rPr lang="en-US" dirty="0" err="1" smtClean="0"/>
              <a:t>copulatory</a:t>
            </a:r>
            <a:r>
              <a:rPr lang="en-US" dirty="0" smtClean="0"/>
              <a:t> organ. Transfers sperm to the vagina</a:t>
            </a:r>
          </a:p>
          <a:p>
            <a:r>
              <a:rPr lang="en-US" dirty="0" smtClean="0"/>
              <a:t>Parts: Root, shaft, </a:t>
            </a:r>
            <a:r>
              <a:rPr lang="en-US" dirty="0" err="1" smtClean="0"/>
              <a:t>glans</a:t>
            </a:r>
            <a:r>
              <a:rPr lang="en-US" dirty="0" smtClean="0"/>
              <a:t> (head)</a:t>
            </a:r>
          </a:p>
          <a:p>
            <a:r>
              <a:rPr lang="en-US" dirty="0" smtClean="0"/>
              <a:t>Contains erectile tissue that can become engorged with blood and become rigid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Accessory Glands: secrete fluids that enter the 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Accessory Glands: secrete fluids that enter the 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Seminal vesicles: glands posterior to urinary bladder. Produce viscous fluid that contains fructose, which serves as an energy source for 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Accessory Glands: secrete fluids that enter the 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Seminal vesicles: glands posterior to urinary bladder. Produce viscous fluid that contains fructose, which serves as an energy source for sperm</a:t>
            </a:r>
          </a:p>
          <a:p>
            <a:r>
              <a:rPr lang="en-US" dirty="0" smtClean="0"/>
              <a:t>Prostate: Walnut sized. Encircles the urethra. Produces thin, milky, alkaline fluid that enhances the motility of 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Accessory Glands: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Seminal vesicles: glands posterior to urinary bladder. Produce viscous fluid that contains fructose, which serves as an energy source for sperm</a:t>
            </a:r>
          </a:p>
          <a:p>
            <a:r>
              <a:rPr lang="en-US" dirty="0" smtClean="0"/>
              <a:t>Prostate: Walnut sized. Encircles the urethra. Produces thin, milky, alkaline fluid that enhances the motility of sperm</a:t>
            </a:r>
          </a:p>
          <a:p>
            <a:r>
              <a:rPr lang="en-US" dirty="0" err="1" smtClean="0"/>
              <a:t>Bulbourethral</a:t>
            </a:r>
            <a:r>
              <a:rPr lang="en-US" dirty="0" smtClean="0"/>
              <a:t> gland: pea sized. Produces pre-ejaculatory fluid, which provides lubrication and works as a buffer to prevent chemical reaction between acidic urine and basic semen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alkaline (pH = 7.5)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alkaline (pH = 7.5)</a:t>
            </a:r>
          </a:p>
          <a:p>
            <a:r>
              <a:rPr lang="en-US" dirty="0" smtClean="0"/>
              <a:t>60% of volume comes from seminal vesicles, 40% from prostate, &lt;1% from sperm and </a:t>
            </a:r>
            <a:r>
              <a:rPr lang="en-US" dirty="0" err="1" smtClean="0"/>
              <a:t>bulbourethral</a:t>
            </a:r>
            <a:r>
              <a:rPr lang="en-US" dirty="0" smtClean="0"/>
              <a:t> glands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alkaline (pH = 7.5)</a:t>
            </a:r>
          </a:p>
          <a:p>
            <a:r>
              <a:rPr lang="en-US" dirty="0" smtClean="0"/>
              <a:t>60% of volume comes from seminal vesicles, 40% from prostate, &lt;1% from sperm and </a:t>
            </a:r>
            <a:r>
              <a:rPr lang="en-US" dirty="0" err="1" smtClean="0"/>
              <a:t>bulbourethral</a:t>
            </a:r>
            <a:r>
              <a:rPr lang="en-US" dirty="0" smtClean="0"/>
              <a:t> glands</a:t>
            </a:r>
          </a:p>
          <a:p>
            <a:r>
              <a:rPr lang="en-US" dirty="0" smtClean="0"/>
              <a:t>Contains 50 – 150 million sperm per </a:t>
            </a:r>
            <a:r>
              <a:rPr lang="en-US" dirty="0" err="1" smtClean="0"/>
              <a:t>mililiter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Produce 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Produce sperm</a:t>
            </a:r>
          </a:p>
          <a:p>
            <a:r>
              <a:rPr lang="en-US" dirty="0" smtClean="0"/>
              <a:t>Begin development high in abdominal cavity. Around 2 months before birth, they descend into the scrotum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Produce sperm</a:t>
            </a:r>
          </a:p>
          <a:p>
            <a:r>
              <a:rPr lang="en-US" dirty="0" smtClean="0"/>
              <a:t>Begin development high in abdominal cavity. Around 2 months before birth, they descend into the scrotum</a:t>
            </a:r>
          </a:p>
          <a:p>
            <a:r>
              <a:rPr lang="en-US" dirty="0" smtClean="0"/>
              <a:t>Testes are around 3 degrees cooler than body temperature. Necessary for production of viable sperm.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Produce sperm</a:t>
            </a:r>
          </a:p>
          <a:p>
            <a:r>
              <a:rPr lang="en-US" dirty="0" smtClean="0"/>
              <a:t>Begin development high in abdominal cavity. Around 2 months before birth, they descend into the scrotum</a:t>
            </a:r>
          </a:p>
          <a:p>
            <a:r>
              <a:rPr lang="en-US" dirty="0" smtClean="0"/>
              <a:t>Testes are around 3 degrees cooler than body temperature. Necessary for production of viable sperm. </a:t>
            </a:r>
          </a:p>
          <a:p>
            <a:r>
              <a:rPr lang="en-US" dirty="0" err="1" smtClean="0"/>
              <a:t>Cremaster</a:t>
            </a:r>
            <a:r>
              <a:rPr lang="en-US" dirty="0" smtClean="0"/>
              <a:t> muscle contracts when cold to bring the testes closer to the body for warmth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produced in the testes, sperm move through a series of ducts to reach the outside of the body. The ducts are the </a:t>
            </a:r>
            <a:r>
              <a:rPr lang="en-US" dirty="0" err="1" smtClean="0"/>
              <a:t>epididymis</a:t>
            </a:r>
            <a:r>
              <a:rPr lang="en-US" dirty="0" smtClean="0"/>
              <a:t>, </a:t>
            </a:r>
            <a:r>
              <a:rPr lang="en-US" dirty="0" err="1" smtClean="0"/>
              <a:t>ductus</a:t>
            </a:r>
            <a:r>
              <a:rPr lang="en-US" dirty="0" smtClean="0"/>
              <a:t> deferens, ejaculatory duct, and urethra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Epididymis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tube (6 meters). Tightly coiled to form comma-shaped organ that sits on top of testes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Epididymis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tube (6 meters). Tightly coiled to form comma-shaped organ that sits on top of testes</a:t>
            </a:r>
          </a:p>
          <a:p>
            <a:r>
              <a:rPr lang="en-US" dirty="0" smtClean="0"/>
              <a:t>When sperm leaves testes, they are unable to “swim” and incapable of fertilizing an 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36805</TotalTime>
  <Words>836</Words>
  <Application>Microsoft Office PowerPoint</Application>
  <PresentationFormat>On-screen Show (4:3)</PresentationFormat>
  <Paragraphs>83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Male Reproductive System (pg 6)</vt:lpstr>
      <vt:lpstr>Male Reproductive System (pg 6)</vt:lpstr>
      <vt:lpstr>Testes</vt:lpstr>
      <vt:lpstr>Testes</vt:lpstr>
      <vt:lpstr>Testes</vt:lpstr>
      <vt:lpstr>Testes</vt:lpstr>
      <vt:lpstr>Duct system</vt:lpstr>
      <vt:lpstr>Epididymis</vt:lpstr>
      <vt:lpstr>Epididymis</vt:lpstr>
      <vt:lpstr>Epididymis</vt:lpstr>
      <vt:lpstr>Ductus deferens (vas deferens)</vt:lpstr>
      <vt:lpstr>Ductus deferens (vas deferens)</vt:lpstr>
      <vt:lpstr>Ejaculatory duct</vt:lpstr>
      <vt:lpstr>Ejaculatory duct</vt:lpstr>
      <vt:lpstr>Urethra</vt:lpstr>
      <vt:lpstr>Urethra</vt:lpstr>
      <vt:lpstr>Urethra</vt:lpstr>
      <vt:lpstr>Urethra</vt:lpstr>
      <vt:lpstr>Penis</vt:lpstr>
      <vt:lpstr>Penis</vt:lpstr>
      <vt:lpstr>Penis</vt:lpstr>
      <vt:lpstr>Accessory Glands: secrete fluids that enter the urethra</vt:lpstr>
      <vt:lpstr>Accessory Glands: secrete fluids that enter the urethra</vt:lpstr>
      <vt:lpstr>Accessory Glands: secrete fluids that enter the urethra</vt:lpstr>
      <vt:lpstr>Accessory Glands:</vt:lpstr>
      <vt:lpstr>Semen</vt:lpstr>
      <vt:lpstr>Semen</vt:lpstr>
      <vt:lpstr>Semen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15</cp:revision>
  <cp:lastPrinted>2013-11-22T17:54:53Z</cp:lastPrinted>
  <dcterms:created xsi:type="dcterms:W3CDTF">2016-02-11T18:07:00Z</dcterms:created>
  <dcterms:modified xsi:type="dcterms:W3CDTF">2016-02-17T19:48:24Z</dcterms:modified>
</cp:coreProperties>
</file>