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handoutMasterIdLst>
    <p:handoutMasterId r:id="rId19"/>
  </p:handoutMasterIdLst>
  <p:sldIdLst>
    <p:sldId id="268" r:id="rId2"/>
    <p:sldId id="257" r:id="rId3"/>
    <p:sldId id="273" r:id="rId4"/>
    <p:sldId id="269" r:id="rId5"/>
    <p:sldId id="258" r:id="rId6"/>
    <p:sldId id="270" r:id="rId7"/>
    <p:sldId id="271" r:id="rId8"/>
    <p:sldId id="259" r:id="rId9"/>
    <p:sldId id="260" r:id="rId10"/>
    <p:sldId id="272" r:id="rId11"/>
    <p:sldId id="261" r:id="rId12"/>
    <p:sldId id="263" r:id="rId13"/>
    <p:sldId id="264" r:id="rId14"/>
    <p:sldId id="262" r:id="rId15"/>
    <p:sldId id="265" r:id="rId16"/>
    <p:sldId id="266"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varScale="1">
        <p:scale>
          <a:sx n="91" d="100"/>
          <a:sy n="91" d="100"/>
        </p:scale>
        <p:origin x="-84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F7D06C7-8D94-1C4B-A9FD-4DD18590FD10}" type="datetimeFigureOut">
              <a:rPr lang="en-US" smtClean="0"/>
              <a:pPr/>
              <a:t>2/22/16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D46F64-7930-E442-A517-69521977C2B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C4A1FC-8601-4348-A5CB-AD53603EE573}" type="datetimeFigureOut">
              <a:rPr lang="en-US" smtClean="0"/>
              <a:pPr/>
              <a:t>2/22/16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E6C97-F362-40F1-898D-0E49508245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4A1FC-8601-4348-A5CB-AD53603EE573}" type="datetimeFigureOut">
              <a:rPr lang="en-US" smtClean="0"/>
              <a:pPr/>
              <a:t>2/22/16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E6C97-F362-40F1-898D-0E49508245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4A1FC-8601-4348-A5CB-AD53603EE573}" type="datetimeFigureOut">
              <a:rPr lang="en-US" smtClean="0"/>
              <a:pPr/>
              <a:t>2/22/16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E6C97-F362-40F1-898D-0E49508245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4A1FC-8601-4348-A5CB-AD53603EE573}" type="datetimeFigureOut">
              <a:rPr lang="en-US" smtClean="0"/>
              <a:pPr/>
              <a:t>2/22/16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E6C97-F362-40F1-898D-0E49508245D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C4A1FC-8601-4348-A5CB-AD53603EE573}" type="datetimeFigureOut">
              <a:rPr lang="en-US" smtClean="0"/>
              <a:pPr/>
              <a:t>2/22/16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E6C97-F362-40F1-898D-0E49508245D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C4A1FC-8601-4348-A5CB-AD53603EE573}" type="datetimeFigureOut">
              <a:rPr lang="en-US" smtClean="0"/>
              <a:pPr/>
              <a:t>2/22/16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E6C97-F362-40F1-898D-0E49508245D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C4A1FC-8601-4348-A5CB-AD53603EE573}" type="datetimeFigureOut">
              <a:rPr lang="en-US" smtClean="0"/>
              <a:pPr/>
              <a:t>2/22/16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EE6C97-F362-40F1-898D-0E49508245D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C4A1FC-8601-4348-A5CB-AD53603EE573}" type="datetimeFigureOut">
              <a:rPr lang="en-US" smtClean="0"/>
              <a:pPr/>
              <a:t>2/22/16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EE6C97-F362-40F1-898D-0E49508245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C4A1FC-8601-4348-A5CB-AD53603EE573}" type="datetimeFigureOut">
              <a:rPr lang="en-US" smtClean="0"/>
              <a:pPr/>
              <a:t>2/22/16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EE6C97-F362-40F1-898D-0E49508245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4A1FC-8601-4348-A5CB-AD53603EE573}" type="datetimeFigureOut">
              <a:rPr lang="en-US" smtClean="0"/>
              <a:pPr/>
              <a:t>2/22/16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E6C97-F362-40F1-898D-0E49508245D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4A1FC-8601-4348-A5CB-AD53603EE573}" type="datetimeFigureOut">
              <a:rPr lang="en-US" smtClean="0"/>
              <a:pPr/>
              <a:t>2/22/16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E6C97-F362-40F1-898D-0E49508245D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C4A1FC-8601-4348-A5CB-AD53603EE573}" type="datetimeFigureOut">
              <a:rPr lang="en-US" smtClean="0"/>
              <a:pPr/>
              <a:t>2/22/16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EE6C97-F362-40F1-898D-0E49508245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 your Interactive Notes</a:t>
            </a:r>
            <a:endParaRPr lang="en-US" dirty="0"/>
          </a:p>
        </p:txBody>
      </p:sp>
      <p:sp>
        <p:nvSpPr>
          <p:cNvPr id="3" name="Content Placeholder 2"/>
          <p:cNvSpPr>
            <a:spLocks noGrp="1"/>
          </p:cNvSpPr>
          <p:nvPr>
            <p:ph idx="1"/>
          </p:nvPr>
        </p:nvSpPr>
        <p:spPr/>
        <p:txBody>
          <a:bodyPr/>
          <a:lstStyle/>
          <a:p>
            <a:r>
              <a:rPr lang="en-US" dirty="0" smtClean="0"/>
              <a:t>Staple 8 pages of binder paper to cover</a:t>
            </a:r>
          </a:p>
          <a:p>
            <a:r>
              <a:rPr lang="en-US" dirty="0" smtClean="0"/>
              <a:t>On cover:</a:t>
            </a:r>
          </a:p>
          <a:p>
            <a:pPr lvl="1"/>
            <a:r>
              <a:rPr lang="en-US" dirty="0" smtClean="0"/>
              <a:t>Chapter 14: Digestive System</a:t>
            </a:r>
          </a:p>
          <a:p>
            <a:pPr lvl="1"/>
            <a:r>
              <a:rPr lang="en-US" dirty="0" smtClean="0"/>
              <a:t>Name, Period</a:t>
            </a:r>
          </a:p>
          <a:p>
            <a:pPr lvl="1"/>
            <a:r>
              <a:rPr lang="en-US" dirty="0" smtClean="0"/>
              <a:t>Color drawing</a:t>
            </a:r>
          </a:p>
          <a:p>
            <a:r>
              <a:rPr lang="en-US" dirty="0" smtClean="0"/>
              <a:t>Number the pages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Accessory Organs</a:t>
            </a:r>
            <a:endParaRPr lang="en-US" dirty="0"/>
          </a:p>
        </p:txBody>
      </p:sp>
      <p:sp>
        <p:nvSpPr>
          <p:cNvPr id="3" name="Content Placeholder 2"/>
          <p:cNvSpPr>
            <a:spLocks noGrp="1"/>
          </p:cNvSpPr>
          <p:nvPr>
            <p:ph idx="1"/>
          </p:nvPr>
        </p:nvSpPr>
        <p:spPr/>
        <p:txBody>
          <a:bodyPr/>
          <a:lstStyle/>
          <a:p>
            <a:r>
              <a:rPr lang="en-US" dirty="0" smtClean="0"/>
              <a:t>Salivary glands, liver, gallbladder, and pancreas</a:t>
            </a:r>
          </a:p>
          <a:p>
            <a:r>
              <a:rPr lang="en-US" dirty="0" smtClean="0"/>
              <a:t>Function: secrete fluids into digestive tract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Digestive System Activities</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t>Ingestion: Taking in food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Digestive System Activities</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t>Ingestion: Taking in food</a:t>
            </a:r>
          </a:p>
          <a:p>
            <a:pPr marL="514350" indent="-514350">
              <a:buAutoNum type="arabicPeriod"/>
            </a:pPr>
            <a:r>
              <a:rPr lang="en-US" dirty="0" smtClean="0"/>
              <a:t>Mechanical digestion: large pieces of food are broken into smaller pieces through chewing and stomach churning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Digestive System Activities</a:t>
            </a:r>
            <a:endParaRPr lang="en-US" dirty="0"/>
          </a:p>
        </p:txBody>
      </p:sp>
      <p:sp>
        <p:nvSpPr>
          <p:cNvPr id="3" name="Content Placeholder 2"/>
          <p:cNvSpPr>
            <a:spLocks noGrp="1"/>
          </p:cNvSpPr>
          <p:nvPr>
            <p:ph idx="1"/>
          </p:nvPr>
        </p:nvSpPr>
        <p:spPr>
          <a:xfrm>
            <a:off x="457200" y="1219200"/>
            <a:ext cx="8229600" cy="5638800"/>
          </a:xfrm>
        </p:spPr>
        <p:txBody>
          <a:bodyPr>
            <a:normAutofit/>
          </a:bodyPr>
          <a:lstStyle/>
          <a:p>
            <a:pPr marL="514350" indent="-514350">
              <a:buAutoNum type="arabicPeriod"/>
            </a:pPr>
            <a:r>
              <a:rPr lang="en-US" dirty="0" smtClean="0"/>
              <a:t>Ingestion: Taking in food</a:t>
            </a:r>
          </a:p>
          <a:p>
            <a:pPr marL="514350" indent="-514350">
              <a:buAutoNum type="arabicPeriod"/>
            </a:pPr>
            <a:r>
              <a:rPr lang="en-US" dirty="0" smtClean="0"/>
              <a:t>Mechanical digestion: large pieces of food are broken into smaller pieces through chewing and stomach churning</a:t>
            </a:r>
          </a:p>
          <a:p>
            <a:pPr marL="514350" indent="-514350">
              <a:buAutoNum type="arabicPeriod"/>
            </a:pPr>
            <a:r>
              <a:rPr lang="en-US" dirty="0" smtClean="0"/>
              <a:t>Chemical digestion: Complex molecules of carbohydrates, proteins, and fats are transformed into smaller molecules that can be absorbed. Hydrolysis uses water to chemically break molecules apart. Digestive enzymes speed up the process of hydrolysis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Digestive System Activities</a:t>
            </a:r>
            <a:endParaRPr lang="en-US" dirty="0"/>
          </a:p>
        </p:txBody>
      </p:sp>
      <p:sp>
        <p:nvSpPr>
          <p:cNvPr id="3" name="Content Placeholder 2"/>
          <p:cNvSpPr>
            <a:spLocks noGrp="1"/>
          </p:cNvSpPr>
          <p:nvPr>
            <p:ph idx="1"/>
          </p:nvPr>
        </p:nvSpPr>
        <p:spPr/>
        <p:txBody>
          <a:bodyPr>
            <a:normAutofit/>
          </a:bodyPr>
          <a:lstStyle/>
          <a:p>
            <a:pPr>
              <a:buNone/>
            </a:pPr>
            <a:r>
              <a:rPr lang="en-US" dirty="0" smtClean="0"/>
              <a:t>4. Movements: First movement is swallowing (deglutition). Then mixing movements in the stomach. Peristalsis = rhythmic contractions that move food particles through the digestive tract.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Digestive System Activities</a:t>
            </a:r>
            <a:endParaRPr lang="en-US" dirty="0"/>
          </a:p>
        </p:txBody>
      </p:sp>
      <p:sp>
        <p:nvSpPr>
          <p:cNvPr id="3" name="Content Placeholder 2"/>
          <p:cNvSpPr>
            <a:spLocks noGrp="1"/>
          </p:cNvSpPr>
          <p:nvPr>
            <p:ph idx="1"/>
          </p:nvPr>
        </p:nvSpPr>
        <p:spPr/>
        <p:txBody>
          <a:bodyPr>
            <a:normAutofit/>
          </a:bodyPr>
          <a:lstStyle/>
          <a:p>
            <a:pPr>
              <a:buNone/>
            </a:pPr>
            <a:r>
              <a:rPr lang="en-US" dirty="0" smtClean="0"/>
              <a:t>4. Movements: First movement is swallowing (deglutition). Then mixing movements in the stomach. Peristalsis = rhythmic contractions that move food particles through the digestive tract. </a:t>
            </a:r>
          </a:p>
          <a:p>
            <a:pPr>
              <a:buNone/>
            </a:pPr>
            <a:r>
              <a:rPr lang="en-US" dirty="0" smtClean="0"/>
              <a:t>5. Absorption: Simple molecules pass through cells lining the small intestine and enter the blood or lymph capillaries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Digestive System Activities</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4. Movements: First movement is swallowing (deglutition). Then mixing movements in the stomach. Peristalsis = rhythmic contractions that move food particles through the digestive tract. </a:t>
            </a:r>
          </a:p>
          <a:p>
            <a:pPr>
              <a:buNone/>
            </a:pPr>
            <a:r>
              <a:rPr lang="en-US" dirty="0" smtClean="0"/>
              <a:t>5. Absorption: Simple molecules pass through cells lining the small intestine and enter the blood or lymph capillaries</a:t>
            </a:r>
          </a:p>
          <a:p>
            <a:pPr>
              <a:buNone/>
            </a:pPr>
            <a:r>
              <a:rPr lang="en-US" dirty="0" smtClean="0"/>
              <a:t>6. Elimination: Food molecules that cannot be digested are eliminated through defecation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 (pg 3)</a:t>
            </a:r>
            <a:endParaRPr lang="en-US" dirty="0"/>
          </a:p>
        </p:txBody>
      </p:sp>
      <p:sp>
        <p:nvSpPr>
          <p:cNvPr id="3" name="Content Placeholder 2"/>
          <p:cNvSpPr>
            <a:spLocks noGrp="1"/>
          </p:cNvSpPr>
          <p:nvPr>
            <p:ph idx="1"/>
          </p:nvPr>
        </p:nvSpPr>
        <p:spPr/>
        <p:txBody>
          <a:bodyPr/>
          <a:lstStyle/>
          <a:p>
            <a:r>
              <a:rPr lang="en-US" dirty="0" smtClean="0"/>
              <a:t>Paste in diagram “Organs of the </a:t>
            </a:r>
            <a:r>
              <a:rPr lang="en-US" dirty="0"/>
              <a:t>D</a:t>
            </a:r>
            <a:r>
              <a:rPr lang="en-US" dirty="0" smtClean="0"/>
              <a:t>igestive </a:t>
            </a:r>
            <a:r>
              <a:rPr lang="en-US" dirty="0"/>
              <a:t>S</a:t>
            </a:r>
            <a:r>
              <a:rPr lang="en-US" dirty="0" smtClean="0"/>
              <a:t>ystem”</a:t>
            </a:r>
          </a:p>
          <a:p>
            <a:r>
              <a:rPr lang="en-US" dirty="0" smtClean="0"/>
              <a:t>We will label it as a class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Notes: Overview of Digestive System (pg 2)</a:t>
            </a:r>
            <a:endParaRPr lang="en-US" dirty="0"/>
          </a:p>
        </p:txBody>
      </p:sp>
      <p:sp>
        <p:nvSpPr>
          <p:cNvPr id="3" name="Content Placeholder 2"/>
          <p:cNvSpPr>
            <a:spLocks noGrp="1"/>
          </p:cNvSpPr>
          <p:nvPr>
            <p:ph idx="1"/>
          </p:nvPr>
        </p:nvSpPr>
        <p:spPr/>
        <p:txBody>
          <a:bodyPr/>
          <a:lstStyle/>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Notes: Overview of Digestive System (pg 2)</a:t>
            </a:r>
            <a:endParaRPr lang="en-US" dirty="0"/>
          </a:p>
        </p:txBody>
      </p:sp>
      <p:sp>
        <p:nvSpPr>
          <p:cNvPr id="3" name="Content Placeholder 2"/>
          <p:cNvSpPr>
            <a:spLocks noGrp="1"/>
          </p:cNvSpPr>
          <p:nvPr>
            <p:ph idx="1"/>
          </p:nvPr>
        </p:nvSpPr>
        <p:spPr/>
        <p:txBody>
          <a:bodyPr/>
          <a:lstStyle/>
          <a:p>
            <a:r>
              <a:rPr lang="en-US" dirty="0" smtClean="0"/>
              <a:t>Includes digestive tract and accessory organs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Notes: Overview of Digestive System (pg 2)</a:t>
            </a:r>
            <a:endParaRPr lang="en-US" dirty="0"/>
          </a:p>
        </p:txBody>
      </p:sp>
      <p:sp>
        <p:nvSpPr>
          <p:cNvPr id="3" name="Content Placeholder 2"/>
          <p:cNvSpPr>
            <a:spLocks noGrp="1"/>
          </p:cNvSpPr>
          <p:nvPr>
            <p:ph idx="1"/>
          </p:nvPr>
        </p:nvSpPr>
        <p:spPr/>
        <p:txBody>
          <a:bodyPr/>
          <a:lstStyle/>
          <a:p>
            <a:r>
              <a:rPr lang="en-US" dirty="0" smtClean="0"/>
              <a:t>Includes digestive tract and accessory organs</a:t>
            </a:r>
          </a:p>
          <a:p>
            <a:r>
              <a:rPr lang="en-US" dirty="0" smtClean="0"/>
              <a:t>Functions: break down food, absorb nutrients, eliminate waste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Digestive Tract</a:t>
            </a:r>
            <a:endParaRPr lang="en-US" dirty="0"/>
          </a:p>
        </p:txBody>
      </p:sp>
      <p:sp>
        <p:nvSpPr>
          <p:cNvPr id="3" name="Content Placeholder 2"/>
          <p:cNvSpPr>
            <a:spLocks noGrp="1"/>
          </p:cNvSpPr>
          <p:nvPr>
            <p:ph idx="1"/>
          </p:nvPr>
        </p:nvSpPr>
        <p:spPr/>
        <p:txBody>
          <a:bodyPr/>
          <a:lstStyle/>
          <a:p>
            <a:r>
              <a:rPr lang="en-US" dirty="0" smtClean="0"/>
              <a:t>Also called the alimentary canal or gastrointestinal (GI) tract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Digestive Tract</a:t>
            </a:r>
            <a:endParaRPr lang="en-US" dirty="0"/>
          </a:p>
        </p:txBody>
      </p:sp>
      <p:sp>
        <p:nvSpPr>
          <p:cNvPr id="3" name="Content Placeholder 2"/>
          <p:cNvSpPr>
            <a:spLocks noGrp="1"/>
          </p:cNvSpPr>
          <p:nvPr>
            <p:ph idx="1"/>
          </p:nvPr>
        </p:nvSpPr>
        <p:spPr/>
        <p:txBody>
          <a:bodyPr/>
          <a:lstStyle/>
          <a:p>
            <a:r>
              <a:rPr lang="en-US" dirty="0" smtClean="0"/>
              <a:t>Also called the alimentary canal or gastrointestinal (GI) tract</a:t>
            </a:r>
          </a:p>
          <a:p>
            <a:r>
              <a:rPr lang="en-US" dirty="0" smtClean="0"/>
              <a:t>Long continuous tube (9 meters) that extends from mouth to anus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Digestive Tract</a:t>
            </a:r>
            <a:endParaRPr lang="en-US" dirty="0"/>
          </a:p>
        </p:txBody>
      </p:sp>
      <p:sp>
        <p:nvSpPr>
          <p:cNvPr id="3" name="Content Placeholder 2"/>
          <p:cNvSpPr>
            <a:spLocks noGrp="1"/>
          </p:cNvSpPr>
          <p:nvPr>
            <p:ph idx="1"/>
          </p:nvPr>
        </p:nvSpPr>
        <p:spPr/>
        <p:txBody>
          <a:bodyPr/>
          <a:lstStyle/>
          <a:p>
            <a:r>
              <a:rPr lang="en-US" dirty="0" smtClean="0"/>
              <a:t>Also called the alimentary canal or gastrointestinal (GI) tract</a:t>
            </a:r>
          </a:p>
          <a:p>
            <a:r>
              <a:rPr lang="en-US" dirty="0" smtClean="0"/>
              <a:t>Long continuous tube (9 meters) that extends from mouth to anus</a:t>
            </a:r>
          </a:p>
          <a:p>
            <a:r>
              <a:rPr lang="en-US" dirty="0" smtClean="0"/>
              <a:t>Includes mouth, pharynx, esophagus, stomach, small intestine and large intestine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Accessory structures</a:t>
            </a:r>
            <a:endParaRPr lang="en-US" dirty="0"/>
          </a:p>
        </p:txBody>
      </p:sp>
      <p:sp>
        <p:nvSpPr>
          <p:cNvPr id="3" name="Content Placeholder 2"/>
          <p:cNvSpPr>
            <a:spLocks noGrp="1"/>
          </p:cNvSpPr>
          <p:nvPr>
            <p:ph idx="1"/>
          </p:nvPr>
        </p:nvSpPr>
        <p:spPr/>
        <p:txBody>
          <a:bodyPr/>
          <a:lstStyle/>
          <a:p>
            <a:r>
              <a:rPr lang="en-US" dirty="0" smtClean="0"/>
              <a:t>Tongue and teeth</a:t>
            </a:r>
          </a:p>
          <a:p>
            <a:r>
              <a:rPr lang="en-US" dirty="0" smtClean="0"/>
              <a:t>Function: mastication (chewing)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Accessory Organs</a:t>
            </a:r>
            <a:endParaRPr lang="en-US" dirty="0"/>
          </a:p>
        </p:txBody>
      </p:sp>
      <p:sp>
        <p:nvSpPr>
          <p:cNvPr id="3" name="Content Placeholder 2"/>
          <p:cNvSpPr>
            <a:spLocks noGrp="1"/>
          </p:cNvSpPr>
          <p:nvPr>
            <p:ph idx="1"/>
          </p:nvPr>
        </p:nvSpPr>
        <p:spPr/>
        <p:txBody>
          <a:bodyPr/>
          <a:lstStyle/>
          <a:p>
            <a:r>
              <a:rPr lang="en-US" dirty="0" smtClean="0"/>
              <a:t>Salivary glands, liver, gallbladder, and pancreas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59509</TotalTime>
  <Words>478</Words>
  <Application>Microsoft Office PowerPoint</Application>
  <PresentationFormat>On-screen Show (4:3)</PresentationFormat>
  <Paragraphs>51</Paragraphs>
  <Slides>17</Slides>
  <Notes>0</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Office Theme</vt:lpstr>
      <vt:lpstr>Construct your Interactive Notes</vt:lpstr>
      <vt:lpstr>Notes: Overview of Digestive System (pg 2)</vt:lpstr>
      <vt:lpstr>Notes: Overview of Digestive System (pg 2)</vt:lpstr>
      <vt:lpstr>Notes: Overview of Digestive System (pg 2)</vt:lpstr>
      <vt:lpstr>Digestive Tract</vt:lpstr>
      <vt:lpstr>Digestive Tract</vt:lpstr>
      <vt:lpstr>Digestive Tract</vt:lpstr>
      <vt:lpstr>Accessory structures</vt:lpstr>
      <vt:lpstr>Accessory Organs</vt:lpstr>
      <vt:lpstr>Accessory Organs</vt:lpstr>
      <vt:lpstr>Digestive System Activities</vt:lpstr>
      <vt:lpstr>Digestive System Activities</vt:lpstr>
      <vt:lpstr>Digestive System Activities</vt:lpstr>
      <vt:lpstr>Digestive System Activities</vt:lpstr>
      <vt:lpstr>Digestive System Activities</vt:lpstr>
      <vt:lpstr>Digestive System Activities</vt:lpstr>
      <vt:lpstr>Output (pg 3)</vt:lpstr>
    </vt:vector>
  </TitlesOfParts>
  <Company>4J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South Eugene High School</dc:creator>
  <cp:lastModifiedBy>Teacher</cp:lastModifiedBy>
  <cp:revision>236</cp:revision>
  <cp:lastPrinted>2013-12-13T18:09:49Z</cp:lastPrinted>
  <dcterms:created xsi:type="dcterms:W3CDTF">2016-02-22T17:34:26Z</dcterms:created>
  <dcterms:modified xsi:type="dcterms:W3CDTF">2016-02-26T19:32:03Z</dcterms:modified>
</cp:coreProperties>
</file>