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61" r:id="rId2"/>
    <p:sldId id="273" r:id="rId3"/>
    <p:sldId id="274" r:id="rId4"/>
    <p:sldId id="262" r:id="rId5"/>
    <p:sldId id="258" r:id="rId6"/>
    <p:sldId id="265" r:id="rId7"/>
    <p:sldId id="266" r:id="rId8"/>
    <p:sldId id="267" r:id="rId9"/>
    <p:sldId id="268" r:id="rId10"/>
    <p:sldId id="259" r:id="rId11"/>
    <p:sldId id="269" r:id="rId12"/>
    <p:sldId id="270" r:id="rId13"/>
    <p:sldId id="264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3E74-5E8E-4D1D-8DE6-0DC6624BDCAF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7789B-9BBA-48CD-A4A2-FCCE33009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Red Blood Cells and Hemoglobin 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Each RBC contains about 280 million hemoglobin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Each RBC contains about 280 million hemoglobin molecules</a:t>
            </a:r>
          </a:p>
          <a:p>
            <a:r>
              <a:rPr lang="en-US" dirty="0" err="1" smtClean="0"/>
              <a:t>Heme</a:t>
            </a:r>
            <a:r>
              <a:rPr lang="en-US" dirty="0" smtClean="0"/>
              <a:t> (Iron containing pigment) + </a:t>
            </a:r>
            <a:r>
              <a:rPr lang="en-US" dirty="0" err="1" smtClean="0"/>
              <a:t>Globin</a:t>
            </a:r>
            <a:r>
              <a:rPr lang="en-US" dirty="0" smtClean="0"/>
              <a:t> (protein)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Each RBC contains about 280 million hemoglobin molecules</a:t>
            </a:r>
          </a:p>
          <a:p>
            <a:r>
              <a:rPr lang="en-US" dirty="0" err="1" smtClean="0"/>
              <a:t>Heme</a:t>
            </a:r>
            <a:r>
              <a:rPr lang="en-US" dirty="0" smtClean="0"/>
              <a:t> (Iron containing pigment) + </a:t>
            </a:r>
            <a:r>
              <a:rPr lang="en-US" dirty="0" err="1" smtClean="0"/>
              <a:t>Globin</a:t>
            </a:r>
            <a:r>
              <a:rPr lang="en-US" dirty="0" smtClean="0"/>
              <a:t> (protein)</a:t>
            </a:r>
          </a:p>
          <a:p>
            <a:r>
              <a:rPr lang="en-US" dirty="0" err="1" smtClean="0"/>
              <a:t>Globin</a:t>
            </a:r>
            <a:r>
              <a:rPr lang="en-US" dirty="0" smtClean="0"/>
              <a:t> protein has 4 subunits (2 alpha and 2 beta). Each subunit has one </a:t>
            </a:r>
            <a:r>
              <a:rPr lang="en-US" dirty="0" err="1" smtClean="0"/>
              <a:t>heme</a:t>
            </a:r>
            <a:r>
              <a:rPr lang="en-US" dirty="0" smtClean="0"/>
              <a:t> group</a:t>
            </a:r>
            <a:endParaRPr lang="en-US" dirty="0"/>
          </a:p>
        </p:txBody>
      </p:sp>
      <p:pic>
        <p:nvPicPr>
          <p:cNvPr id="5122" name="Picture 2" descr="http://doctorgrasshopper.files.wordpress.com/2010/02/hemoglob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191000"/>
            <a:ext cx="285151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lungs, </a:t>
            </a:r>
            <a:r>
              <a:rPr lang="en-US" dirty="0" err="1" smtClean="0"/>
              <a:t>heme</a:t>
            </a:r>
            <a:r>
              <a:rPr lang="en-US" dirty="0" smtClean="0"/>
              <a:t> binds oxygen to form </a:t>
            </a:r>
            <a:r>
              <a:rPr lang="en-US" dirty="0" err="1" smtClean="0"/>
              <a:t>oxyhemoglobin</a:t>
            </a:r>
            <a:r>
              <a:rPr lang="en-US" dirty="0" smtClean="0"/>
              <a:t> (bright red)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lungs, </a:t>
            </a:r>
            <a:r>
              <a:rPr lang="en-US" dirty="0" err="1" smtClean="0"/>
              <a:t>heme</a:t>
            </a:r>
            <a:r>
              <a:rPr lang="en-US" dirty="0" smtClean="0"/>
              <a:t> binds oxygen to form </a:t>
            </a:r>
            <a:r>
              <a:rPr lang="en-US" dirty="0" err="1" smtClean="0"/>
              <a:t>oxyhemoglobin</a:t>
            </a:r>
            <a:r>
              <a:rPr lang="en-US" dirty="0" smtClean="0"/>
              <a:t> (bright red)</a:t>
            </a:r>
          </a:p>
          <a:p>
            <a:r>
              <a:rPr lang="en-US" dirty="0" smtClean="0"/>
              <a:t>In the tissues, oxygen is released leaving </a:t>
            </a:r>
            <a:r>
              <a:rPr lang="en-US" dirty="0" err="1" smtClean="0"/>
              <a:t>deoxyhemoglobin</a:t>
            </a:r>
            <a:r>
              <a:rPr lang="en-US" dirty="0" smtClean="0"/>
              <a:t> (dark red). Carbon dioxide binds to the </a:t>
            </a:r>
            <a:r>
              <a:rPr lang="en-US" dirty="0" err="1" smtClean="0"/>
              <a:t>globin</a:t>
            </a:r>
            <a:r>
              <a:rPr lang="en-US" dirty="0" smtClean="0"/>
              <a:t> (not the </a:t>
            </a:r>
            <a:r>
              <a:rPr lang="en-US" dirty="0" err="1" smtClean="0"/>
              <a:t>heme</a:t>
            </a:r>
            <a:r>
              <a:rPr lang="en-US" dirty="0" smtClean="0"/>
              <a:t>) and is carried to the lungs to be exhaled.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Hemoglobin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364163"/>
          </a:xfrm>
        </p:spPr>
        <p:txBody>
          <a:bodyPr/>
          <a:lstStyle/>
          <a:p>
            <a:r>
              <a:rPr lang="en-US" dirty="0" smtClean="0"/>
              <a:t>Build a hemoglobin molecule. Make 4 subunits and put a </a:t>
            </a:r>
            <a:r>
              <a:rPr lang="en-US" dirty="0" err="1" smtClean="0"/>
              <a:t>heme</a:t>
            </a:r>
            <a:r>
              <a:rPr lang="en-US" dirty="0" smtClean="0"/>
              <a:t> molecule (white) on each. Put a piece of tape on each </a:t>
            </a:r>
            <a:r>
              <a:rPr lang="en-US" dirty="0" err="1" smtClean="0"/>
              <a:t>heme</a:t>
            </a:r>
            <a:endParaRPr lang="en-US" dirty="0" smtClean="0"/>
          </a:p>
          <a:p>
            <a:r>
              <a:rPr lang="en-US" dirty="0" smtClean="0"/>
              <a:t>Make 4 O</a:t>
            </a:r>
            <a:r>
              <a:rPr lang="en-US" baseline="-25000" dirty="0" smtClean="0"/>
              <a:t>2 </a:t>
            </a:r>
            <a:r>
              <a:rPr lang="en-US" dirty="0" smtClean="0"/>
              <a:t> (blue) and 4 CO</a:t>
            </a:r>
            <a:r>
              <a:rPr lang="en-US" baseline="-25000" dirty="0" smtClean="0"/>
              <a:t>2</a:t>
            </a:r>
            <a:r>
              <a:rPr lang="en-US" dirty="0" smtClean="0"/>
              <a:t> (green) from colored paper</a:t>
            </a:r>
          </a:p>
          <a:p>
            <a:r>
              <a:rPr lang="en-US" dirty="0" smtClean="0"/>
              <a:t>Show me how oxygen and carbon dioxide are carried between the lungs and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muscle cell</a:t>
            </a:r>
          </a:p>
        </p:txBody>
      </p:sp>
      <p:pic>
        <p:nvPicPr>
          <p:cNvPr id="4" name="Picture 2" descr="http://doctorgrasshopper.files.wordpress.com/2010/02/hemoglob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419600"/>
            <a:ext cx="285151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Red Blood Cells and Hemoglobin 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Erythrocytes (Red Blood Cells)</a:t>
            </a:r>
          </a:p>
          <a:p>
            <a:r>
              <a:rPr lang="en-US" dirty="0" smtClean="0"/>
              <a:t>Tiny biconcave disks. Shape increases flexibility (to fit through tiny capillaries) and surface area (to make diffusion of gases more efficient)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657600"/>
            <a:ext cx="4038600" cy="279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Red Blood Cells and Hemoglobin 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Erythrocytes (Red Blood Cells)</a:t>
            </a:r>
          </a:p>
          <a:p>
            <a:r>
              <a:rPr lang="en-US" dirty="0" smtClean="0"/>
              <a:t>Tiny biconcave disks. Shape increases flexibility (to fit through tiny capillaries) and surface area (to make diffusion of gases more efficient)</a:t>
            </a:r>
          </a:p>
          <a:p>
            <a:r>
              <a:rPr lang="en-US" dirty="0" smtClean="0"/>
              <a:t>Mature RBC lacks a nucleus and most other organelles. Lost during development to make room for more hemoglobin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Red Blood Cells and Hemoglobin 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Erythrocytes (Red Blood Cells)</a:t>
            </a:r>
          </a:p>
          <a:p>
            <a:r>
              <a:rPr lang="en-US" dirty="0" smtClean="0"/>
              <a:t>Tiny biconcave disks. Shape increases flexibility (to fit through tiny capillaries) and surface area (to make diffusion of gases more efficient)</a:t>
            </a:r>
          </a:p>
          <a:p>
            <a:r>
              <a:rPr lang="en-US" dirty="0" smtClean="0"/>
              <a:t>Mature RBC lacks a nucleus and most other organelles. Lost during development to make room for more hemoglobin</a:t>
            </a:r>
          </a:p>
          <a:p>
            <a:r>
              <a:rPr lang="en-US" dirty="0" smtClean="0"/>
              <a:t>RBCs can’t undergo mitosis (because they have no nucleus) so new RBCs come from stem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Kidney produces renal </a:t>
            </a:r>
            <a:r>
              <a:rPr lang="en-US" dirty="0" err="1" smtClean="0"/>
              <a:t>erythropoietic</a:t>
            </a:r>
            <a:r>
              <a:rPr lang="en-US" dirty="0" smtClean="0"/>
              <a:t> factor that activates erythropoietin made in the 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Kidney produces renal </a:t>
            </a:r>
            <a:r>
              <a:rPr lang="en-US" dirty="0" err="1" smtClean="0"/>
              <a:t>erythropoietic</a:t>
            </a:r>
            <a:r>
              <a:rPr lang="en-US" dirty="0" smtClean="0"/>
              <a:t> factor that activates erythropoietin made in the liver</a:t>
            </a:r>
          </a:p>
          <a:p>
            <a:r>
              <a:rPr lang="en-US" dirty="0" smtClean="0"/>
              <a:t>Active erythropoietin stimulates red bone marrow to produce RBCs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Kidney produces renal </a:t>
            </a:r>
            <a:r>
              <a:rPr lang="en-US" dirty="0" err="1" smtClean="0"/>
              <a:t>erythropoietic</a:t>
            </a:r>
            <a:r>
              <a:rPr lang="en-US" dirty="0" smtClean="0"/>
              <a:t> factor that activates erythropoietin made in the liver</a:t>
            </a:r>
          </a:p>
          <a:p>
            <a:r>
              <a:rPr lang="en-US" dirty="0" smtClean="0"/>
              <a:t>Active erythropoietin stimulates red bone marrow to produce RBCs</a:t>
            </a:r>
          </a:p>
          <a:p>
            <a:r>
              <a:rPr lang="en-US" dirty="0" smtClean="0"/>
              <a:t>2 million RBCs are made and destroyed each second in your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Kidney produces renal </a:t>
            </a:r>
            <a:r>
              <a:rPr lang="en-US" dirty="0" err="1" smtClean="0"/>
              <a:t>erythropoietic</a:t>
            </a:r>
            <a:r>
              <a:rPr lang="en-US" dirty="0" smtClean="0"/>
              <a:t> factor that activates erythropoietin made in the liver</a:t>
            </a:r>
          </a:p>
          <a:p>
            <a:r>
              <a:rPr lang="en-US" dirty="0" smtClean="0"/>
              <a:t>Active erythropoietin stimulates red bone marrow to produce RBCs</a:t>
            </a:r>
          </a:p>
          <a:p>
            <a:r>
              <a:rPr lang="en-US" dirty="0" smtClean="0"/>
              <a:t>2 million RBCs are made and destroyed each second in your body</a:t>
            </a:r>
          </a:p>
          <a:p>
            <a:r>
              <a:rPr lang="en-US" dirty="0" smtClean="0"/>
              <a:t>Life span of RBCs = 120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Kidney produces renal </a:t>
            </a:r>
            <a:r>
              <a:rPr lang="en-US" dirty="0" err="1" smtClean="0"/>
              <a:t>erythropoietic</a:t>
            </a:r>
            <a:r>
              <a:rPr lang="en-US" dirty="0" smtClean="0"/>
              <a:t> factor that activates erythropoietin made in the liver</a:t>
            </a:r>
          </a:p>
          <a:p>
            <a:r>
              <a:rPr lang="en-US" dirty="0" smtClean="0"/>
              <a:t>Active erythropoietin stimulates red bone marrow to produce RBCs</a:t>
            </a:r>
          </a:p>
          <a:p>
            <a:r>
              <a:rPr lang="en-US" dirty="0" smtClean="0"/>
              <a:t>2 million RBCs are made and destroyed each second in your body</a:t>
            </a:r>
          </a:p>
          <a:p>
            <a:r>
              <a:rPr lang="en-US" dirty="0" smtClean="0"/>
              <a:t>Life span of RBCs = 120 days</a:t>
            </a:r>
          </a:p>
          <a:p>
            <a:r>
              <a:rPr lang="en-US" dirty="0" smtClean="0"/>
              <a:t>RBC production requires Vitamin B12, Folic acid, and Iron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46412</TotalTime>
  <Words>555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Notes: Red Blood Cells and Hemoglobin (page 4)</vt:lpstr>
      <vt:lpstr>Notes: Red Blood Cells and Hemoglobin (page 4)</vt:lpstr>
      <vt:lpstr>Notes: Red Blood Cells and Hemoglobin (page 4)</vt:lpstr>
      <vt:lpstr>Notes: Red Blood Cells and Hemoglobin (page 4)</vt:lpstr>
      <vt:lpstr>Erythrocyte production</vt:lpstr>
      <vt:lpstr>Erythrocyte production</vt:lpstr>
      <vt:lpstr>Erythrocyte production</vt:lpstr>
      <vt:lpstr>Erythrocyte production</vt:lpstr>
      <vt:lpstr>Erythrocyte production</vt:lpstr>
      <vt:lpstr>Hemoglobin</vt:lpstr>
      <vt:lpstr>Hemoglobin</vt:lpstr>
      <vt:lpstr>Hemoglobin</vt:lpstr>
      <vt:lpstr>Slide 13</vt:lpstr>
      <vt:lpstr>Slide 14</vt:lpstr>
      <vt:lpstr>Hemoglobin simulation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566</cp:revision>
  <cp:lastPrinted>2014-01-08T23:09:22Z</cp:lastPrinted>
  <dcterms:created xsi:type="dcterms:W3CDTF">2016-01-19T22:30:27Z</dcterms:created>
  <dcterms:modified xsi:type="dcterms:W3CDTF">2016-01-28T17:39:52Z</dcterms:modified>
</cp:coreProperties>
</file>