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23"/>
  </p:handoutMasterIdLst>
  <p:sldIdLst>
    <p:sldId id="261" r:id="rId2"/>
    <p:sldId id="265" r:id="rId3"/>
    <p:sldId id="266" r:id="rId4"/>
    <p:sldId id="267" r:id="rId5"/>
    <p:sldId id="257" r:id="rId6"/>
    <p:sldId id="263" r:id="rId7"/>
    <p:sldId id="262" r:id="rId8"/>
    <p:sldId id="269" r:id="rId9"/>
    <p:sldId id="270" r:id="rId10"/>
    <p:sldId id="264" r:id="rId11"/>
    <p:sldId id="271" r:id="rId12"/>
    <p:sldId id="272" r:id="rId13"/>
    <p:sldId id="258" r:id="rId14"/>
    <p:sldId id="259" r:id="rId15"/>
    <p:sldId id="260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BD73-3529-EC4B-A763-155253FA9933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96955-0854-3A40-BAC1-9CBD69AE6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699-D850-FE43-951A-B84D3CFD56B9}" type="datetimeFigureOut">
              <a:rPr lang="en-US" smtClean="0"/>
              <a:pPr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217D-636A-6047-AB98-3C5E89B8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Physiology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Renal tubule</a:t>
            </a:r>
          </a:p>
          <a:p>
            <a:pPr>
              <a:buNone/>
            </a:pPr>
            <a:r>
              <a:rPr lang="en-US" dirty="0" smtClean="0"/>
              <a:t>	a. Proximal convoluted tubule: Highly coiled. Located in cortex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Renal tubule</a:t>
            </a:r>
          </a:p>
          <a:p>
            <a:pPr>
              <a:buNone/>
            </a:pPr>
            <a:r>
              <a:rPr lang="en-US" dirty="0" smtClean="0"/>
              <a:t>	a. Proximal convoluted tubule: Highly coiled. Located in cortex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. Loop of </a:t>
            </a:r>
            <a:r>
              <a:rPr lang="en-US" dirty="0" err="1" smtClean="0"/>
              <a:t>Henle</a:t>
            </a:r>
            <a:r>
              <a:rPr lang="en-US" dirty="0" smtClean="0"/>
              <a:t>: A hairpin loop that dips into the medulla, makes a U-turn, and ascends back to the cortex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Renal tubule</a:t>
            </a:r>
          </a:p>
          <a:p>
            <a:pPr>
              <a:buNone/>
            </a:pPr>
            <a:r>
              <a:rPr lang="en-US" dirty="0" smtClean="0"/>
              <a:t>	a. Proximal convoluted tubule: Highly coiled. Located in cortex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. Loop of </a:t>
            </a:r>
            <a:r>
              <a:rPr lang="en-US" dirty="0" err="1" smtClean="0"/>
              <a:t>Henle</a:t>
            </a:r>
            <a:r>
              <a:rPr lang="en-US" dirty="0" smtClean="0"/>
              <a:t>: A hairpin loop that dips into the medulla, makes a U-turn, and ascends back to the cortex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dirty="0" smtClean="0"/>
              <a:t>. Distal convoluted tubule: Coiled, in cortex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Nephrons</a:t>
            </a:r>
            <a:r>
              <a:rPr lang="en-US" dirty="0" smtClean="0"/>
              <a:t> form urine in 3 steps</a:t>
            </a:r>
          </a:p>
          <a:p>
            <a:pPr>
              <a:buNone/>
            </a:pPr>
            <a:r>
              <a:rPr lang="en-US" dirty="0" smtClean="0"/>
              <a:t>	1. Filtration: Water and small solutes enter the </a:t>
            </a:r>
            <a:r>
              <a:rPr lang="en-US" dirty="0" err="1" smtClean="0"/>
              <a:t>nephron</a:t>
            </a:r>
            <a:r>
              <a:rPr lang="en-US" dirty="0" smtClean="0"/>
              <a:t> (blood cells and proteins do not enter). Filtrate is similar to blood plasma.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Nephrons</a:t>
            </a:r>
            <a:r>
              <a:rPr lang="en-US" dirty="0" smtClean="0"/>
              <a:t> form urine in 3 steps</a:t>
            </a:r>
          </a:p>
          <a:p>
            <a:pPr>
              <a:buNone/>
            </a:pPr>
            <a:r>
              <a:rPr lang="en-US" dirty="0" smtClean="0"/>
              <a:t>	1. Filtration: Water and small solutes enter the </a:t>
            </a:r>
            <a:r>
              <a:rPr lang="en-US" dirty="0" err="1" smtClean="0"/>
              <a:t>nephron</a:t>
            </a:r>
            <a:r>
              <a:rPr lang="en-US" dirty="0" smtClean="0"/>
              <a:t> (blood cells and proteins do not enter). Filtrate is similar to blood plasma.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Reabsorption</a:t>
            </a:r>
            <a:r>
              <a:rPr lang="en-US" dirty="0" smtClean="0"/>
              <a:t>: Useful substances (water, glucose, amino acids, needed ions) are transported out of the filtrate and back into the blood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Nephrons</a:t>
            </a:r>
            <a:r>
              <a:rPr lang="en-US" dirty="0" smtClean="0"/>
              <a:t> form urine in 3 steps</a:t>
            </a:r>
          </a:p>
          <a:p>
            <a:pPr>
              <a:buNone/>
            </a:pPr>
            <a:r>
              <a:rPr lang="en-US" dirty="0" smtClean="0"/>
              <a:t>	1. Filtration: Water and small solutes enter the </a:t>
            </a:r>
            <a:r>
              <a:rPr lang="en-US" dirty="0" err="1" smtClean="0"/>
              <a:t>nephron</a:t>
            </a:r>
            <a:r>
              <a:rPr lang="en-US" dirty="0" smtClean="0"/>
              <a:t> (blood cells and proteins do not enter). Filtrate is similar to blood plasma.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Reabsorption</a:t>
            </a:r>
            <a:r>
              <a:rPr lang="en-US" dirty="0" smtClean="0"/>
              <a:t>: Useful substances (water, glucose, amino acids, needed ions) are transported out of the filtrate and back into the blood</a:t>
            </a:r>
          </a:p>
          <a:p>
            <a:pPr>
              <a:buNone/>
            </a:pPr>
            <a:r>
              <a:rPr lang="en-US" dirty="0" smtClean="0"/>
              <a:t>	3. Secretion: Harmful substances (H+, excess K+, some drugs and poisons) are removed from the blood and put into the filtrate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code </a:t>
            </a:r>
            <a:r>
              <a:rPr lang="en-US" dirty="0" err="1" smtClean="0"/>
              <a:t>nephron</a:t>
            </a:r>
            <a:r>
              <a:rPr lang="en-US" dirty="0" smtClean="0"/>
              <a:t>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Hormones regulate the </a:t>
            </a:r>
            <a:r>
              <a:rPr lang="en-US" dirty="0" err="1" smtClean="0"/>
              <a:t>reabsorption</a:t>
            </a:r>
            <a:r>
              <a:rPr lang="en-US" dirty="0" smtClean="0"/>
              <a:t> of water and electrolytes by the kidneys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Hormones regulate the </a:t>
            </a:r>
            <a:r>
              <a:rPr lang="en-US" dirty="0" err="1" smtClean="0"/>
              <a:t>reabsorption</a:t>
            </a:r>
            <a:r>
              <a:rPr lang="en-US" dirty="0" smtClean="0"/>
              <a:t> of water and electrolytes by the kidneys</a:t>
            </a:r>
          </a:p>
          <a:p>
            <a:r>
              <a:rPr lang="en-US" dirty="0" smtClean="0"/>
              <a:t>If blood volume drops, the pituitary gland releases </a:t>
            </a:r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Hormones regulate the </a:t>
            </a:r>
            <a:r>
              <a:rPr lang="en-US" dirty="0" err="1" smtClean="0"/>
              <a:t>reabsorption</a:t>
            </a:r>
            <a:r>
              <a:rPr lang="en-US" dirty="0" smtClean="0"/>
              <a:t> of water and electrolytes by the kidneys</a:t>
            </a:r>
          </a:p>
          <a:p>
            <a:r>
              <a:rPr lang="en-US" dirty="0" smtClean="0"/>
              <a:t>If blood volume drops, the pituitary gland releases </a:t>
            </a:r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</a:p>
          <a:p>
            <a:r>
              <a:rPr lang="en-US" dirty="0" smtClean="0"/>
              <a:t>ADH causes the kidney duct cells to reabsorb more water and produce less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Macroscopic Structure of the Kidney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Cortex: Outer region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Hormones regulate the </a:t>
            </a:r>
            <a:r>
              <a:rPr lang="en-US" dirty="0" err="1" smtClean="0"/>
              <a:t>reabsorption</a:t>
            </a:r>
            <a:r>
              <a:rPr lang="en-US" dirty="0" smtClean="0"/>
              <a:t> of water and electrolytes by the kidneys</a:t>
            </a:r>
          </a:p>
          <a:p>
            <a:r>
              <a:rPr lang="en-US" dirty="0" smtClean="0"/>
              <a:t>If blood volume drops, the pituitary gland releases </a:t>
            </a:r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</a:p>
          <a:p>
            <a:r>
              <a:rPr lang="en-US" dirty="0" smtClean="0"/>
              <a:t>ADH causes the kidney duct cells to reabsorb more water and produce less urine</a:t>
            </a:r>
          </a:p>
          <a:p>
            <a:r>
              <a:rPr lang="en-US" dirty="0" smtClean="0"/>
              <a:t>Alcohol inhibits ADH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Hormones regulate the </a:t>
            </a:r>
            <a:r>
              <a:rPr lang="en-US" dirty="0" err="1" smtClean="0"/>
              <a:t>reabsorption</a:t>
            </a:r>
            <a:r>
              <a:rPr lang="en-US" dirty="0" smtClean="0"/>
              <a:t> of water and electrolytes by the kidneys</a:t>
            </a:r>
          </a:p>
          <a:p>
            <a:r>
              <a:rPr lang="en-US" dirty="0" smtClean="0"/>
              <a:t>If blood volume drops, the pituitary gland releases </a:t>
            </a:r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</a:p>
          <a:p>
            <a:r>
              <a:rPr lang="en-US" dirty="0" smtClean="0"/>
              <a:t>ADH causes the kidney duct cells to reabsorb more water and produce less urine</a:t>
            </a:r>
          </a:p>
          <a:p>
            <a:r>
              <a:rPr lang="en-US" dirty="0" smtClean="0"/>
              <a:t>Alcohol inhibits ADH production</a:t>
            </a:r>
          </a:p>
          <a:p>
            <a:r>
              <a:rPr lang="en-US" dirty="0" smtClean="0"/>
              <a:t>Inability to produce ADH is called diabetes </a:t>
            </a:r>
            <a:r>
              <a:rPr lang="en-US" dirty="0" err="1" smtClean="0"/>
              <a:t>insipidus</a:t>
            </a:r>
            <a:r>
              <a:rPr lang="en-US" dirty="0" smtClean="0"/>
              <a:t> (water diabetes). Affected individuals produce up to 25 liters of very dilute urine per day and are constantly thirsty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Macroscopic Structure of the Kidney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Cortex: Outer region </a:t>
            </a:r>
          </a:p>
          <a:p>
            <a:r>
              <a:rPr lang="en-US" dirty="0" smtClean="0"/>
              <a:t>Medulla: Inner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Macroscopic Structure of the Kidney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Cortex: Outer region </a:t>
            </a:r>
          </a:p>
          <a:p>
            <a:r>
              <a:rPr lang="en-US" dirty="0" smtClean="0"/>
              <a:t>Medulla: Inner region</a:t>
            </a:r>
          </a:p>
          <a:p>
            <a:r>
              <a:rPr lang="en-US" dirty="0" smtClean="0"/>
              <a:t>Renal pelvis: large cavity that collects the urine as it is produced. Continuous with </a:t>
            </a:r>
            <a:r>
              <a:rPr lang="en-US" dirty="0" err="1" smtClean="0"/>
              <a:t>ureter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Nephrons</a:t>
            </a:r>
            <a:r>
              <a:rPr lang="en-US" dirty="0" smtClean="0"/>
              <a:t> are the functional unit of the kidney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Nephrons</a:t>
            </a:r>
            <a:r>
              <a:rPr lang="en-US" dirty="0" smtClean="0"/>
              <a:t> are the functional unit of the kidney</a:t>
            </a:r>
          </a:p>
          <a:p>
            <a:r>
              <a:rPr lang="en-US" dirty="0" smtClean="0"/>
              <a:t> Over 1 million </a:t>
            </a:r>
            <a:r>
              <a:rPr lang="en-US" dirty="0" err="1" smtClean="0"/>
              <a:t>nephrons</a:t>
            </a:r>
            <a:r>
              <a:rPr lang="en-US" dirty="0" smtClean="0"/>
              <a:t> per kidney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Nephrons</a:t>
            </a:r>
            <a:r>
              <a:rPr lang="en-US" dirty="0" smtClean="0"/>
              <a:t> have two parts: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Nephrons</a:t>
            </a:r>
            <a:r>
              <a:rPr lang="en-US" dirty="0" smtClean="0"/>
              <a:t> have two parts: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Renal corpuscle</a:t>
            </a:r>
          </a:p>
          <a:p>
            <a:pPr marL="914400" lvl="1" indent="-514350">
              <a:buAutoNum type="alphaLcPeriod"/>
            </a:pPr>
            <a:r>
              <a:rPr lang="en-US" sz="3200" dirty="0" err="1" smtClean="0"/>
              <a:t>Glomerulus</a:t>
            </a:r>
            <a:r>
              <a:rPr lang="en-US" sz="3200" dirty="0" smtClean="0"/>
              <a:t>: cluster of capillaries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Nephrons</a:t>
            </a:r>
            <a:r>
              <a:rPr lang="en-US" dirty="0" smtClean="0"/>
              <a:t> have two parts: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Renal corpuscle</a:t>
            </a:r>
          </a:p>
          <a:p>
            <a:pPr marL="914400" lvl="1" indent="-514350">
              <a:buNone/>
            </a:pPr>
            <a:r>
              <a:rPr lang="en-US" dirty="0" smtClean="0"/>
              <a:t>a. </a:t>
            </a:r>
            <a:r>
              <a:rPr lang="en-US" sz="3200" dirty="0" err="1"/>
              <a:t>G</a:t>
            </a:r>
            <a:r>
              <a:rPr lang="en-US" sz="3200" dirty="0" err="1" smtClean="0"/>
              <a:t>lomerulus</a:t>
            </a:r>
            <a:r>
              <a:rPr lang="en-US" sz="3200" dirty="0" smtClean="0"/>
              <a:t>: cluster of capillaries</a:t>
            </a:r>
          </a:p>
          <a:p>
            <a:pPr marL="914400" lvl="1" indent="-514350">
              <a:buNone/>
            </a:pPr>
            <a:r>
              <a:rPr lang="en-US" sz="3200" dirty="0" err="1" smtClean="0"/>
              <a:t>b</a:t>
            </a:r>
            <a:r>
              <a:rPr lang="en-US" sz="3200" dirty="0" smtClean="0"/>
              <a:t>. </a:t>
            </a:r>
            <a:r>
              <a:rPr lang="en-US" sz="3200" dirty="0" err="1" smtClean="0"/>
              <a:t>Glomerular</a:t>
            </a:r>
            <a:r>
              <a:rPr lang="en-US" sz="3200" dirty="0" smtClean="0"/>
              <a:t> (Bowman’s) Capsule: cup that surrounds the </a:t>
            </a:r>
            <a:r>
              <a:rPr lang="en-US" sz="3200" dirty="0" err="1" smtClean="0"/>
              <a:t>glomerulus</a:t>
            </a:r>
            <a:r>
              <a:rPr lang="en-US" sz="3200" dirty="0" smtClean="0"/>
              <a:t> and receives blood filtrate from it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50837</TotalTime>
  <Words>670</Words>
  <Application>Microsoft Macintosh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Kidney Physiology (pg 4)</vt:lpstr>
      <vt:lpstr>Macroscopic Structure of the Kidney</vt:lpstr>
      <vt:lpstr>Macroscopic Structure of the Kidney</vt:lpstr>
      <vt:lpstr>Macroscopic Structure of the Kidney</vt:lpstr>
      <vt:lpstr>Nephrons</vt:lpstr>
      <vt:lpstr>Nephrons</vt:lpstr>
      <vt:lpstr>Nephron Structure</vt:lpstr>
      <vt:lpstr>Nephron Structure</vt:lpstr>
      <vt:lpstr>Nephron Structure</vt:lpstr>
      <vt:lpstr>Slide 10</vt:lpstr>
      <vt:lpstr>Slide 11</vt:lpstr>
      <vt:lpstr>Slide 12</vt:lpstr>
      <vt:lpstr>Urine Formation</vt:lpstr>
      <vt:lpstr>Urine Formation</vt:lpstr>
      <vt:lpstr>Urine Formation</vt:lpstr>
      <vt:lpstr>Output (pg 5)</vt:lpstr>
      <vt:lpstr>Hormonal Control</vt:lpstr>
      <vt:lpstr>Hormonal Control</vt:lpstr>
      <vt:lpstr>Hormonal Control</vt:lpstr>
      <vt:lpstr>Hormonal Control</vt:lpstr>
      <vt:lpstr>Hormonal Control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Teacher</cp:lastModifiedBy>
  <cp:revision>24</cp:revision>
  <cp:lastPrinted>2013-11-20T23:04:09Z</cp:lastPrinted>
  <dcterms:created xsi:type="dcterms:W3CDTF">2015-02-13T17:56:19Z</dcterms:created>
  <dcterms:modified xsi:type="dcterms:W3CDTF">2015-02-23T20:19:33Z</dcterms:modified>
</cp:coreProperties>
</file>