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65" r:id="rId4"/>
    <p:sldId id="266" r:id="rId5"/>
    <p:sldId id="259" r:id="rId6"/>
    <p:sldId id="267" r:id="rId7"/>
    <p:sldId id="260" r:id="rId8"/>
    <p:sldId id="268" r:id="rId9"/>
    <p:sldId id="269" r:id="rId10"/>
    <p:sldId id="261" r:id="rId11"/>
    <p:sldId id="262" r:id="rId12"/>
    <p:sldId id="270" r:id="rId13"/>
    <p:sldId id="271" r:id="rId14"/>
    <p:sldId id="263" r:id="rId15"/>
    <p:sldId id="264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02" autoAdjust="0"/>
    <p:restoredTop sz="94660"/>
  </p:normalViewPr>
  <p:slideViewPr>
    <p:cSldViewPr snapToObjects="1">
      <p:cViewPr varScale="1">
        <p:scale>
          <a:sx n="73" d="100"/>
          <a:sy n="7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26C39-A301-AA48-BE85-DB6BBFF30A9B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CD687-EEF4-6D42-928A-04C9436C6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A99FF-B5A2-894E-B307-810A57000BC3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04855-8010-5B4A-8F34-EB0BD035B9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04855-8010-5B4A-8F34-EB0BD035B97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3AC4-5FD5-574D-88D7-DAC54B8194A3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234A4-5659-F24E-B649-6651916BC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Physiology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system diagram (pg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Electrocardiograms (ECG or EKG)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Impulses conducted through the heart during a cardiac cycle produce electric currents that can be measured on the surface of the body to produce an electrocardiogram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Electrocardiograms (ECG or EKG)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Impulses conducted through the heart during a cardiac cycle produce electric currents that can be measured on the surface of the body to produce an electrocardiogram</a:t>
            </a:r>
          </a:p>
          <a:p>
            <a:r>
              <a:rPr lang="en-US" dirty="0" smtClean="0"/>
              <a:t>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Electrocardiograms (ECG or EKG)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Impulses conducted through the heart during a cardiac cycle produce electric currents that can be measured on the surface of the body to produce an electrocardiogram</a:t>
            </a:r>
          </a:p>
          <a:p>
            <a:r>
              <a:rPr lang="en-US" dirty="0" smtClean="0"/>
              <a:t>Diagram</a:t>
            </a:r>
          </a:p>
          <a:p>
            <a:r>
              <a:rPr lang="en-US" dirty="0" smtClean="0"/>
              <a:t>Useful in evaluating heart function. For example, a heightened </a:t>
            </a:r>
            <a:r>
              <a:rPr lang="en-US" dirty="0" err="1" smtClean="0"/>
              <a:t>p</a:t>
            </a:r>
            <a:r>
              <a:rPr lang="en-US" dirty="0" smtClean="0"/>
              <a:t> wave indicates an enlarged atrium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Systole = contraction phase</a:t>
            </a:r>
          </a:p>
          <a:p>
            <a:r>
              <a:rPr lang="en-US" dirty="0" smtClean="0"/>
              <a:t>Diastole = relaxation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Volume of blood pumped by a ventricle in 1 minute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Volume of blood pumped by a ventricle in 1 minute</a:t>
            </a:r>
          </a:p>
          <a:p>
            <a:r>
              <a:rPr lang="en-US" dirty="0" smtClean="0"/>
              <a:t>= Stroke volume (ml/cycle) </a:t>
            </a:r>
            <a:r>
              <a:rPr lang="en-US" dirty="0" err="1" smtClean="0"/>
              <a:t>x</a:t>
            </a:r>
            <a:r>
              <a:rPr lang="en-US" dirty="0" smtClean="0"/>
              <a:t> Heart Rate (cycles/minute)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Volume of blood pumped by a ventricle in 1 minute</a:t>
            </a:r>
          </a:p>
          <a:p>
            <a:r>
              <a:rPr lang="en-US" dirty="0" smtClean="0"/>
              <a:t>= Stroke volume (ml/cycle) </a:t>
            </a:r>
            <a:r>
              <a:rPr lang="en-US" dirty="0" err="1" smtClean="0"/>
              <a:t>x</a:t>
            </a:r>
            <a:r>
              <a:rPr lang="en-US" dirty="0" smtClean="0"/>
              <a:t> Heart Rate (cycles/minute)</a:t>
            </a:r>
          </a:p>
          <a:p>
            <a:r>
              <a:rPr lang="en-US" dirty="0" smtClean="0"/>
              <a:t>Heart rate: SA node sets basic rate, but it can be changed by the cardiac center in the medulla oblongata. Rate increases in response to epinephrine, low blood pressure, high CO</a:t>
            </a:r>
            <a:r>
              <a:rPr lang="en-US" baseline="-25000" dirty="0" smtClean="0"/>
              <a:t>2</a:t>
            </a:r>
            <a:r>
              <a:rPr lang="en-US" dirty="0" smtClean="0"/>
              <a:t>, low pH, high temperature, emotions (fear, anxiety, excitement, anger)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To pump blood efficiently, both atria need to contract at the same time, followed by contraction of both ventricles (the cardiac cycle)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To pump blood efficiently, both atria need to contract at the same time, followed by contraction of both ventricles (the cardiac cycle)</a:t>
            </a:r>
          </a:p>
          <a:p>
            <a:r>
              <a:rPr lang="en-US" dirty="0" smtClean="0"/>
              <a:t>Contraction is coordinated by the conduction system, which carries the signal to contract throughout the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To pump blood efficiently, both atria need to contract at the same time, followed by contraction of both ventricles (the cardiac cycle)</a:t>
            </a:r>
          </a:p>
          <a:p>
            <a:r>
              <a:rPr lang="en-US" dirty="0" smtClean="0"/>
              <a:t>Contraction is coordinated by the conduction system, which carries the signal to contract throughout the heart</a:t>
            </a:r>
          </a:p>
          <a:p>
            <a:r>
              <a:rPr lang="en-US" dirty="0" smtClean="0"/>
              <a:t>Intercalated disks allow signal to travel rapidly between adjacent cells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Components of the Conduction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Sinoatrial</a:t>
            </a:r>
            <a:r>
              <a:rPr lang="en-US" dirty="0" smtClean="0"/>
              <a:t> node: located on the posterior wall of the right atrium, near the entrance of the superior vena cava. Initiates impulses 70-80 times per minute. Pacemaker of the heart. Impulses travel rapidly throughout the </a:t>
            </a:r>
            <a:r>
              <a:rPr lang="en-US" dirty="0" err="1" smtClean="0"/>
              <a:t>atrial</a:t>
            </a:r>
            <a:r>
              <a:rPr lang="en-US" dirty="0" smtClean="0"/>
              <a:t> myocardium and cause the two atria to contract simultaneously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Components of the Conduction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Sinoatrial</a:t>
            </a:r>
            <a:r>
              <a:rPr lang="en-US" dirty="0" smtClean="0"/>
              <a:t> node: located on the posterior wall of the right atrium, near the entrance of the superior vena cava. Initiates impulses 70-80 times per minute. Pacemaker of the heart. Impulses travel rapidly throughout the </a:t>
            </a:r>
            <a:r>
              <a:rPr lang="en-US" dirty="0" err="1" smtClean="0"/>
              <a:t>atrial</a:t>
            </a:r>
            <a:r>
              <a:rPr lang="en-US" dirty="0" smtClean="0"/>
              <a:t> myocardium and cause the two atria to contract simultaneously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Atrioventricular</a:t>
            </a:r>
            <a:r>
              <a:rPr lang="en-US" dirty="0" smtClean="0"/>
              <a:t> (AV) node: Located on the floor of the right atrium. Cells in the AV node conduct impulses slowly. This allows time for the atria to finish contracting before the ventricles begin contracting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066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AV bundle (bundle of His): Conducts impulses from atria to ventricles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AV bundle (bundle of His): Conducts impulses from atria to ventricles</a:t>
            </a:r>
          </a:p>
          <a:p>
            <a:pPr>
              <a:buNone/>
            </a:pPr>
            <a:r>
              <a:rPr lang="en-US" dirty="0" smtClean="0"/>
              <a:t>4. Right and left bundle branches: extend down the sides of the </a:t>
            </a:r>
            <a:r>
              <a:rPr lang="en-US" dirty="0" err="1" smtClean="0"/>
              <a:t>interventricular</a:t>
            </a:r>
            <a:r>
              <a:rPr lang="en-US" dirty="0" smtClean="0"/>
              <a:t> septum. Branch profusely to form the conduction </a:t>
            </a:r>
            <a:r>
              <a:rPr lang="en-US" dirty="0" err="1" smtClean="0"/>
              <a:t>myofibers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AV bundle (bundle of His): Conducts impulses from atria to ventricles</a:t>
            </a:r>
          </a:p>
          <a:p>
            <a:pPr>
              <a:buNone/>
            </a:pPr>
            <a:r>
              <a:rPr lang="en-US" dirty="0" smtClean="0"/>
              <a:t>4. Right and left bundle branches: extend down the sides of the </a:t>
            </a:r>
            <a:r>
              <a:rPr lang="en-US" dirty="0" err="1" smtClean="0"/>
              <a:t>interventricular</a:t>
            </a:r>
            <a:r>
              <a:rPr lang="en-US" dirty="0" smtClean="0"/>
              <a:t> septum. Branch profusely to form the conduction </a:t>
            </a:r>
            <a:r>
              <a:rPr lang="en-US" dirty="0" err="1" smtClean="0"/>
              <a:t>myofibers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Conduction </a:t>
            </a:r>
            <a:r>
              <a:rPr lang="en-US" dirty="0" err="1" smtClean="0"/>
              <a:t>myofibers</a:t>
            </a:r>
            <a:r>
              <a:rPr lang="en-US" dirty="0" smtClean="0"/>
              <a:t> (Purkinje fibers): Transmit impulses throughout the ventricular myocardium so that both ventricles contract at the same time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14547</TotalTime>
  <Words>660</Words>
  <Application>Microsoft Macintosh PowerPoint</Application>
  <PresentationFormat>On-screen Show (4:3)</PresentationFormat>
  <Paragraphs>45</Paragraphs>
  <Slides>17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Heart Physiology (pg 6)</vt:lpstr>
      <vt:lpstr>Conduction System</vt:lpstr>
      <vt:lpstr>Conduction System</vt:lpstr>
      <vt:lpstr>Conduction System</vt:lpstr>
      <vt:lpstr>Components of the Conduction System</vt:lpstr>
      <vt:lpstr>Components of the Conduction System</vt:lpstr>
      <vt:lpstr>Slide 7</vt:lpstr>
      <vt:lpstr>Slide 8</vt:lpstr>
      <vt:lpstr>Slide 9</vt:lpstr>
      <vt:lpstr>Conduction system diagram (pg 7)</vt:lpstr>
      <vt:lpstr>Electrocardiograms (ECG or EKG)</vt:lpstr>
      <vt:lpstr>Electrocardiograms (ECG or EKG)</vt:lpstr>
      <vt:lpstr>Electrocardiograms (ECG or EKG)</vt:lpstr>
      <vt:lpstr>Cardiac cycle</vt:lpstr>
      <vt:lpstr>Cardiac Output</vt:lpstr>
      <vt:lpstr>Cardiac Output</vt:lpstr>
      <vt:lpstr>Cardiac Output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Stewart</dc:creator>
  <cp:lastModifiedBy>Teacher</cp:lastModifiedBy>
  <cp:revision>30</cp:revision>
  <cp:lastPrinted>2012-03-05T17:59:54Z</cp:lastPrinted>
  <dcterms:created xsi:type="dcterms:W3CDTF">2014-02-04T23:02:36Z</dcterms:created>
  <dcterms:modified xsi:type="dcterms:W3CDTF">2014-02-05T22:01:02Z</dcterms:modified>
</cp:coreProperties>
</file>