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89" r:id="rId2"/>
    <p:sldId id="257" r:id="rId3"/>
    <p:sldId id="279" r:id="rId4"/>
    <p:sldId id="280" r:id="rId5"/>
    <p:sldId id="258" r:id="rId6"/>
    <p:sldId id="281" r:id="rId7"/>
    <p:sldId id="282" r:id="rId8"/>
    <p:sldId id="259" r:id="rId9"/>
    <p:sldId id="283" r:id="rId10"/>
    <p:sldId id="284" r:id="rId11"/>
    <p:sldId id="261" r:id="rId12"/>
    <p:sldId id="285" r:id="rId13"/>
    <p:sldId id="286" r:id="rId14"/>
    <p:sldId id="287" r:id="rId15"/>
    <p:sldId id="260" r:id="rId16"/>
    <p:sldId id="288" r:id="rId17"/>
    <p:sldId id="262" r:id="rId18"/>
    <p:sldId id="266" r:id="rId19"/>
    <p:sldId id="267" r:id="rId20"/>
    <p:sldId id="268" r:id="rId21"/>
    <p:sldId id="263" r:id="rId22"/>
    <p:sldId id="269" r:id="rId23"/>
    <p:sldId id="270" r:id="rId24"/>
    <p:sldId id="290" r:id="rId25"/>
    <p:sldId id="271" r:id="rId26"/>
    <p:sldId id="272" r:id="rId27"/>
    <p:sldId id="273" r:id="rId28"/>
    <p:sldId id="274" r:id="rId29"/>
    <p:sldId id="275" r:id="rId30"/>
    <p:sldId id="265" r:id="rId31"/>
    <p:sldId id="276" r:id="rId32"/>
    <p:sldId id="277" r:id="rId33"/>
    <p:sldId id="278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9B85-FAE1-504E-8AA1-E5CE3ECB922D}" type="datetimeFigureOut">
              <a:rPr lang="en-US" smtClean="0"/>
              <a:pPr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2F7A-7E26-4644-88FD-7F4CC09A0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your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pages</a:t>
            </a:r>
          </a:p>
          <a:p>
            <a:r>
              <a:rPr lang="en-US" dirty="0" smtClean="0"/>
              <a:t>Chapter 11: Cardiovascular System</a:t>
            </a:r>
          </a:p>
          <a:p>
            <a:r>
              <a:rPr lang="en-US" dirty="0" smtClean="0"/>
              <a:t>Name, period, seat #</a:t>
            </a:r>
          </a:p>
          <a:p>
            <a:r>
              <a:rPr lang="en-US" dirty="0" smtClean="0"/>
              <a:t>Color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 is covered by a loose two-layered sac called the pericardium</a:t>
            </a:r>
          </a:p>
          <a:p>
            <a:r>
              <a:rPr lang="en-US" dirty="0" smtClean="0"/>
              <a:t>Fibrous pericardium: tough, protective outer layer. </a:t>
            </a:r>
          </a:p>
          <a:p>
            <a:r>
              <a:rPr lang="en-US" dirty="0" smtClean="0"/>
              <a:t>Parietal pericardium: Thin inner layer. Produces pericardial fluid for lubrication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myocardium and made of cardiac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myocardium and made of cardiac muscle</a:t>
            </a:r>
          </a:p>
          <a:p>
            <a:r>
              <a:rPr lang="en-US" dirty="0" smtClean="0"/>
              <a:t>Cells are connected by intercalated disks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myocardium and made of cardiac muscle</a:t>
            </a:r>
          </a:p>
          <a:p>
            <a:r>
              <a:rPr lang="en-US" dirty="0" smtClean="0"/>
              <a:t>Cells are connected by intercalated disks</a:t>
            </a:r>
          </a:p>
          <a:p>
            <a:r>
              <a:rPr lang="en-US" dirty="0" smtClean="0"/>
              <a:t>Myocardium is supplied with oxygenated blood by the coronary arteries, which branch off the aorta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the myocardium and made of cardiac muscle</a:t>
            </a:r>
          </a:p>
          <a:p>
            <a:r>
              <a:rPr lang="en-US" dirty="0" smtClean="0"/>
              <a:t>Cells are connected by intercalated disks</a:t>
            </a:r>
          </a:p>
          <a:p>
            <a:r>
              <a:rPr lang="en-US" dirty="0" smtClean="0"/>
              <a:t>Myocardium is supplied with oxygenated blood by the coronary arteries, which branch off the aorta</a:t>
            </a:r>
          </a:p>
          <a:p>
            <a:r>
              <a:rPr lang="en-US" dirty="0" smtClean="0"/>
              <a:t>Blockage of coronary artery = heart attack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Atria: thin-walled chambers that receive blood from veins.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Chambers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Atria: thin-walled chambers that receive blood from veins. </a:t>
            </a:r>
          </a:p>
          <a:p>
            <a:pPr>
              <a:buNone/>
            </a:pPr>
            <a:r>
              <a:rPr lang="en-US" dirty="0" smtClean="0"/>
              <a:t>Ventricles: thick-walled chambers that forcefully pump blood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Right Atrium: receives deoxygenated blood from the superior and inferior vena cava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Right Atrium: receives deoxygenated blood from the superior and inferior vena cava</a:t>
            </a:r>
          </a:p>
          <a:p>
            <a:pPr marL="514350" indent="-514350">
              <a:buAutoNum type="arabicPeriod"/>
            </a:pPr>
            <a:r>
              <a:rPr lang="en-US" dirty="0" smtClean="0"/>
              <a:t>Right Ventricle: pumps blood through the pulmonary arteries to the lungs, where it becomes oxygenated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Right Atrium: receives deoxygenated blood from the superior and inferior vena cava</a:t>
            </a:r>
          </a:p>
          <a:p>
            <a:pPr marL="514350" indent="-514350">
              <a:buAutoNum type="arabicPeriod"/>
            </a:pPr>
            <a:r>
              <a:rPr lang="en-US" dirty="0" smtClean="0"/>
              <a:t>Right Ventricle: pumps blood through the pulmonary arteries to the lungs, where it becomes oxygenated</a:t>
            </a:r>
          </a:p>
          <a:p>
            <a:pPr marL="514350" indent="-514350">
              <a:buAutoNum type="arabicPeriod"/>
            </a:pPr>
            <a:r>
              <a:rPr lang="en-US" dirty="0" smtClean="0"/>
              <a:t>Left Atrium: receives oxygenated blood from the lungs via the pulmonary veins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Anatomy, Part 1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Right Atrium: receives deoxygenated blood from the superior and inferior vena cava</a:t>
            </a:r>
          </a:p>
          <a:p>
            <a:pPr marL="514350" indent="-514350">
              <a:buAutoNum type="arabicPeriod"/>
            </a:pPr>
            <a:r>
              <a:rPr lang="en-US" dirty="0" smtClean="0"/>
              <a:t>Right Ventricle: pumps blood through the pulmonary arteries to the lungs, where it becomes oxygenated</a:t>
            </a:r>
          </a:p>
          <a:p>
            <a:pPr marL="514350" indent="-514350">
              <a:buAutoNum type="arabicPeriod"/>
            </a:pPr>
            <a:r>
              <a:rPr lang="en-US" dirty="0" smtClean="0"/>
              <a:t>Left Atrium: receives oxygenated blood from the lungs via the pulmonary veins</a:t>
            </a:r>
          </a:p>
          <a:p>
            <a:pPr marL="514350" indent="-514350">
              <a:buAutoNum type="arabicPeriod"/>
            </a:pPr>
            <a:r>
              <a:rPr lang="en-US" dirty="0" smtClean="0"/>
              <a:t>Left Ventricle: Pumps oxygenated blood to the body via the aorta. Thickest, strongest chamber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Dance!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Atrium, Ventricle LUNGS!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Atrium, right Ventricle: LUNGS!</a:t>
            </a:r>
          </a:p>
          <a:p>
            <a:r>
              <a:rPr lang="en-US" dirty="0" smtClean="0"/>
              <a:t>LEFT Atrium, left Ventricle: BODY!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Anatomy, Part 2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  <a:p>
            <a:r>
              <a:rPr lang="en-US" dirty="0" smtClean="0"/>
              <a:t>Right = tricuspid valve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Valves prevent blood from flowing backward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Atrioventricular</a:t>
            </a:r>
            <a:r>
              <a:rPr lang="en-US" dirty="0" smtClean="0"/>
              <a:t> (AV) valves: Between atria and ventricles</a:t>
            </a:r>
          </a:p>
          <a:p>
            <a:r>
              <a:rPr lang="en-US" dirty="0" smtClean="0"/>
              <a:t>Anchored by strings called the </a:t>
            </a:r>
            <a:r>
              <a:rPr lang="en-US" dirty="0" err="1" smtClean="0"/>
              <a:t>chordae</a:t>
            </a:r>
            <a:r>
              <a:rPr lang="en-US" dirty="0" smtClean="0"/>
              <a:t> </a:t>
            </a:r>
            <a:r>
              <a:rPr lang="en-US" dirty="0" err="1" smtClean="0"/>
              <a:t>tendineae</a:t>
            </a:r>
            <a:r>
              <a:rPr lang="en-US" dirty="0" smtClean="0"/>
              <a:t>, which prevents the valve from letting blood back into the atria</a:t>
            </a:r>
          </a:p>
          <a:p>
            <a:r>
              <a:rPr lang="en-US" dirty="0" smtClean="0"/>
              <a:t>Right = tricuspid valve</a:t>
            </a:r>
          </a:p>
          <a:p>
            <a:r>
              <a:rPr lang="en-US" dirty="0" smtClean="0"/>
              <a:t>Left = bicuspid (mitral) valve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Anatomy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Heart: muscular pump that provides the force necessary to circulate blood to all tissues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  <a:p>
            <a:r>
              <a:rPr lang="en-US" dirty="0" smtClean="0"/>
              <a:t>Pulmonary SL valve: at exit of right ventricle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Semilunar</a:t>
            </a:r>
            <a:r>
              <a:rPr lang="en-US" dirty="0" smtClean="0"/>
              <a:t> Valves: located at the bases of blood vessels that carry blood from the ventricles</a:t>
            </a:r>
          </a:p>
          <a:p>
            <a:r>
              <a:rPr lang="en-US" dirty="0" smtClean="0"/>
              <a:t>Each valve has 3 cup-like cusps. When blood flows back toward the ventricles, the cups fill with blood, causing the valve to close</a:t>
            </a:r>
          </a:p>
          <a:p>
            <a:r>
              <a:rPr lang="en-US" dirty="0" smtClean="0"/>
              <a:t>Pulmonary SL valve: at exit of right ventricle</a:t>
            </a:r>
          </a:p>
          <a:p>
            <a:r>
              <a:rPr lang="en-US" dirty="0" smtClean="0"/>
              <a:t>Aortic SL valve: at exit of left ventricle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Hand-written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Anatomy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Heart: muscular pump that provides the force necessary to circulate blood to all tissues in the body</a:t>
            </a:r>
          </a:p>
          <a:p>
            <a:r>
              <a:rPr lang="en-US" dirty="0" smtClean="0"/>
              <a:t>Pumps about 5 liters of blood per minute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the lungs. Rests on the diaphragm. Most superior portion is at the level of the second rib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the lungs. Rests on the diaphragm. Most superior portion is at the level of the second rib</a:t>
            </a:r>
          </a:p>
          <a:p>
            <a:r>
              <a:rPr lang="en-US" dirty="0" smtClean="0"/>
              <a:t>2/3 of the heart is to the left of the body midline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the lungs. Rests on the diaphragm. Most superior portion is at the level of the second rib</a:t>
            </a:r>
          </a:p>
          <a:p>
            <a:r>
              <a:rPr lang="en-US" dirty="0" smtClean="0"/>
              <a:t>2/3 of the heart is to the left of the body midline</a:t>
            </a:r>
          </a:p>
          <a:p>
            <a:r>
              <a:rPr lang="en-US" dirty="0" smtClean="0"/>
              <a:t>Heart is about the size of a closed fist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 is covered by a loose two-layered sac called the pericardium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 is covered by a loose two-layered sac called the pericardium</a:t>
            </a:r>
          </a:p>
          <a:p>
            <a:r>
              <a:rPr lang="en-US" dirty="0" smtClean="0"/>
              <a:t>Fibrous pericardium: tough, protective outer layer.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60229</TotalTime>
  <Words>939</Words>
  <Application>Microsoft Macintosh PowerPoint</Application>
  <PresentationFormat>On-screen Show (4:3)</PresentationFormat>
  <Paragraphs>97</Paragraphs>
  <Slides>34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Construct your interactive notes</vt:lpstr>
      <vt:lpstr>Heart Anatomy, Part 1 (pg 2)</vt:lpstr>
      <vt:lpstr>Heart Anatomy (pg 2)</vt:lpstr>
      <vt:lpstr>Heart Anatomy (pg 2)</vt:lpstr>
      <vt:lpstr>Location</vt:lpstr>
      <vt:lpstr>Location</vt:lpstr>
      <vt:lpstr>Location</vt:lpstr>
      <vt:lpstr>Coverings</vt:lpstr>
      <vt:lpstr>Coverings</vt:lpstr>
      <vt:lpstr>Coverings</vt:lpstr>
      <vt:lpstr>Heart Wall</vt:lpstr>
      <vt:lpstr>Heart Wall</vt:lpstr>
      <vt:lpstr>Heart Wall</vt:lpstr>
      <vt:lpstr>Heart Wall</vt:lpstr>
      <vt:lpstr>Chambers of the Heart</vt:lpstr>
      <vt:lpstr>Chambers of the Heart</vt:lpstr>
      <vt:lpstr>Slide 17</vt:lpstr>
      <vt:lpstr>Slide 18</vt:lpstr>
      <vt:lpstr>Slide 19</vt:lpstr>
      <vt:lpstr>Slide 20</vt:lpstr>
      <vt:lpstr>Heart Dance!</vt:lpstr>
      <vt:lpstr>Heart Dance</vt:lpstr>
      <vt:lpstr>Heart Dance</vt:lpstr>
      <vt:lpstr>Heart Anatomy, Part 2 (pg 4)</vt:lpstr>
      <vt:lpstr>Valves of the Heart</vt:lpstr>
      <vt:lpstr>Valves of the Heart</vt:lpstr>
      <vt:lpstr>Valves of the Heart</vt:lpstr>
      <vt:lpstr>Valves of the Heart</vt:lpstr>
      <vt:lpstr>Valves of the Heart</vt:lpstr>
      <vt:lpstr>Slide 30</vt:lpstr>
      <vt:lpstr>Slide 31</vt:lpstr>
      <vt:lpstr>Slide 32</vt:lpstr>
      <vt:lpstr>Slide 33</vt:lpstr>
      <vt:lpstr>Pathway of Blood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Teacher</cp:lastModifiedBy>
  <cp:revision>665</cp:revision>
  <dcterms:created xsi:type="dcterms:W3CDTF">2017-01-30T18:21:37Z</dcterms:created>
  <dcterms:modified xsi:type="dcterms:W3CDTF">2017-02-09T00:06:39Z</dcterms:modified>
</cp:coreProperties>
</file>