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s/slide18.xml" ContentType="application/vnd.openxmlformats-officedocument.presentationml.slide+xml"/>
  <Override PartName="/ppt/slides/slide23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s/slide16.xml" ContentType="application/vnd.openxmlformats-officedocument.presentationml.slide+xml"/>
  <Override PartName="/ppt/slides/slide21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s/slide19.xml" ContentType="application/vnd.openxmlformats-officedocument.presentationml.slide+xml"/>
  <Override PartName="/ppt/slides/slide24.xml" ContentType="application/vnd.openxmlformats-officedocument.presentationml.slide+xml"/>
  <Override PartName="/ppt/slideLayouts/slideLayout9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17.xml" ContentType="application/vnd.openxmlformats-officedocument.presentationml.slide+xml"/>
  <Override PartName="/ppt/slides/slide22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s/slide20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r:id="rId1"/>
  </p:sldMasterIdLst>
  <p:handoutMasterIdLst>
    <p:handoutMasterId r:id="rId26"/>
  </p:handoutMasterIdLst>
  <p:sldIdLst>
    <p:sldId id="281" r:id="rId2"/>
    <p:sldId id="268" r:id="rId3"/>
    <p:sldId id="257" r:id="rId4"/>
    <p:sldId id="282" r:id="rId5"/>
    <p:sldId id="283" r:id="rId6"/>
    <p:sldId id="284" r:id="rId7"/>
    <p:sldId id="285" r:id="rId8"/>
    <p:sldId id="258" r:id="rId9"/>
    <p:sldId id="269" r:id="rId10"/>
    <p:sldId id="265" r:id="rId11"/>
    <p:sldId id="263" r:id="rId12"/>
    <p:sldId id="270" r:id="rId13"/>
    <p:sldId id="271" r:id="rId14"/>
    <p:sldId id="264" r:id="rId15"/>
    <p:sldId id="272" r:id="rId16"/>
    <p:sldId id="273" r:id="rId17"/>
    <p:sldId id="259" r:id="rId18"/>
    <p:sldId id="274" r:id="rId19"/>
    <p:sldId id="260" r:id="rId20"/>
    <p:sldId id="262" r:id="rId21"/>
    <p:sldId id="278" r:id="rId22"/>
    <p:sldId id="279" r:id="rId23"/>
    <p:sldId id="280" r:id="rId24"/>
    <p:sldId id="267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prnWhat="handouts6" frameSlides="1"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>
      <p:cViewPr varScale="1">
        <p:scale>
          <a:sx n="90" d="100"/>
          <a:sy n="90" d="100"/>
        </p:scale>
        <p:origin x="-87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handoutMaster" Target="handoutMasters/handoutMaster1.xml"/><Relationship Id="rId27" Type="http://schemas.openxmlformats.org/officeDocument/2006/relationships/printerSettings" Target="printerSettings/printerSettings1.bin"/><Relationship Id="rId28" Type="http://schemas.openxmlformats.org/officeDocument/2006/relationships/presProps" Target="presProps.xml"/><Relationship Id="rId29" Type="http://schemas.openxmlformats.org/officeDocument/2006/relationships/viewProps" Target="viewProps.xml"/><Relationship Id="rId30" Type="http://schemas.openxmlformats.org/officeDocument/2006/relationships/theme" Target="theme/theme1.xml"/><Relationship Id="rId3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426F2F-9969-3147-BA23-D4D63C80566C}" type="datetimeFigureOut">
              <a:rPr lang="en-US" smtClean="0"/>
              <a:pPr/>
              <a:t>2/13/17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A6CFA8-42AB-764E-A7C5-5AA12CE93E4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B6B0B-6985-4990-AB6E-900B2623DFA5}" type="datetimeFigureOut">
              <a:rPr lang="en-US" smtClean="0"/>
              <a:pPr/>
              <a:t>2/13/17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EAB95-497E-421B-89D0-A7C386C0A8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B6B0B-6985-4990-AB6E-900B2623DFA5}" type="datetimeFigureOut">
              <a:rPr lang="en-US" smtClean="0"/>
              <a:pPr/>
              <a:t>2/13/17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EAB95-497E-421B-89D0-A7C386C0A8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B6B0B-6985-4990-AB6E-900B2623DFA5}" type="datetimeFigureOut">
              <a:rPr lang="en-US" smtClean="0"/>
              <a:pPr/>
              <a:t>2/13/17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EAB95-497E-421B-89D0-A7C386C0A8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B6B0B-6985-4990-AB6E-900B2623DFA5}" type="datetimeFigureOut">
              <a:rPr lang="en-US" smtClean="0"/>
              <a:pPr/>
              <a:t>2/13/17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EAB95-497E-421B-89D0-A7C386C0A8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B6B0B-6985-4990-AB6E-900B2623DFA5}" type="datetimeFigureOut">
              <a:rPr lang="en-US" smtClean="0"/>
              <a:pPr/>
              <a:t>2/13/17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EAB95-497E-421B-89D0-A7C386C0A8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B6B0B-6985-4990-AB6E-900B2623DFA5}" type="datetimeFigureOut">
              <a:rPr lang="en-US" smtClean="0"/>
              <a:pPr/>
              <a:t>2/13/17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EAB95-497E-421B-89D0-A7C386C0A8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B6B0B-6985-4990-AB6E-900B2623DFA5}" type="datetimeFigureOut">
              <a:rPr lang="en-US" smtClean="0"/>
              <a:pPr/>
              <a:t>2/13/17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EAB95-497E-421B-89D0-A7C386C0A8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B6B0B-6985-4990-AB6E-900B2623DFA5}" type="datetimeFigureOut">
              <a:rPr lang="en-US" smtClean="0"/>
              <a:pPr/>
              <a:t>2/13/17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EAB95-497E-421B-89D0-A7C386C0A8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B6B0B-6985-4990-AB6E-900B2623DFA5}" type="datetimeFigureOut">
              <a:rPr lang="en-US" smtClean="0"/>
              <a:pPr/>
              <a:t>2/13/17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EAB95-497E-421B-89D0-A7C386C0A8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B6B0B-6985-4990-AB6E-900B2623DFA5}" type="datetimeFigureOut">
              <a:rPr lang="en-US" smtClean="0"/>
              <a:pPr/>
              <a:t>2/13/17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EAB95-497E-421B-89D0-A7C386C0A8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B6B0B-6985-4990-AB6E-900B2623DFA5}" type="datetimeFigureOut">
              <a:rPr lang="en-US" smtClean="0"/>
              <a:pPr/>
              <a:t>2/13/17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EAB95-497E-421B-89D0-A7C386C0A8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FB6B0B-6985-4990-AB6E-900B2623DFA5}" type="datetimeFigureOut">
              <a:rPr lang="en-US" smtClean="0"/>
              <a:pPr/>
              <a:t>2/13/17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5EAB95-497E-421B-89D0-A7C386C0A8F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Make Interactive Notes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Staple 6 pg binder paper to cover</a:t>
            </a:r>
          </a:p>
          <a:p>
            <a:r>
              <a:rPr lang="en-US" dirty="0" smtClean="0"/>
              <a:t>Number pages</a:t>
            </a:r>
          </a:p>
          <a:p>
            <a:r>
              <a:rPr lang="en-US" dirty="0" smtClean="0"/>
              <a:t>Cover: Chapter 15 and 16 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Urinary and Reproductive Systems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Name, period, Seat #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Color drawing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Ureters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Slender tubes 25-30 cm long that carry urine from the kidneys to the bladder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Urinary Bladder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Smooth, collapsible, muscular sac that stores urine until it is convenient to release it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Urinary Bladder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r>
              <a:rPr lang="en-US" dirty="0" smtClean="0"/>
              <a:t>Smooth, collapsible, muscular sac that stores urine until it is convenient to release it</a:t>
            </a:r>
          </a:p>
          <a:p>
            <a:r>
              <a:rPr lang="en-US" dirty="0" smtClean="0"/>
              <a:t>Lining is transitional epithelium, a special tissue that is capable of stretching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71800" y="3657600"/>
            <a:ext cx="3376716" cy="3200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Urinary Bladder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Smooth, collapsible, muscular sac that stores urine until it is convenient to release it</a:t>
            </a:r>
          </a:p>
          <a:p>
            <a:r>
              <a:rPr lang="en-US" dirty="0" smtClean="0"/>
              <a:t>Lining is transitional epithelium, a special tissue that is capable of stretching</a:t>
            </a:r>
          </a:p>
          <a:p>
            <a:r>
              <a:rPr lang="en-US" dirty="0" smtClean="0"/>
              <a:t>Empty bladder is only 5 cm long. Full bladder can be over 20 cm long and hold 2 pints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Urethra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Thin walled tube that carries urine from the bladder to the outside of the body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Urethra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Thin walled tube that carries urine from the bladder to the outside of the body</a:t>
            </a:r>
          </a:p>
          <a:p>
            <a:r>
              <a:rPr lang="en-US" dirty="0"/>
              <a:t>F</a:t>
            </a:r>
            <a:r>
              <a:rPr lang="en-US" dirty="0" smtClean="0"/>
              <a:t>emales: 3-4 cm long, Males: 20 cm long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Urethra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Thin walled tube that carries urine from the bladder to the outside of the body</a:t>
            </a:r>
          </a:p>
          <a:p>
            <a:r>
              <a:rPr lang="en-US" dirty="0"/>
              <a:t>F</a:t>
            </a:r>
            <a:r>
              <a:rPr lang="en-US" dirty="0" smtClean="0"/>
              <a:t>emales: 3-4 cm long, Males: 20 cm long</a:t>
            </a:r>
          </a:p>
          <a:p>
            <a:r>
              <a:rPr lang="en-US" dirty="0" smtClean="0"/>
              <a:t>Shorter urethra makes females much more susceptible to urinary tract infections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Kidneys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Located between 12</a:t>
            </a:r>
            <a:r>
              <a:rPr lang="en-US" baseline="30000" dirty="0" smtClean="0"/>
              <a:t>th</a:t>
            </a:r>
            <a:r>
              <a:rPr lang="en-US" dirty="0" smtClean="0"/>
              <a:t> thoracic and 3</a:t>
            </a:r>
            <a:r>
              <a:rPr lang="en-US" baseline="30000" dirty="0" smtClean="0"/>
              <a:t>rd</a:t>
            </a:r>
            <a:r>
              <a:rPr lang="en-US" dirty="0" smtClean="0"/>
              <a:t> lumbar vertebrae on posterior abdominal wall. Partially protected by lower ribs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Kidneys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Located between 12</a:t>
            </a:r>
            <a:r>
              <a:rPr lang="en-US" baseline="30000" dirty="0" smtClean="0"/>
              <a:t>th</a:t>
            </a:r>
            <a:r>
              <a:rPr lang="en-US" dirty="0" smtClean="0"/>
              <a:t> thoracic and 3</a:t>
            </a:r>
            <a:r>
              <a:rPr lang="en-US" baseline="30000" dirty="0" smtClean="0"/>
              <a:t>rd</a:t>
            </a:r>
            <a:r>
              <a:rPr lang="en-US" dirty="0" smtClean="0"/>
              <a:t> lumbar vertebrae on posterior abdominal wall. Partially protected by lower ribs</a:t>
            </a:r>
          </a:p>
          <a:p>
            <a:r>
              <a:rPr lang="en-US" dirty="0" smtClean="0"/>
              <a:t>Bean shaped. 6 cm wide 12 cm long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Output (pg 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Label the components of the urinary system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Notes: Urinary System (pg 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Characteristics of Urine (pg 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Urine contains nitrogenous waste (urea) that is a byproduct of cellular metabolism and other unneeded substances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Characteristics of Urine (pg 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Urine contains nitrogenous waste (urea) that is a byproduct of cellular metabolism and other unneeded substances</a:t>
            </a:r>
          </a:p>
          <a:p>
            <a:r>
              <a:rPr lang="en-US" dirty="0" smtClean="0"/>
              <a:t>Yellow color is due to </a:t>
            </a:r>
            <a:r>
              <a:rPr lang="en-US" dirty="0" err="1" smtClean="0"/>
              <a:t>urochrome</a:t>
            </a:r>
            <a:r>
              <a:rPr lang="en-US" dirty="0" smtClean="0"/>
              <a:t>, a pigment from the breakdown of hemoglobin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Characteristics of Urine (pg 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Urine contains nitrogenous waste (urea) that is a byproduct of cellular metabolism and other unneeded substances</a:t>
            </a:r>
          </a:p>
          <a:p>
            <a:r>
              <a:rPr lang="en-US" dirty="0" smtClean="0"/>
              <a:t>Yellow color is due to </a:t>
            </a:r>
            <a:r>
              <a:rPr lang="en-US" dirty="0" err="1" smtClean="0"/>
              <a:t>urochrome</a:t>
            </a:r>
            <a:r>
              <a:rPr lang="en-US" dirty="0" smtClean="0"/>
              <a:t>, a pigment from the breakdown of hemoglobin</a:t>
            </a:r>
          </a:p>
          <a:p>
            <a:r>
              <a:rPr lang="en-US" dirty="0" smtClean="0"/>
              <a:t>Usually slightly acidic (pH around 6).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</a:t>
            </a:r>
            <a:r>
              <a:rPr lang="en-US" dirty="0" smtClean="0"/>
              <a:t>iabetes, hypertension, and aging can cause kidneys to lose function or fail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</a:t>
            </a:r>
            <a:r>
              <a:rPr lang="en-US" dirty="0" smtClean="0"/>
              <a:t>iabetes, hypertension, and aging can cause kidneys to lose function or fail</a:t>
            </a:r>
          </a:p>
          <a:p>
            <a:r>
              <a:rPr lang="en-US" dirty="0" smtClean="0"/>
              <a:t>Dialysis uses an artificial kidney to filter the patient’s blood. 3 times per week for 4 to 8 hours each time.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Notes: Urinary System (pg 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Function: maintain the volume and composition of body fluids within normal limits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Notes: Urinary System (pg 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Function: maintain the volume and composition of body fluids within normal limits</a:t>
            </a:r>
          </a:p>
          <a:p>
            <a:pPr lvl="1"/>
            <a:r>
              <a:rPr lang="en-US" dirty="0" smtClean="0"/>
              <a:t>Rids body of waste (excretion)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Notes: Urinary System (pg 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Function: maintain the volume and composition of body fluids within normal limits</a:t>
            </a:r>
          </a:p>
          <a:p>
            <a:pPr lvl="1"/>
            <a:r>
              <a:rPr lang="en-US" dirty="0" smtClean="0"/>
              <a:t>Rids body of waste (excretion)</a:t>
            </a:r>
          </a:p>
          <a:p>
            <a:pPr lvl="1"/>
            <a:r>
              <a:rPr lang="en-US" dirty="0" smtClean="0"/>
              <a:t>Maintains appropriate fluid volume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Notes: Urinary System (pg 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Function: maintain the volume and composition of body fluids within normal limits</a:t>
            </a:r>
          </a:p>
          <a:p>
            <a:pPr lvl="1"/>
            <a:r>
              <a:rPr lang="en-US" dirty="0" smtClean="0"/>
              <a:t>Rids body of waste (excretion)</a:t>
            </a:r>
          </a:p>
          <a:p>
            <a:pPr lvl="1"/>
            <a:r>
              <a:rPr lang="en-US" dirty="0" smtClean="0"/>
              <a:t>Maintains appropriate fluid volume </a:t>
            </a:r>
          </a:p>
          <a:p>
            <a:pPr lvl="1"/>
            <a:r>
              <a:rPr lang="en-US" dirty="0" smtClean="0"/>
              <a:t>Regulates pH and concentration of electrolytes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Notes: Urinary System (pg 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Function: maintain the volume and composition of body fluids within normal limits</a:t>
            </a:r>
          </a:p>
          <a:p>
            <a:pPr lvl="1"/>
            <a:r>
              <a:rPr lang="en-US" dirty="0" smtClean="0"/>
              <a:t>Rids body of waste (excretion)</a:t>
            </a:r>
          </a:p>
          <a:p>
            <a:pPr lvl="1"/>
            <a:r>
              <a:rPr lang="en-US" dirty="0" smtClean="0"/>
              <a:t>Maintains appropriate fluid volume </a:t>
            </a:r>
          </a:p>
          <a:p>
            <a:pPr lvl="1"/>
            <a:r>
              <a:rPr lang="en-US" dirty="0" smtClean="0"/>
              <a:t>Regulates pH and concentration of electrolytes</a:t>
            </a:r>
          </a:p>
          <a:p>
            <a:pPr lvl="1"/>
            <a:r>
              <a:rPr lang="en-US" dirty="0" smtClean="0"/>
              <a:t>Produces hormones erythropoietin (involved in red blood cell production) and </a:t>
            </a:r>
            <a:r>
              <a:rPr lang="en-US" dirty="0" err="1" smtClean="0"/>
              <a:t>renin</a:t>
            </a:r>
            <a:r>
              <a:rPr lang="en-US" dirty="0" smtClean="0"/>
              <a:t> (maintains blood pressure)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Components of Urinary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Kidneys, </a:t>
            </a:r>
            <a:r>
              <a:rPr lang="en-US" dirty="0" err="1" smtClean="0"/>
              <a:t>ureters</a:t>
            </a:r>
            <a:r>
              <a:rPr lang="en-US" dirty="0" smtClean="0"/>
              <a:t>, urinary bladder, urethra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Components of Urinary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Kidneys, </a:t>
            </a:r>
            <a:r>
              <a:rPr lang="en-US" dirty="0" err="1" smtClean="0"/>
              <a:t>ureters</a:t>
            </a:r>
            <a:r>
              <a:rPr lang="en-US" dirty="0" smtClean="0"/>
              <a:t>, urinary bladder, urethra</a:t>
            </a:r>
          </a:p>
          <a:p>
            <a:r>
              <a:rPr lang="en-US" dirty="0" smtClean="0"/>
              <a:t>Kidneys filter the blood and form the urine. The rest of the </a:t>
            </a:r>
            <a:r>
              <a:rPr lang="en-US" smtClean="0"/>
              <a:t>components allow </a:t>
            </a:r>
            <a:r>
              <a:rPr lang="en-US" dirty="0" smtClean="0"/>
              <a:t>urine to exit the body.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60661</TotalTime>
  <Words>688</Words>
  <Application>Microsoft Office PowerPoint</Application>
  <PresentationFormat>On-screen Show (4:3)</PresentationFormat>
  <Paragraphs>74</Paragraphs>
  <Slides>24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Make Interactive Notes </vt:lpstr>
      <vt:lpstr>Notes: Urinary System (pg 2)</vt:lpstr>
      <vt:lpstr>Notes: Urinary System (pg 2)</vt:lpstr>
      <vt:lpstr>Notes: Urinary System (pg 2)</vt:lpstr>
      <vt:lpstr>Notes: Urinary System (pg 2)</vt:lpstr>
      <vt:lpstr>Notes: Urinary System (pg 2)</vt:lpstr>
      <vt:lpstr>Notes: Urinary System (pg 2)</vt:lpstr>
      <vt:lpstr>Components of Urinary System</vt:lpstr>
      <vt:lpstr>Components of Urinary System</vt:lpstr>
      <vt:lpstr>Ureters</vt:lpstr>
      <vt:lpstr>Urinary Bladder</vt:lpstr>
      <vt:lpstr>Urinary Bladder</vt:lpstr>
      <vt:lpstr>Urinary Bladder</vt:lpstr>
      <vt:lpstr>Urethra</vt:lpstr>
      <vt:lpstr>Urethra</vt:lpstr>
      <vt:lpstr>Urethra</vt:lpstr>
      <vt:lpstr>Kidneys</vt:lpstr>
      <vt:lpstr>Kidneys</vt:lpstr>
      <vt:lpstr>Output (pg 3)</vt:lpstr>
      <vt:lpstr>Characteristics of Urine (pg 2)</vt:lpstr>
      <vt:lpstr>Characteristics of Urine (pg 2)</vt:lpstr>
      <vt:lpstr>Characteristics of Urine (pg 2)</vt:lpstr>
      <vt:lpstr>Dialysis</vt:lpstr>
      <vt:lpstr>Dialysis</vt:lpstr>
    </vt:vector>
  </TitlesOfParts>
  <Company>4J School District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Notes: Urinary System (pg 2)</dc:title>
  <dc:creator>South Eugene High School</dc:creator>
  <cp:lastModifiedBy>Teacher</cp:lastModifiedBy>
  <cp:revision>259</cp:revision>
  <cp:lastPrinted>2013-11-19T22:50:04Z</cp:lastPrinted>
  <dcterms:created xsi:type="dcterms:W3CDTF">2017-02-13T16:45:26Z</dcterms:created>
  <dcterms:modified xsi:type="dcterms:W3CDTF">2017-02-14T16:35:20Z</dcterms:modified>
</cp:coreProperties>
</file>