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handoutMasterIdLst>
    <p:handoutMasterId r:id="rId26"/>
  </p:handout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72" r:id="rId13"/>
    <p:sldId id="273" r:id="rId14"/>
    <p:sldId id="274" r:id="rId15"/>
    <p:sldId id="266" r:id="rId16"/>
    <p:sldId id="275" r:id="rId17"/>
    <p:sldId id="267" r:id="rId18"/>
    <p:sldId id="276" r:id="rId19"/>
    <p:sldId id="269" r:id="rId20"/>
    <p:sldId id="277" r:id="rId21"/>
    <p:sldId id="278" r:id="rId22"/>
    <p:sldId id="268" r:id="rId23"/>
    <p:sldId id="279" r:id="rId24"/>
    <p:sldId id="280" r:id="rId25"/>
  </p:sldIdLst>
  <p:sldSz cx="9144000" cy="6858000" type="screen4x3"/>
  <p:notesSz cx="6645275" cy="9174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587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587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FE437-C962-44DC-AC2A-429B3F0672ED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13863"/>
            <a:ext cx="2879619" cy="458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4118" y="8713863"/>
            <a:ext cx="2879619" cy="458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83A4A-49F8-48CA-B962-87A279D03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D125D-E6B2-41E3-9BF2-EEC58FD41E02}" type="datetimeFigureOut">
              <a:rPr lang="en-US" smtClean="0"/>
              <a:pPr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298DD-199A-41E9-BA14-4790F70100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</a:t>
            </a:r>
            <a:r>
              <a:rPr lang="en-US" smtClean="0"/>
              <a:t>Ch</a:t>
            </a:r>
            <a:r>
              <a:rPr lang="en-US" smtClean="0"/>
              <a:t> 8 </a:t>
            </a:r>
            <a:r>
              <a:rPr lang="en-US" dirty="0" smtClean="0"/>
              <a:t>Interactive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Need 6 pages of binder paper</a:t>
            </a:r>
          </a:p>
          <a:p>
            <a:pPr>
              <a:buNone/>
            </a:pPr>
            <a:r>
              <a:rPr lang="en-US" dirty="0" smtClean="0"/>
              <a:t>On cover, write</a:t>
            </a:r>
          </a:p>
          <a:p>
            <a:r>
              <a:rPr lang="en-US" dirty="0" smtClean="0"/>
              <a:t>Chapter</a:t>
            </a:r>
            <a:r>
              <a:rPr lang="en-US" dirty="0" smtClean="0"/>
              <a:t> 8: </a:t>
            </a:r>
            <a:r>
              <a:rPr lang="en-US" dirty="0" smtClean="0"/>
              <a:t>Sensory System</a:t>
            </a:r>
          </a:p>
          <a:p>
            <a:r>
              <a:rPr lang="en-US" dirty="0" smtClean="0"/>
              <a:t>Name, Period, Seat number</a:t>
            </a:r>
          </a:p>
          <a:p>
            <a:r>
              <a:rPr lang="en-US" dirty="0" smtClean="0"/>
              <a:t>A color picture</a:t>
            </a:r>
          </a:p>
          <a:p>
            <a:pPr>
              <a:buNone/>
            </a:pPr>
            <a:r>
              <a:rPr lang="en-US" dirty="0" smtClean="0"/>
              <a:t>Number pages: First lined page =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distributed throughout the body</a:t>
            </a:r>
          </a:p>
          <a:p>
            <a:r>
              <a:rPr lang="en-US" dirty="0" smtClean="0"/>
              <a:t>Touch, pressure, </a:t>
            </a:r>
            <a:r>
              <a:rPr lang="en-US" dirty="0" err="1" smtClean="0"/>
              <a:t>proprioception</a:t>
            </a:r>
            <a:r>
              <a:rPr lang="en-US" dirty="0" smtClean="0"/>
              <a:t>, temperature, pain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and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Receptors are in the skin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and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Receptors are in the skin</a:t>
            </a:r>
          </a:p>
          <a:p>
            <a:r>
              <a:rPr lang="en-US" dirty="0" smtClean="0"/>
              <a:t>Free nerve endings: located in epidermis. Sense clothing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and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Receptors are in the skin</a:t>
            </a:r>
          </a:p>
          <a:p>
            <a:r>
              <a:rPr lang="en-US" dirty="0" smtClean="0"/>
              <a:t>Free nerve endings: located in epidermis. Sense clothing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Meissner’s</a:t>
            </a:r>
            <a:r>
              <a:rPr lang="en-US" dirty="0" smtClean="0"/>
              <a:t> </a:t>
            </a:r>
            <a:r>
              <a:rPr lang="en-US" dirty="0" err="1" smtClean="0"/>
              <a:t>corpsucles</a:t>
            </a:r>
            <a:r>
              <a:rPr lang="en-US" dirty="0" smtClean="0"/>
              <a:t>: located in dermal papillae. Sense light touch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and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Receptors are in the skin</a:t>
            </a:r>
          </a:p>
          <a:p>
            <a:r>
              <a:rPr lang="en-US" dirty="0" smtClean="0"/>
              <a:t>Free nerve endings: located in epidermis. Sense clothing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Meissner’s</a:t>
            </a:r>
            <a:r>
              <a:rPr lang="en-US" dirty="0" smtClean="0"/>
              <a:t> </a:t>
            </a:r>
            <a:r>
              <a:rPr lang="en-US" dirty="0" err="1" smtClean="0"/>
              <a:t>corpsucles</a:t>
            </a:r>
            <a:r>
              <a:rPr lang="en-US" dirty="0" smtClean="0"/>
              <a:t>: located in dermal papillae. Sense light touch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acinian</a:t>
            </a:r>
            <a:r>
              <a:rPr lang="en-US" dirty="0" smtClean="0"/>
              <a:t> (</a:t>
            </a:r>
            <a:r>
              <a:rPr lang="en-US" dirty="0" err="1" smtClean="0"/>
              <a:t>lamellated</a:t>
            </a:r>
            <a:r>
              <a:rPr lang="en-US" dirty="0" smtClean="0"/>
              <a:t>) </a:t>
            </a:r>
            <a:r>
              <a:rPr lang="en-US" dirty="0" err="1" smtClean="0"/>
              <a:t>corpsucles</a:t>
            </a:r>
            <a:r>
              <a:rPr lang="en-US" dirty="0" smtClean="0"/>
              <a:t>: located deep in dermis. Sense heavy pressure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Proprioception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Senses the location and movement of body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Proprioception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Senses the location and movement of body parts</a:t>
            </a:r>
          </a:p>
          <a:p>
            <a:r>
              <a:rPr lang="en-US" dirty="0" smtClean="0"/>
              <a:t>Golgi tendon organs: found at the junction of tendons and muscles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times as many cold receptors as heat receptors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times as many cold receptors as heat receptors</a:t>
            </a:r>
          </a:p>
          <a:p>
            <a:r>
              <a:rPr lang="en-US" dirty="0" smtClean="0"/>
              <a:t>Extreme temperatures stimulate pain receptors (</a:t>
            </a:r>
            <a:r>
              <a:rPr lang="en-US" dirty="0" err="1" smtClean="0"/>
              <a:t>nociceptors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Smell (Olfactory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Humans can recognize around 10,000 different odors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Touch, Taste, and Smell (pg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Smell (Olfactory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Humans can recognize around 10,000 different odors</a:t>
            </a:r>
          </a:p>
          <a:p>
            <a:r>
              <a:rPr lang="en-US" dirty="0" smtClean="0"/>
              <a:t>Receptors: Neurons located in the superior portion of the nasal cavity. 100 million of them. </a:t>
            </a:r>
            <a:r>
              <a:rPr lang="en-US" dirty="0" err="1" smtClean="0"/>
              <a:t>Chemoreceptors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Smell (Olfactory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Humans can recognize around 10,000 different odors</a:t>
            </a:r>
          </a:p>
          <a:p>
            <a:r>
              <a:rPr lang="en-US" dirty="0" smtClean="0"/>
              <a:t>Receptors: Neurons located in the superior portion of the nasal cavity. 100 million of them. </a:t>
            </a:r>
            <a:r>
              <a:rPr lang="en-US" dirty="0" err="1" smtClean="0"/>
              <a:t>Chemoreceptors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axons travel through the </a:t>
            </a:r>
            <a:r>
              <a:rPr lang="en-US" dirty="0" err="1" smtClean="0"/>
              <a:t>cribiform</a:t>
            </a:r>
            <a:r>
              <a:rPr lang="en-US" dirty="0" smtClean="0"/>
              <a:t> plate to the hypothalamus and limbic lobe of the brain, which also control emotion and long-term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Taste (Gustatory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primary tastes: sour, sweet, bitter, salty, and </a:t>
            </a:r>
            <a:r>
              <a:rPr lang="en-US" dirty="0" err="1" smtClean="0"/>
              <a:t>umami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Taste (Gustatory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primary tastes: sour, sweet, bitter, salty, and </a:t>
            </a:r>
            <a:r>
              <a:rPr lang="en-US" dirty="0" err="1" smtClean="0"/>
              <a:t>umami</a:t>
            </a:r>
            <a:endParaRPr lang="en-US" dirty="0" smtClean="0"/>
          </a:p>
          <a:p>
            <a:r>
              <a:rPr lang="en-US" dirty="0" smtClean="0"/>
              <a:t>Other flavors are combinations of the five primary tastes, plus olfactory and tactile sensations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Taste (Gustatory Sense)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primary tastes: sour, sweet, bitter, salty, and </a:t>
            </a:r>
            <a:r>
              <a:rPr lang="en-US" dirty="0" err="1" smtClean="0"/>
              <a:t>umami</a:t>
            </a:r>
            <a:endParaRPr lang="en-US" dirty="0" smtClean="0"/>
          </a:p>
          <a:p>
            <a:r>
              <a:rPr lang="en-US" dirty="0" smtClean="0"/>
              <a:t>Other flavors are combinations of the five primary tastes, plus olfactory and tactile sensations</a:t>
            </a:r>
          </a:p>
          <a:p>
            <a:r>
              <a:rPr lang="en-US" dirty="0" smtClean="0"/>
              <a:t>Receptors = taste buds. ~10,000 per person. Most are on the tongue, but also found on roof of mouth and throat. </a:t>
            </a:r>
            <a:r>
              <a:rPr lang="en-US" dirty="0" err="1" smtClean="0"/>
              <a:t>Chemoreceptors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572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1600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Chemical concentration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Taste and smell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243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Chemical concentration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Taste and smell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Mechanoreceptors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Pressure or movement of fluids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Hearing and equilibrium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3200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Chemical concentration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Taste and smell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Mechanoreceptors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Pressure or movement of fluids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Hearing and equilibrium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Nociceptors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Tissue damage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Pain receptors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038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Chemical concentration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Taste and smell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Mechanoreceptors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Pressure or movement of fluids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Hearing and equilibrium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Nociceptors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Tissue damage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Pain receptors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Thermoreceptors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Heat and cold receptors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Sense Receptors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800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Receptor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Stimulus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Chemoreceptors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Chemical concentration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Taste and smell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Mechanoreceptors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Pressure or movement of fluids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Hearing and equilibrium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Nociceptors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Tissue damage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Pain receptors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Thermoreceptors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Heat and cold receptors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Photoreceptors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Light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Vision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distributed throughout the 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20683</TotalTime>
  <Words>581</Words>
  <Application>Microsoft Office PowerPoint</Application>
  <PresentationFormat>On-screen Show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Construct Ch 8 Interactive Notes</vt:lpstr>
      <vt:lpstr>Touch, Taste, and Smell (pg 2)</vt:lpstr>
      <vt:lpstr>Types of Sense Receptors</vt:lpstr>
      <vt:lpstr>Types of Sense Receptors</vt:lpstr>
      <vt:lpstr>Types of Sense Receptors</vt:lpstr>
      <vt:lpstr>Types of Sense Receptors</vt:lpstr>
      <vt:lpstr>Types of Sense Receptors</vt:lpstr>
      <vt:lpstr>Types of Sense Receptors</vt:lpstr>
      <vt:lpstr>General Senses</vt:lpstr>
      <vt:lpstr>General Senses</vt:lpstr>
      <vt:lpstr>Touch and Pressure</vt:lpstr>
      <vt:lpstr>Touch and Pressure</vt:lpstr>
      <vt:lpstr>Touch and Pressure</vt:lpstr>
      <vt:lpstr>Touch and Pressure</vt:lpstr>
      <vt:lpstr>Proprioception</vt:lpstr>
      <vt:lpstr>Proprioception</vt:lpstr>
      <vt:lpstr>Temperature</vt:lpstr>
      <vt:lpstr>Temperature</vt:lpstr>
      <vt:lpstr>Smell (Olfactory Sense)</vt:lpstr>
      <vt:lpstr>Smell (Olfactory Sense)</vt:lpstr>
      <vt:lpstr>Smell (Olfactory Sense)</vt:lpstr>
      <vt:lpstr>Taste (Gustatory Sense)</vt:lpstr>
      <vt:lpstr>Taste (Gustatory Sense)</vt:lpstr>
      <vt:lpstr>Taste (Gustatory Sense)</vt:lpstr>
    </vt:vector>
  </TitlesOfParts>
  <Company>4J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South Eugene High School</dc:creator>
  <cp:lastModifiedBy>Teacher</cp:lastModifiedBy>
  <cp:revision>166</cp:revision>
  <dcterms:created xsi:type="dcterms:W3CDTF">2015-12-08T17:50:54Z</dcterms:created>
  <dcterms:modified xsi:type="dcterms:W3CDTF">2015-12-08T18:17:10Z</dcterms:modified>
</cp:coreProperties>
</file>