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handoutMasterIdLst>
    <p:handoutMasterId r:id="rId14"/>
  </p:handoutMasterIdLst>
  <p:sldIdLst>
    <p:sldId id="262" r:id="rId2"/>
    <p:sldId id="263" r:id="rId3"/>
    <p:sldId id="264" r:id="rId4"/>
    <p:sldId id="265" r:id="rId5"/>
    <p:sldId id="261" r:id="rId6"/>
    <p:sldId id="257" r:id="rId7"/>
    <p:sldId id="259" r:id="rId8"/>
    <p:sldId id="260" r:id="rId9"/>
    <p:sldId id="266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7FEDE-4050-5640-B2A9-52A15F60E8F9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3AA78-A196-8348-B929-7AB23A2C6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B6D6-F0C6-F940-B4EF-4DA11C8D0712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9FCC-CF71-7D4E-9F99-F201A05E3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B6D6-F0C6-F940-B4EF-4DA11C8D0712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9FCC-CF71-7D4E-9F99-F201A05E3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B6D6-F0C6-F940-B4EF-4DA11C8D0712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9FCC-CF71-7D4E-9F99-F201A05E3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B6D6-F0C6-F940-B4EF-4DA11C8D0712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9FCC-CF71-7D4E-9F99-F201A05E3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B6D6-F0C6-F940-B4EF-4DA11C8D0712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9FCC-CF71-7D4E-9F99-F201A05E3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B6D6-F0C6-F940-B4EF-4DA11C8D0712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9FCC-CF71-7D4E-9F99-F201A05E3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B6D6-F0C6-F940-B4EF-4DA11C8D0712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9FCC-CF71-7D4E-9F99-F201A05E3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B6D6-F0C6-F940-B4EF-4DA11C8D0712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9FCC-CF71-7D4E-9F99-F201A05E3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B6D6-F0C6-F940-B4EF-4DA11C8D0712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9FCC-CF71-7D4E-9F99-F201A05E3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B6D6-F0C6-F940-B4EF-4DA11C8D0712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9FCC-CF71-7D4E-9F99-F201A05E3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B6D6-F0C6-F940-B4EF-4DA11C8D0712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9FCC-CF71-7D4E-9F99-F201A05E3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7B6D6-F0C6-F940-B4EF-4DA11C8D0712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B9FCC-CF71-7D4E-9F99-F201A05E3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Notes: Thyroid and Parathyroid (pg 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Parathyroid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4 small masses of glandular tissue found on the posterior surface of the thyroid gland</a:t>
            </a:r>
          </a:p>
          <a:p>
            <a:r>
              <a:rPr lang="en-US" dirty="0" smtClean="0"/>
              <a:t>Make Parathyroid Hormone (PTH): Raises blood calcium levels by stimulating bone destroying cells (</a:t>
            </a:r>
            <a:r>
              <a:rPr lang="en-US" dirty="0" err="1" smtClean="0"/>
              <a:t>osteoclasts</a:t>
            </a:r>
            <a:r>
              <a:rPr lang="en-US" dirty="0" smtClean="0"/>
              <a:t>) to break down bone and release calcium into the blood.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Parathyroid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4 small masses of glandular tissue found on the posterior surface of the thyroid gland</a:t>
            </a:r>
          </a:p>
          <a:p>
            <a:r>
              <a:rPr lang="en-US" dirty="0" smtClean="0"/>
              <a:t>Make Parathyroid Hormone (PTH): Raises blood calcium levels by stimulating bone destroying cells (</a:t>
            </a:r>
            <a:r>
              <a:rPr lang="en-US" dirty="0" err="1" smtClean="0"/>
              <a:t>osteoclasts</a:t>
            </a:r>
            <a:r>
              <a:rPr lang="en-US" dirty="0" smtClean="0"/>
              <a:t>) to break down bone and release calcium into the blood.</a:t>
            </a:r>
          </a:p>
          <a:p>
            <a:r>
              <a:rPr lang="en-US" dirty="0" smtClean="0"/>
              <a:t>PTH and </a:t>
            </a:r>
            <a:r>
              <a:rPr lang="en-US" dirty="0" err="1" smtClean="0"/>
              <a:t>Calcitonin</a:t>
            </a:r>
            <a:r>
              <a:rPr lang="en-US" dirty="0" smtClean="0"/>
              <a:t> are antagonists and maintain blood calcium levels through negative feedback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(pg 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Illustrate negative feedback loop for blood calcium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at the base of the throat, just below the Adam’s apple</a:t>
            </a:r>
          </a:p>
          <a:p>
            <a:r>
              <a:rPr lang="en-US" dirty="0" smtClean="0"/>
              <a:t>Butterfly-shaped</a:t>
            </a:r>
          </a:p>
          <a:p>
            <a:r>
              <a:rPr lang="en-US" dirty="0" smtClean="0"/>
              <a:t>Produces 2 hormones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Thyroid Hormone: Consists of 2 hormones</a:t>
            </a:r>
          </a:p>
          <a:p>
            <a:pPr marL="514350" indent="-514350">
              <a:buNone/>
            </a:pPr>
            <a:r>
              <a:rPr lang="en-US" dirty="0" smtClean="0"/>
              <a:t>95% is </a:t>
            </a:r>
            <a:r>
              <a:rPr lang="en-US" dirty="0" err="1" smtClean="0"/>
              <a:t>Thyroxine</a:t>
            </a:r>
            <a:r>
              <a:rPr lang="en-US" dirty="0" smtClean="0"/>
              <a:t> (contains 4 Iodine atoms) and 5% is </a:t>
            </a:r>
            <a:r>
              <a:rPr lang="en-US" dirty="0" err="1" smtClean="0"/>
              <a:t>Triiodothyronine</a:t>
            </a:r>
            <a:r>
              <a:rPr lang="en-US" dirty="0" smtClean="0"/>
              <a:t> (contains 3 Iodine atoms). Have the same function: Control the rate at which glucose is turned into energy. Target tissue: Every cell in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Calcitonin</a:t>
            </a:r>
            <a:r>
              <a:rPr lang="en-US" dirty="0" smtClean="0"/>
              <a:t>: Decreases blood calcium levels by causing calcium to be deposited in the bones.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Thyroid </a:t>
            </a:r>
            <a:r>
              <a:rPr lang="en-US" dirty="0" smtClean="0"/>
              <a:t>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4525963"/>
          </a:xfrm>
        </p:spPr>
        <p:txBody>
          <a:bodyPr/>
          <a:lstStyle/>
          <a:p>
            <a:r>
              <a:rPr lang="en-US" dirty="0" smtClean="0"/>
              <a:t>Usually caused by iodine deficiency</a:t>
            </a:r>
          </a:p>
          <a:p>
            <a:r>
              <a:rPr lang="en-US" dirty="0" smtClean="0"/>
              <a:t>Without iodine, thyroid can’t make thyroid hormone</a:t>
            </a:r>
          </a:p>
          <a:p>
            <a:r>
              <a:rPr lang="en-US" dirty="0" smtClean="0"/>
              <a:t>Hypothalamus tells pituitary to release more Thyroid Stimulating Hormone, which makes the thyroid grow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3352800" cy="4524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Cretinism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588" y="1600200"/>
            <a:ext cx="4651212" cy="4525963"/>
          </a:xfrm>
        </p:spPr>
        <p:txBody>
          <a:bodyPr/>
          <a:lstStyle/>
          <a:p>
            <a:r>
              <a:rPr lang="en-US" dirty="0" smtClean="0"/>
              <a:t>Caused by low levels of thyroid hormones in newborns</a:t>
            </a:r>
          </a:p>
          <a:p>
            <a:r>
              <a:rPr lang="en-US" dirty="0" smtClean="0"/>
              <a:t>Often caused by iodine deficiency in the mother</a:t>
            </a:r>
          </a:p>
          <a:p>
            <a:r>
              <a:rPr lang="en-US" dirty="0" smtClean="0"/>
              <a:t>Results in short stature and mental retardation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674"/>
            <a:ext cx="4035588" cy="5521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Hyperthyroidism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6999"/>
            <a:ext cx="8229600" cy="3459163"/>
          </a:xfrm>
        </p:spPr>
        <p:txBody>
          <a:bodyPr/>
          <a:lstStyle/>
          <a:p>
            <a:r>
              <a:rPr lang="en-US" dirty="0" smtClean="0"/>
              <a:t>Thyroid produces too much hormone</a:t>
            </a:r>
          </a:p>
          <a:p>
            <a:r>
              <a:rPr lang="en-US" dirty="0" smtClean="0"/>
              <a:t>High metabolic rate, nervousness, irritability, insomnia, weight loss, </a:t>
            </a:r>
            <a:r>
              <a:rPr lang="en-US" dirty="0" err="1" smtClean="0"/>
              <a:t>exopthalmos</a:t>
            </a:r>
            <a:r>
              <a:rPr lang="en-US" dirty="0" smtClean="0"/>
              <a:t> (bulging eyes)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3429000" cy="2374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Parathyroid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4 small masses of glandular tissue found on the posterior surface of the thyroid 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118793</TotalTime>
  <Words>317</Words>
  <Application>Microsoft Macintosh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Notes: Thyroid and Parathyroid (pg 6)</vt:lpstr>
      <vt:lpstr>Thyroid gland</vt:lpstr>
      <vt:lpstr>Slide 3</vt:lpstr>
      <vt:lpstr>Slide 4</vt:lpstr>
      <vt:lpstr>Thyroid Disorders</vt:lpstr>
      <vt:lpstr>Goiters</vt:lpstr>
      <vt:lpstr>Cretinism</vt:lpstr>
      <vt:lpstr>Hyperthyroidism</vt:lpstr>
      <vt:lpstr>Parathyroid Glands</vt:lpstr>
      <vt:lpstr>Parathyroid Glands</vt:lpstr>
      <vt:lpstr>Parathyroid Glands</vt:lpstr>
      <vt:lpstr>Drawing (pg 7)</vt:lpstr>
    </vt:vector>
  </TitlesOfParts>
  <Company>SEHS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Stewart</dc:creator>
  <cp:lastModifiedBy>Teacher</cp:lastModifiedBy>
  <cp:revision>316</cp:revision>
  <cp:lastPrinted>2014-01-13T22:36:02Z</cp:lastPrinted>
  <dcterms:created xsi:type="dcterms:W3CDTF">2016-01-08T17:52:58Z</dcterms:created>
  <dcterms:modified xsi:type="dcterms:W3CDTF">2016-02-09T22:23:01Z</dcterms:modified>
</cp:coreProperties>
</file>