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handoutMasterIdLst>
    <p:handoutMasterId r:id="rId24"/>
  </p:handoutMasterIdLst>
  <p:sldIdLst>
    <p:sldId id="257" r:id="rId2"/>
    <p:sldId id="270" r:id="rId3"/>
    <p:sldId id="278" r:id="rId4"/>
    <p:sldId id="279" r:id="rId5"/>
    <p:sldId id="280" r:id="rId6"/>
    <p:sldId id="258" r:id="rId7"/>
    <p:sldId id="281" r:id="rId8"/>
    <p:sldId id="282" r:id="rId9"/>
    <p:sldId id="266" r:id="rId10"/>
    <p:sldId id="276" r:id="rId11"/>
    <p:sldId id="277" r:id="rId12"/>
    <p:sldId id="259" r:id="rId13"/>
    <p:sldId id="260" r:id="rId14"/>
    <p:sldId id="261" r:id="rId15"/>
    <p:sldId id="262" r:id="rId16"/>
    <p:sldId id="263" r:id="rId17"/>
    <p:sldId id="273" r:id="rId18"/>
    <p:sldId id="274" r:id="rId19"/>
    <p:sldId id="264" r:id="rId20"/>
    <p:sldId id="265" r:id="rId21"/>
    <p:sldId id="283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1" d="100"/>
          <a:sy n="91" d="100"/>
        </p:scale>
        <p:origin x="-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70D67-4B44-8841-BBF0-9D44CC14C50C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14B92-BCB9-8541-91CF-7297F28C4B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7F9-1C5E-BD4F-8078-ADC3F850DFB6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34B5-D64C-BC45-A607-FF527A769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7F9-1C5E-BD4F-8078-ADC3F850DFB6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34B5-D64C-BC45-A607-FF527A769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7F9-1C5E-BD4F-8078-ADC3F850DFB6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34B5-D64C-BC45-A607-FF527A769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7F9-1C5E-BD4F-8078-ADC3F850DFB6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34B5-D64C-BC45-A607-FF527A769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7F9-1C5E-BD4F-8078-ADC3F850DFB6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34B5-D64C-BC45-A607-FF527A769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7F9-1C5E-BD4F-8078-ADC3F850DFB6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34B5-D64C-BC45-A607-FF527A769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7F9-1C5E-BD4F-8078-ADC3F850DFB6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34B5-D64C-BC45-A607-FF527A769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7F9-1C5E-BD4F-8078-ADC3F850DFB6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34B5-D64C-BC45-A607-FF527A769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7F9-1C5E-BD4F-8078-ADC3F850DFB6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34B5-D64C-BC45-A607-FF527A769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7F9-1C5E-BD4F-8078-ADC3F850DFB6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34B5-D64C-BC45-A607-FF527A769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7F9-1C5E-BD4F-8078-ADC3F850DFB6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34B5-D64C-BC45-A607-FF527A769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497F9-1C5E-BD4F-8078-ADC3F850DFB6}" type="datetimeFigureOut">
              <a:rPr lang="en-US" smtClean="0"/>
              <a:pPr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F34B5-D64C-BC45-A607-FF527A769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Pituitary Gland (pg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Growth Hormone (GH): Stimulates target cells to grow in size and to divide</a:t>
            </a:r>
          </a:p>
          <a:p>
            <a:pPr marL="514350" indent="-514350">
              <a:buNone/>
            </a:pPr>
            <a:r>
              <a:rPr lang="en-US" dirty="0" smtClean="0"/>
              <a:t>	Target tissue: Bones and skeletal muscles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Hyposecretion</a:t>
            </a:r>
            <a:r>
              <a:rPr lang="en-US" dirty="0" smtClean="0"/>
              <a:t> (not enough </a:t>
            </a:r>
            <a:r>
              <a:rPr lang="en-US" dirty="0" err="1" smtClean="0"/>
              <a:t>hormone)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 Pituitary dwarfism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Hypersecretion</a:t>
            </a:r>
            <a:r>
              <a:rPr lang="en-US" dirty="0" smtClean="0"/>
              <a:t> (too much hormone) in childhood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err="1" smtClean="0">
                <a:ea typeface="Wingdings"/>
                <a:cs typeface="Wingdings"/>
              </a:rPr>
              <a:t>Gigantism</a:t>
            </a:r>
            <a:endParaRPr lang="en-US" dirty="0" smtClean="0">
              <a:ea typeface="Wingdings"/>
              <a:cs typeface="Wingdings"/>
            </a:endParaRPr>
          </a:p>
          <a:p>
            <a:pPr marL="514350" indent="-514350">
              <a:buNone/>
            </a:pPr>
            <a:r>
              <a:rPr lang="en-US" dirty="0" smtClean="0">
                <a:ea typeface="Wingdings"/>
                <a:cs typeface="Wingdings"/>
              </a:rPr>
              <a:t>	</a:t>
            </a:r>
            <a:r>
              <a:rPr lang="en-US" dirty="0" err="1" smtClean="0">
                <a:ea typeface="Wingdings"/>
                <a:cs typeface="Wingdings"/>
              </a:rPr>
              <a:t>Hypersecretion</a:t>
            </a:r>
            <a:r>
              <a:rPr lang="en-US" dirty="0" smtClean="0">
                <a:ea typeface="Wingdings"/>
                <a:cs typeface="Wingdings"/>
              </a:rPr>
              <a:t> in adulthood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>
                <a:ea typeface="Wingdings"/>
                <a:cs typeface="Wingdings"/>
              </a:rPr>
              <a:t> </a:t>
            </a:r>
            <a:r>
              <a:rPr lang="en-US" dirty="0" err="1" smtClean="0">
                <a:ea typeface="Wingdings"/>
                <a:cs typeface="Wingdings"/>
              </a:rPr>
              <a:t>Acromegaly</a:t>
            </a:r>
            <a:r>
              <a:rPr lang="en-US" dirty="0" smtClean="0">
                <a:ea typeface="Wingdings"/>
                <a:cs typeface="Wingdings"/>
              </a:rPr>
              <a:t> (large facial bones, hands, and feet)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9750" y="274638"/>
            <a:ext cx="4286250" cy="6441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Prolactin</a:t>
            </a:r>
            <a:r>
              <a:rPr lang="en-US" dirty="0" smtClean="0"/>
              <a:t> (PRL): Promotes development of milk glands in breasts and stimulates milk production after childbirth. No known function in men.</a:t>
            </a:r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Adrenocorticotropic</a:t>
            </a:r>
            <a:r>
              <a:rPr lang="en-US" dirty="0" smtClean="0"/>
              <a:t> Hormone (ACTH): Regulates hormone production of the cortex portion of the adrenal glands. Stimulates </a:t>
            </a:r>
            <a:r>
              <a:rPr lang="en-US" dirty="0" err="1" smtClean="0"/>
              <a:t>melanocytes</a:t>
            </a:r>
            <a:r>
              <a:rPr lang="en-US" dirty="0" smtClean="0"/>
              <a:t> in the skin to produce more melanin.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Thyroid stimulating hormone (TSH): Controls growth and activity of the thyroid gland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5 &amp; 6. </a:t>
            </a:r>
            <a:r>
              <a:rPr lang="en-US" dirty="0" err="1" smtClean="0"/>
              <a:t>Gonadotropic</a:t>
            </a:r>
            <a:r>
              <a:rPr lang="en-US" dirty="0" smtClean="0"/>
              <a:t> hormones: Regulate hormonal activity of the gonads (testes and ovaries)</a:t>
            </a:r>
          </a:p>
          <a:p>
            <a:pPr>
              <a:buNone/>
            </a:pPr>
            <a:r>
              <a:rPr lang="en-US" dirty="0" smtClean="0"/>
              <a:t>5. Follicle-stimulating hormone (FSH)</a:t>
            </a:r>
          </a:p>
          <a:p>
            <a:pPr>
              <a:buNone/>
            </a:pPr>
            <a:r>
              <a:rPr lang="en-US" dirty="0" smtClean="0"/>
              <a:t>	Females: Stimulates follicle development in the ovaries</a:t>
            </a:r>
          </a:p>
          <a:p>
            <a:pPr>
              <a:buNone/>
            </a:pPr>
            <a:r>
              <a:rPr lang="en-US" dirty="0" smtClean="0"/>
              <a:t>	Males: Stimulates sperm development</a:t>
            </a:r>
          </a:p>
          <a:p>
            <a:pPr>
              <a:buNone/>
            </a:pPr>
            <a:r>
              <a:rPr lang="en-US" dirty="0" smtClean="0"/>
              <a:t>6. Luteinizing hormone (LH)</a:t>
            </a:r>
          </a:p>
          <a:p>
            <a:pPr>
              <a:buNone/>
            </a:pPr>
            <a:r>
              <a:rPr lang="en-US" dirty="0" smtClean="0"/>
              <a:t>	Females: Triggers ovulation</a:t>
            </a:r>
          </a:p>
          <a:p>
            <a:pPr>
              <a:buNone/>
            </a:pPr>
            <a:r>
              <a:rPr lang="en-US" dirty="0" smtClean="0"/>
              <a:t>	Males: Stimulates testosterone production by the interstitial cells of the testes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Posterior Pituitary (</a:t>
            </a:r>
            <a:r>
              <a:rPr lang="en-US" dirty="0" err="1" smtClean="0"/>
              <a:t>Neurohypophysis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make the hormones it releases. They are made by the hypothalamus and the posterior pituitary stores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Posterior Pituitary (</a:t>
            </a:r>
            <a:r>
              <a:rPr lang="en-US" dirty="0" err="1" smtClean="0"/>
              <a:t>Neurohypophysis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make the hormones it releases. They are made by the hypothalamus and the posterior pituitary stores them</a:t>
            </a:r>
          </a:p>
          <a:p>
            <a:r>
              <a:rPr lang="en-US" dirty="0"/>
              <a:t>C</a:t>
            </a:r>
            <a:r>
              <a:rPr lang="en-US" dirty="0" smtClean="0"/>
              <a:t>ontrolled by nerve impulses from the hypothalamus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Posterior Pituitary (</a:t>
            </a:r>
            <a:r>
              <a:rPr lang="en-US" dirty="0" err="1" smtClean="0"/>
              <a:t>Neurohypophysis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make the hormones it releases. They are made by the hypothalamus and the posterior pituitary stores them</a:t>
            </a:r>
          </a:p>
          <a:p>
            <a:r>
              <a:rPr lang="en-US" dirty="0"/>
              <a:t>C</a:t>
            </a:r>
            <a:r>
              <a:rPr lang="en-US" dirty="0" smtClean="0"/>
              <a:t>ontrolled by nerve impulses from the hypothalamus</a:t>
            </a:r>
          </a:p>
          <a:p>
            <a:r>
              <a:rPr lang="en-US" dirty="0" smtClean="0"/>
              <a:t>Releases </a:t>
            </a:r>
            <a:r>
              <a:rPr lang="en-US" smtClean="0"/>
              <a:t>2 hormones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Oxytocin</a:t>
            </a:r>
            <a:r>
              <a:rPr lang="en-US" dirty="0" smtClean="0"/>
              <a:t>: Stimulates contractions of the uterus during childbirth and ejection of milk during nursing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Pituitary Gland (pg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size of a </a:t>
            </a:r>
            <a:r>
              <a:rPr lang="en-US" dirty="0" smtClean="0"/>
              <a:t>pea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Antidiuretic</a:t>
            </a:r>
            <a:r>
              <a:rPr lang="en-US" dirty="0" smtClean="0"/>
              <a:t> hormone (ADH): Causes the kidneys to reabsorb more water, decreasing urine volume. Increases blood pressure by causing constriction of the arterioles. Secretion of ADH is inhibited by alcohol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Antidiuretic</a:t>
            </a:r>
            <a:r>
              <a:rPr lang="en-US" dirty="0" smtClean="0"/>
              <a:t> hormone (ADH): Causes the kidneys to reabsorb more water, decreasing urine volume. Increases blood pressure by causing constriction of the arterioles. Secretion of ADH is inhibited by alcohol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Hyposecretion</a:t>
            </a:r>
            <a:r>
              <a:rPr lang="en-US" dirty="0" smtClean="0"/>
              <a:t>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 diabetes </a:t>
            </a:r>
            <a:r>
              <a:rPr lang="en-US" dirty="0" err="1" smtClean="0"/>
              <a:t>insipidus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Hypersecretion</a:t>
            </a:r>
            <a:r>
              <a:rPr lang="en-US" dirty="0" smtClean="0"/>
              <a:t>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err="1" smtClean="0"/>
              <a:t>high</a:t>
            </a:r>
            <a:r>
              <a:rPr lang="en-US" dirty="0" smtClean="0"/>
              <a:t> blood pressure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(pg 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Pituitary Gland (pg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size of a pea</a:t>
            </a:r>
          </a:p>
          <a:p>
            <a:r>
              <a:rPr lang="en-US" dirty="0" smtClean="0"/>
              <a:t>Hangs below the hypothalamus of the brain. Sits in the “Turk’s saddle” of the sphenoid </a:t>
            </a:r>
            <a:r>
              <a:rPr lang="en-US" dirty="0" smtClean="0"/>
              <a:t>bone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Pituitary Gland (pg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size of a pea</a:t>
            </a:r>
          </a:p>
          <a:p>
            <a:r>
              <a:rPr lang="en-US" dirty="0" smtClean="0"/>
              <a:t>Hangs below the hypothalamus of the brain. Sits in the “Turk’s saddle” of the sphenoid bone</a:t>
            </a:r>
          </a:p>
          <a:p>
            <a:r>
              <a:rPr lang="en-US" dirty="0" smtClean="0"/>
              <a:t>Controlled by the </a:t>
            </a:r>
            <a:r>
              <a:rPr lang="en-US" dirty="0" smtClean="0"/>
              <a:t>hypothalamus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Pituitary Gland (pg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size of a pea</a:t>
            </a:r>
          </a:p>
          <a:p>
            <a:r>
              <a:rPr lang="en-US" dirty="0" smtClean="0"/>
              <a:t>Hangs below the hypothalamus of the brain. Sits in the “Turk’s saddle” of the sphenoid bone</a:t>
            </a:r>
          </a:p>
          <a:p>
            <a:r>
              <a:rPr lang="en-US" dirty="0" smtClean="0"/>
              <a:t>Controlled by the hypothalamus</a:t>
            </a:r>
          </a:p>
          <a:p>
            <a:r>
              <a:rPr lang="en-US" dirty="0" smtClean="0"/>
              <a:t>Consists of 2 lobes: The anterior pituitary is made of glandular tissue and the posterior pituitary is made of nervous tissue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Anterior pituitary (</a:t>
            </a:r>
            <a:r>
              <a:rPr lang="en-US" dirty="0" err="1" smtClean="0"/>
              <a:t>Adenohypophysis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Makes 6 hormones, 4 of which are tropic hormones (meaning they stimulate other endocrine glands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Anterior pituitary (</a:t>
            </a:r>
            <a:r>
              <a:rPr lang="en-US" dirty="0" err="1" smtClean="0"/>
              <a:t>Adenohypophysis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Makes 6 hormones, 4 of which are tropic hormones (meaning they stimulate other endocrine glands)</a:t>
            </a:r>
          </a:p>
          <a:p>
            <a:r>
              <a:rPr lang="en-US" dirty="0" smtClean="0"/>
              <a:t>Called the “master endocrine gland</a:t>
            </a:r>
            <a:r>
              <a:rPr lang="en-US" dirty="0" smtClean="0"/>
              <a:t>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Anterior pituitary (</a:t>
            </a:r>
            <a:r>
              <a:rPr lang="en-US" dirty="0" err="1" smtClean="0"/>
              <a:t>Adenohypophysis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Makes 6 hormones, 4 of which are tropic hormones (meaning they stimulate other endocrine glands)</a:t>
            </a:r>
          </a:p>
          <a:p>
            <a:r>
              <a:rPr lang="en-US" dirty="0" smtClean="0"/>
              <a:t>Called the “master endocrine gland”</a:t>
            </a:r>
          </a:p>
          <a:p>
            <a:r>
              <a:rPr lang="en-US" dirty="0" smtClean="0"/>
              <a:t>Controlled by hormones produced by the hypothalamus </a:t>
            </a:r>
            <a:r>
              <a:rPr lang="en-US" dirty="0" smtClean="0">
                <a:latin typeface="Wingdings"/>
                <a:ea typeface="Wingdings"/>
                <a:cs typeface="Wingding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Growth Hormone (GH): Stimulates target cells to grow in size and to divide</a:t>
            </a:r>
          </a:p>
          <a:p>
            <a:pPr marL="514350" indent="-514350">
              <a:buNone/>
            </a:pPr>
            <a:r>
              <a:rPr lang="en-US" dirty="0" smtClean="0"/>
              <a:t>	Target tissue: Bones and skeletal muscles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111041</TotalTime>
  <Words>656</Words>
  <Application>Microsoft Macintosh PowerPoint</Application>
  <PresentationFormat>On-screen Show (4:3)</PresentationFormat>
  <Paragraphs>60</Paragraphs>
  <Slides>22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Pituitary Gland (pg 4)</vt:lpstr>
      <vt:lpstr>Pituitary Gland (pg 4)</vt:lpstr>
      <vt:lpstr>Pituitary Gland (pg 4)</vt:lpstr>
      <vt:lpstr>Pituitary Gland (pg 4)</vt:lpstr>
      <vt:lpstr>Pituitary Gland (pg 4)</vt:lpstr>
      <vt:lpstr>Anterior pituitary (Adenohypophysis)</vt:lpstr>
      <vt:lpstr>Anterior pituitary (Adenohypophysis)</vt:lpstr>
      <vt:lpstr>Anterior pituitary (Adenohypophysis)</vt:lpstr>
      <vt:lpstr>Slide 9</vt:lpstr>
      <vt:lpstr>Slide 10</vt:lpstr>
      <vt:lpstr>Slide 11</vt:lpstr>
      <vt:lpstr>Slide 12</vt:lpstr>
      <vt:lpstr>Slide 13</vt:lpstr>
      <vt:lpstr>Slide 14</vt:lpstr>
      <vt:lpstr>Slide 15</vt:lpstr>
      <vt:lpstr>Posterior Pituitary (Neurohypophysis)</vt:lpstr>
      <vt:lpstr>Posterior Pituitary (Neurohypophysis)</vt:lpstr>
      <vt:lpstr>Posterior Pituitary (Neurohypophysis)</vt:lpstr>
      <vt:lpstr>Slide 19</vt:lpstr>
      <vt:lpstr>Slide 20</vt:lpstr>
      <vt:lpstr>Slide 21</vt:lpstr>
      <vt:lpstr>Diagram (pg 5)</vt:lpstr>
    </vt:vector>
  </TitlesOfParts>
  <Company>sehs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Teacher</cp:lastModifiedBy>
  <cp:revision>135</cp:revision>
  <cp:lastPrinted>2014-01-16T02:48:07Z</cp:lastPrinted>
  <dcterms:created xsi:type="dcterms:W3CDTF">2016-01-07T17:33:11Z</dcterms:created>
  <dcterms:modified xsi:type="dcterms:W3CDTF">2016-02-09T22:22:39Z</dcterms:modified>
</cp:coreProperties>
</file>