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3"/>
  </p:handoutMasterIdLst>
  <p:sldIdLst>
    <p:sldId id="257" r:id="rId2"/>
    <p:sldId id="258" r:id="rId3"/>
    <p:sldId id="259" r:id="rId4"/>
    <p:sldId id="266" r:id="rId5"/>
    <p:sldId id="267" r:id="rId6"/>
    <p:sldId id="260" r:id="rId7"/>
    <p:sldId id="261" r:id="rId8"/>
    <p:sldId id="268" r:id="rId9"/>
    <p:sldId id="272" r:id="rId10"/>
    <p:sldId id="273" r:id="rId11"/>
    <p:sldId id="274" r:id="rId12"/>
    <p:sldId id="275" r:id="rId13"/>
    <p:sldId id="276" r:id="rId14"/>
    <p:sldId id="262" r:id="rId15"/>
    <p:sldId id="277" r:id="rId16"/>
    <p:sldId id="263" r:id="rId17"/>
    <p:sldId id="264" r:id="rId18"/>
    <p:sldId id="265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0" d="100"/>
          <a:sy n="80" d="100"/>
        </p:scale>
        <p:origin x="-8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9475F-F9AC-EE4C-97FB-F8538C2FD6E6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5E673-6674-3D4B-A518-57C3BCE254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12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8736-683E-1D4A-919C-7CED8C0FED12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DCD9-BDA9-CC4B-BC67-6D94F1E3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8736-683E-1D4A-919C-7CED8C0FED12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DCD9-BDA9-CC4B-BC67-6D94F1E3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8736-683E-1D4A-919C-7CED8C0FED12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DCD9-BDA9-CC4B-BC67-6D94F1E3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8736-683E-1D4A-919C-7CED8C0FED12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DCD9-BDA9-CC4B-BC67-6D94F1E3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8736-683E-1D4A-919C-7CED8C0FED12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DCD9-BDA9-CC4B-BC67-6D94F1E3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8736-683E-1D4A-919C-7CED8C0FED12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DCD9-BDA9-CC4B-BC67-6D94F1E3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8736-683E-1D4A-919C-7CED8C0FED12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DCD9-BDA9-CC4B-BC67-6D94F1E3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8736-683E-1D4A-919C-7CED8C0FED12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DCD9-BDA9-CC4B-BC67-6D94F1E3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8736-683E-1D4A-919C-7CED8C0FED12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DCD9-BDA9-CC4B-BC67-6D94F1E3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8736-683E-1D4A-919C-7CED8C0FED12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DCD9-BDA9-CC4B-BC67-6D94F1E3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8736-683E-1D4A-919C-7CED8C0FED12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DCD9-BDA9-CC4B-BC67-6D94F1E3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78736-683E-1D4A-919C-7CED8C0FED12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DDCD9-BDA9-CC4B-BC67-6D94F1E3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Adrenal, Pancreas, Pineal, Thymus, Gonads, Placenta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Contains over 1 million pancreatic islets (islets of </a:t>
            </a:r>
            <a:r>
              <a:rPr lang="en-US" dirty="0" err="1" smtClean="0"/>
              <a:t>Langerhans</a:t>
            </a:r>
            <a:r>
              <a:rPr lang="en-US" dirty="0" smtClean="0"/>
              <a:t>) that consist of endocrine cells</a:t>
            </a:r>
          </a:p>
          <a:p>
            <a:r>
              <a:rPr lang="en-US" dirty="0" smtClean="0"/>
              <a:t>The islets are surrounded by exocrine cells, which produce digestive enzymes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Contains over 1 million pancreatic islets (islets of </a:t>
            </a:r>
            <a:r>
              <a:rPr lang="en-US" dirty="0" err="1" smtClean="0"/>
              <a:t>Langerhans</a:t>
            </a:r>
            <a:r>
              <a:rPr lang="en-US" dirty="0" smtClean="0"/>
              <a:t>) that consist of endocrine cells</a:t>
            </a:r>
          </a:p>
          <a:p>
            <a:r>
              <a:rPr lang="en-US" dirty="0" smtClean="0"/>
              <a:t>The islets are surrounded by exocrine cells, which produce digestive enzymes</a:t>
            </a:r>
          </a:p>
          <a:p>
            <a:r>
              <a:rPr lang="en-US" dirty="0" smtClean="0"/>
              <a:t>Islets contain alpha and beta cells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Contains over 1 million pancreatic islets (islets of </a:t>
            </a:r>
            <a:r>
              <a:rPr lang="en-US" dirty="0" err="1" smtClean="0"/>
              <a:t>Langerhans</a:t>
            </a:r>
            <a:r>
              <a:rPr lang="en-US" dirty="0" smtClean="0"/>
              <a:t>) that consist of endocrine cells</a:t>
            </a:r>
          </a:p>
          <a:p>
            <a:r>
              <a:rPr lang="en-US" dirty="0" smtClean="0"/>
              <a:t>The islets are surrounded by exocrine cells, which produce digestive enzymes</a:t>
            </a:r>
          </a:p>
          <a:p>
            <a:r>
              <a:rPr lang="en-US" dirty="0" smtClean="0"/>
              <a:t>Islets contain alpha and beta </a:t>
            </a:r>
            <a:r>
              <a:rPr lang="en-US" dirty="0" smtClean="0"/>
              <a:t>cells</a:t>
            </a:r>
          </a:p>
          <a:p>
            <a:r>
              <a:rPr lang="en-US" dirty="0" smtClean="0"/>
              <a:t>Produces 2 Hormones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/>
              <a:t>G</a:t>
            </a:r>
            <a:r>
              <a:rPr lang="en-US" dirty="0" smtClean="0"/>
              <a:t>lucagon</a:t>
            </a:r>
            <a:r>
              <a:rPr lang="en-US" dirty="0" smtClean="0"/>
              <a:t>, </a:t>
            </a:r>
            <a:r>
              <a:rPr lang="en-US" dirty="0" smtClean="0"/>
              <a:t>produced by alpha cells. </a:t>
            </a:r>
            <a:r>
              <a:rPr lang="en-US" dirty="0"/>
              <a:t>R</a:t>
            </a:r>
            <a:r>
              <a:rPr lang="en-US" dirty="0" smtClean="0"/>
              <a:t>aises </a:t>
            </a:r>
            <a:r>
              <a:rPr lang="en-US" dirty="0" smtClean="0"/>
              <a:t>blood sugar by stimulating the liver to break down glycogen and release glucose into the bloodstream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Contains over 1 million pancreatic islets (islets of </a:t>
            </a:r>
            <a:r>
              <a:rPr lang="en-US" dirty="0" err="1" smtClean="0"/>
              <a:t>Langerhans</a:t>
            </a:r>
            <a:r>
              <a:rPr lang="en-US" dirty="0" smtClean="0"/>
              <a:t>) that consist of endocrine cells</a:t>
            </a:r>
          </a:p>
          <a:p>
            <a:r>
              <a:rPr lang="en-US" dirty="0" smtClean="0"/>
              <a:t>The islets are surrounded by exocrine cells, which produce digestive enzymes</a:t>
            </a:r>
          </a:p>
          <a:p>
            <a:r>
              <a:rPr lang="en-US" dirty="0" smtClean="0"/>
              <a:t>Islets contain alpha and beta cells</a:t>
            </a:r>
          </a:p>
          <a:p>
            <a:pPr marL="0" indent="0">
              <a:buNone/>
            </a:pPr>
            <a:r>
              <a:rPr lang="en-US" dirty="0"/>
              <a:t>1. Glucagon, produced by alpha cells. Raises blood sugar by stimulating the liver to break down glycogen and release glucose into the bloodstream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/>
              <a:t>I</a:t>
            </a:r>
            <a:r>
              <a:rPr lang="en-US" dirty="0" smtClean="0"/>
              <a:t>nsulin</a:t>
            </a:r>
            <a:r>
              <a:rPr lang="en-US" dirty="0" smtClean="0"/>
              <a:t>, </a:t>
            </a:r>
            <a:r>
              <a:rPr lang="en-US" dirty="0" smtClean="0"/>
              <a:t>produced by beta cells. </a:t>
            </a:r>
            <a:r>
              <a:rPr lang="en-US" dirty="0"/>
              <a:t>L</a:t>
            </a:r>
            <a:r>
              <a:rPr lang="en-US" dirty="0" smtClean="0"/>
              <a:t>owers </a:t>
            </a:r>
            <a:r>
              <a:rPr lang="en-US" dirty="0" smtClean="0"/>
              <a:t>blood sugar by stimulating body cells to transport glucose out of the blood and into the cells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Pineal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Tiny gland in the brain</a:t>
            </a:r>
          </a:p>
          <a:p>
            <a:r>
              <a:rPr lang="en-US" dirty="0" smtClean="0"/>
              <a:t>Produces melatonin, which causes sleepiness. Melatonin production increases in response to darkness.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Pineal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Tiny gland in the brain</a:t>
            </a:r>
          </a:p>
          <a:p>
            <a:r>
              <a:rPr lang="en-US" dirty="0" smtClean="0"/>
              <a:t>Produces melatonin, which causes sleepiness. Melatonin production increases in response to darkness.</a:t>
            </a:r>
          </a:p>
          <a:p>
            <a:r>
              <a:rPr lang="en-US" dirty="0" smtClean="0"/>
              <a:t>Regulates circadian rhythms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behind the sternum</a:t>
            </a:r>
          </a:p>
          <a:p>
            <a:r>
              <a:rPr lang="en-US" dirty="0" smtClean="0"/>
              <a:t>Large in children, shrinks throughout adulthood</a:t>
            </a:r>
          </a:p>
          <a:p>
            <a:r>
              <a:rPr lang="en-US" dirty="0" smtClean="0"/>
              <a:t>Produces </a:t>
            </a:r>
            <a:r>
              <a:rPr lang="en-US" dirty="0" err="1" smtClean="0"/>
              <a:t>thymosin</a:t>
            </a:r>
            <a:r>
              <a:rPr lang="en-US" dirty="0" smtClean="0"/>
              <a:t>, which is essential to development of T-lymphocytes, a type of white blood cell in the immune system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Gonads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Ovaries produce estrogen and progesterone, which control the menstrual cycle and cause development of secondary female sex characteristics</a:t>
            </a:r>
          </a:p>
          <a:p>
            <a:r>
              <a:rPr lang="en-US" dirty="0" smtClean="0"/>
              <a:t>Testes produce testosterone, which causes development of male secondary sex 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Site of exchange between mother and baby during pregnancy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Site of exchange between mother and baby during pregnancy</a:t>
            </a:r>
          </a:p>
          <a:p>
            <a:r>
              <a:rPr lang="en-US" dirty="0" smtClean="0"/>
              <a:t>Also produces hormones that maintain pregnancy</a:t>
            </a:r>
          </a:p>
          <a:p>
            <a:pPr marL="514350" indent="-514350">
              <a:buAutoNum type="arabicPeriod"/>
            </a:pPr>
            <a:r>
              <a:rPr lang="en-US" dirty="0" smtClean="0"/>
              <a:t>Human chorionic </a:t>
            </a:r>
            <a:r>
              <a:rPr lang="en-US" dirty="0" err="1" smtClean="0"/>
              <a:t>gonadotropin</a:t>
            </a:r>
            <a:r>
              <a:rPr lang="en-US" dirty="0" smtClean="0"/>
              <a:t>: causes uterine lining to not be shed. Used in pregnancy tests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Adrenal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 on top of the kidneys</a:t>
            </a:r>
          </a:p>
          <a:p>
            <a:r>
              <a:rPr lang="en-US" dirty="0" smtClean="0"/>
              <a:t>Separated into the cortex (outer region) and the medulla (inner region)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Site of exchange between mother and baby during pregnancy</a:t>
            </a:r>
          </a:p>
          <a:p>
            <a:r>
              <a:rPr lang="en-US" dirty="0" smtClean="0"/>
              <a:t>Also produces hormones that maintain pregnancy</a:t>
            </a:r>
          </a:p>
          <a:p>
            <a:pPr marL="514350" indent="-514350">
              <a:buAutoNum type="arabicPeriod"/>
            </a:pPr>
            <a:r>
              <a:rPr lang="en-US" dirty="0" smtClean="0"/>
              <a:t>Human chorionic </a:t>
            </a:r>
            <a:r>
              <a:rPr lang="en-US" dirty="0" err="1" smtClean="0"/>
              <a:t>gonadotropin</a:t>
            </a:r>
            <a:r>
              <a:rPr lang="en-US" dirty="0" smtClean="0"/>
              <a:t>: causes uterine lining to not be shed. Used in pregnancy tests</a:t>
            </a:r>
          </a:p>
          <a:p>
            <a:pPr marL="514350" indent="-514350">
              <a:buAutoNum type="arabicPeriod"/>
            </a:pPr>
            <a:r>
              <a:rPr lang="en-US" dirty="0" smtClean="0"/>
              <a:t>Human placental </a:t>
            </a:r>
            <a:r>
              <a:rPr lang="en-US" dirty="0" err="1" smtClean="0"/>
              <a:t>lactogen</a:t>
            </a:r>
            <a:r>
              <a:rPr lang="en-US" dirty="0" smtClean="0"/>
              <a:t>: prepares breasts for lactation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Site of exchange between mother and baby during pregnancy</a:t>
            </a:r>
          </a:p>
          <a:p>
            <a:r>
              <a:rPr lang="en-US" dirty="0" smtClean="0"/>
              <a:t>Also produces hormones that maintain pregnancy</a:t>
            </a:r>
          </a:p>
          <a:p>
            <a:pPr marL="514350" indent="-514350">
              <a:buAutoNum type="arabicPeriod"/>
            </a:pPr>
            <a:r>
              <a:rPr lang="en-US" dirty="0" smtClean="0"/>
              <a:t>Human chorionic </a:t>
            </a:r>
            <a:r>
              <a:rPr lang="en-US" dirty="0" err="1" smtClean="0"/>
              <a:t>gonadotropin</a:t>
            </a:r>
            <a:r>
              <a:rPr lang="en-US" dirty="0" smtClean="0"/>
              <a:t>: causes uterine lining to not be shed. Used in pregnancy tests</a:t>
            </a:r>
          </a:p>
          <a:p>
            <a:pPr marL="514350" indent="-514350">
              <a:buAutoNum type="arabicPeriod"/>
            </a:pPr>
            <a:r>
              <a:rPr lang="en-US" dirty="0" smtClean="0"/>
              <a:t>Human placental </a:t>
            </a:r>
            <a:r>
              <a:rPr lang="en-US" dirty="0" err="1" smtClean="0"/>
              <a:t>lactogen</a:t>
            </a:r>
            <a:r>
              <a:rPr lang="en-US" dirty="0" smtClean="0"/>
              <a:t>: prepares breasts for lactation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Relaxin</a:t>
            </a:r>
            <a:r>
              <a:rPr lang="en-US" dirty="0" smtClean="0"/>
              <a:t>: causes pelvic ligaments to relax and become more flexible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Adrenal Cortex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Mineralocorticoids</a:t>
            </a:r>
            <a:r>
              <a:rPr lang="en-US" dirty="0" smtClean="0"/>
              <a:t> (</a:t>
            </a:r>
            <a:r>
              <a:rPr lang="en-US" dirty="0" err="1" smtClean="0"/>
              <a:t>Aldosterone</a:t>
            </a:r>
            <a:r>
              <a:rPr lang="en-US" dirty="0" smtClean="0"/>
              <a:t>): Regulate blood volume and composition by conserving sodium ions and eliminating potassium ions.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Adrenal Cortex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Mineralocorticoids (Aldosterone): Regulate blood volume and composition by </a:t>
            </a:r>
            <a:r>
              <a:rPr lang="en-US" dirty="0" smtClean="0"/>
              <a:t>causing kidneys to conserve </a:t>
            </a:r>
            <a:r>
              <a:rPr lang="en-US" dirty="0" smtClean="0"/>
              <a:t>sodium ions and </a:t>
            </a:r>
            <a:r>
              <a:rPr lang="en-US" dirty="0" smtClean="0"/>
              <a:t>eliminate </a:t>
            </a:r>
            <a:r>
              <a:rPr lang="en-US" dirty="0" smtClean="0"/>
              <a:t>potassium ions.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Glucocorticoids</a:t>
            </a:r>
            <a:r>
              <a:rPr lang="en-US" dirty="0" smtClean="0"/>
              <a:t> (</a:t>
            </a:r>
            <a:r>
              <a:rPr lang="en-US" dirty="0" err="1" smtClean="0"/>
              <a:t>Cortisol</a:t>
            </a:r>
            <a:r>
              <a:rPr lang="en-US" dirty="0" smtClean="0"/>
              <a:t> and Hydrocortisone): Increase glucose levels in the blood by increasing protein and fat metabolism and stimulating release of glucose from liver. Anti-inflammatory.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Adrenal Cortex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Mineralocorticoids</a:t>
            </a:r>
            <a:r>
              <a:rPr lang="en-US" dirty="0" smtClean="0"/>
              <a:t> (</a:t>
            </a:r>
            <a:r>
              <a:rPr lang="en-US" dirty="0" err="1" smtClean="0"/>
              <a:t>Aldosterone</a:t>
            </a:r>
            <a:r>
              <a:rPr lang="en-US" dirty="0" smtClean="0"/>
              <a:t>): Regulate blood volume and composition by conserving sodium ions and eliminating potassium ions.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Glucocorticoids</a:t>
            </a:r>
            <a:r>
              <a:rPr lang="en-US" dirty="0" smtClean="0"/>
              <a:t> (</a:t>
            </a:r>
            <a:r>
              <a:rPr lang="en-US" dirty="0" err="1" smtClean="0"/>
              <a:t>Cortisol</a:t>
            </a:r>
            <a:r>
              <a:rPr lang="en-US" dirty="0" smtClean="0"/>
              <a:t> and Hydrocortisone): Increase glucose levels in the blood by increasing protein and fat metabolism and stimulating release of glucose from liver. Anti-inflammatory.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Gonadocorticoids</a:t>
            </a:r>
            <a:r>
              <a:rPr lang="en-US" dirty="0" smtClean="0"/>
              <a:t> (Androgens and Estrogens): Cause development of secondary sex characteristics. Makes very small amounts compared to that produced by gonads.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(pg 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Adrenal gland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Adrenal medulla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Develops from neural tissue and is stimulated by neurons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Adrenal medulla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Develops from neural tissue and is stimulated by neurons</a:t>
            </a:r>
          </a:p>
          <a:p>
            <a:r>
              <a:rPr lang="en-US" dirty="0" smtClean="0"/>
              <a:t>Produces epinephrine (adrenaline) and </a:t>
            </a:r>
            <a:r>
              <a:rPr lang="en-US" dirty="0" err="1" smtClean="0"/>
              <a:t>norepinephrine</a:t>
            </a:r>
            <a:r>
              <a:rPr lang="en-US" dirty="0" smtClean="0"/>
              <a:t> (</a:t>
            </a:r>
            <a:r>
              <a:rPr lang="en-US" dirty="0" err="1" smtClean="0"/>
              <a:t>noradrenaline</a:t>
            </a:r>
            <a:r>
              <a:rPr lang="en-US" dirty="0" smtClean="0"/>
              <a:t>): Cause fight or flight response-increased heart rate, blood pressure, and breathing rate, diverts blood away from digestive organs and to skeletal muscle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Contains over 1 million pancreatic islets (islets of </a:t>
            </a:r>
            <a:r>
              <a:rPr lang="en-US" dirty="0" err="1" smtClean="0"/>
              <a:t>Langerhans</a:t>
            </a:r>
            <a:r>
              <a:rPr lang="en-US" dirty="0" smtClean="0"/>
              <a:t>) that consist of endocrine cells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34428</TotalTime>
  <Words>739</Words>
  <Application>Microsoft Macintosh PowerPoint</Application>
  <PresentationFormat>On-screen Show (4:3)</PresentationFormat>
  <Paragraphs>72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Adrenal, Pancreas, Pineal, Thymus, Gonads, Placenta (pg 8)</vt:lpstr>
      <vt:lpstr>Adrenal Glands</vt:lpstr>
      <vt:lpstr>Adrenal Cortex</vt:lpstr>
      <vt:lpstr>Adrenal Cortex</vt:lpstr>
      <vt:lpstr>Adrenal Cortex</vt:lpstr>
      <vt:lpstr>Drawing (pg 9)</vt:lpstr>
      <vt:lpstr>Adrenal medulla</vt:lpstr>
      <vt:lpstr>Adrenal medulla</vt:lpstr>
      <vt:lpstr>Pancreas</vt:lpstr>
      <vt:lpstr>Pancreas</vt:lpstr>
      <vt:lpstr>Pancreas</vt:lpstr>
      <vt:lpstr>Pancreas</vt:lpstr>
      <vt:lpstr>Pancreas</vt:lpstr>
      <vt:lpstr>Pineal Gland</vt:lpstr>
      <vt:lpstr>Pineal Gland</vt:lpstr>
      <vt:lpstr>Thymus</vt:lpstr>
      <vt:lpstr>Gonads</vt:lpstr>
      <vt:lpstr>Placenta</vt:lpstr>
      <vt:lpstr>Placenta</vt:lpstr>
      <vt:lpstr>Placenta</vt:lpstr>
      <vt:lpstr>Placenta</vt:lpstr>
    </vt:vector>
  </TitlesOfParts>
  <Company>sehs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Eugene School District 4J</cp:lastModifiedBy>
  <cp:revision>34</cp:revision>
  <cp:lastPrinted>2014-01-22T16:03:14Z</cp:lastPrinted>
  <dcterms:created xsi:type="dcterms:W3CDTF">2015-01-20T18:49:30Z</dcterms:created>
  <dcterms:modified xsi:type="dcterms:W3CDTF">2018-01-11T18:54:06Z</dcterms:modified>
</cp:coreProperties>
</file>