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98b46d7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98b46d7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98b46d7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398b46d7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98b46d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98b46d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98b46d7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98b46d7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98b46d7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98b46d7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98b46d7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98b46d7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98b46d7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98b46d7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98b46d7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98b46d7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98b46d7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98b46d7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98b46d7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98b46d7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3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across a </a:t>
            </a:r>
            <a:r>
              <a:rPr lang="en"/>
              <a:t>membrane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0" y="2210050"/>
            <a:ext cx="4542550" cy="25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775" y="2210050"/>
            <a:ext cx="3562400" cy="29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51825" y="1162500"/>
            <a:ext cx="85206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Exocytosis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772025" y="1652400"/>
            <a:ext cx="72291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Contents of a cell vacuole are released to the exterior through fusion of the vacuole membrane with the cell membrane.</a:t>
            </a:r>
            <a:endParaRPr sz="20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67000"/>
            <a:ext cx="3486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25" y="2571750"/>
            <a:ext cx="3098801" cy="23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(pg 13 )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Fold-It for the following terms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487750" y="1715975"/>
            <a:ext cx="72939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Diffusion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Facilitated</a:t>
            </a:r>
            <a:r>
              <a:rPr lang="en" sz="1800"/>
              <a:t> diffusion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Carrier proteins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Endocytosis/ Exocytosis</a:t>
            </a:r>
            <a:endParaRPr sz="1800"/>
          </a:p>
        </p:txBody>
      </p:sp>
      <p:sp>
        <p:nvSpPr>
          <p:cNvPr id="140" name="Google Shape;140;p23"/>
          <p:cNvSpPr txBox="1"/>
          <p:nvPr/>
        </p:nvSpPr>
        <p:spPr>
          <a:xfrm>
            <a:off x="720525" y="3278975"/>
            <a:ext cx="5331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 inside a flow chart of  Cell transport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ways of getting through the </a:t>
            </a:r>
            <a:r>
              <a:rPr lang="en"/>
              <a:t>membrane</a:t>
            </a:r>
            <a:r>
              <a:rPr lang="en"/>
              <a:t>	( pg 12  )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Passive Transport  and Active Transport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1200" y="1812750"/>
            <a:ext cx="72489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Passive Transport </a:t>
            </a:r>
            <a:r>
              <a:rPr lang="en" sz="2000"/>
              <a:t>= Movement of particles from areas of high concentration to areas of low concentration. 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Does not require energy</a:t>
            </a:r>
            <a:endParaRPr sz="2000"/>
          </a:p>
        </p:txBody>
      </p:sp>
      <p:sp>
        <p:nvSpPr>
          <p:cNvPr id="65" name="Google Shape;65;p14"/>
          <p:cNvSpPr txBox="1"/>
          <p:nvPr/>
        </p:nvSpPr>
        <p:spPr>
          <a:xfrm>
            <a:off x="521375" y="3276600"/>
            <a:ext cx="83109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Active Transport</a:t>
            </a:r>
            <a:r>
              <a:rPr lang="en" sz="2000"/>
              <a:t> = Movement of particles from areas of low concentration to high concentrations.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</a:t>
            </a:r>
            <a:r>
              <a:rPr b="1" lang="en" sz="2000" u="sng"/>
              <a:t>Energy required</a:t>
            </a:r>
            <a:endParaRPr b="1" sz="20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50" y="208550"/>
            <a:ext cx="7687475" cy="46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Diffusion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411075" y="1441775"/>
            <a:ext cx="86526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Water, lipids, and lipid soluble substances (hormones and vitamins) to pass through the plasma membrane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25" y="2295875"/>
            <a:ext cx="6034540" cy="26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Facilitated</a:t>
            </a:r>
            <a:r>
              <a:rPr lang="en" sz="2400">
                <a:solidFill>
                  <a:srgbClr val="000000"/>
                </a:solidFill>
              </a:rPr>
              <a:t> Diffusion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51175" y="1672400"/>
            <a:ext cx="81012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Channel proteins that provide opening which </a:t>
            </a:r>
            <a:r>
              <a:rPr lang="en" sz="2000"/>
              <a:t>specific molecules and ions</a:t>
            </a:r>
            <a:r>
              <a:rPr lang="en" sz="2000"/>
              <a:t> can diffuse across the </a:t>
            </a:r>
            <a:r>
              <a:rPr lang="en" sz="2000"/>
              <a:t>membrane. Examples: sugars, amino acids, and ions</a:t>
            </a:r>
            <a:endParaRPr sz="20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950" y="2494550"/>
            <a:ext cx="4602075" cy="24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125" y="198525"/>
            <a:ext cx="4937749" cy="46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Carrier proteins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61475" y="1712500"/>
            <a:ext cx="77904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Bind to specific molecules to move them from an area of low </a:t>
            </a:r>
            <a:r>
              <a:rPr lang="en" sz="2000"/>
              <a:t>concentration</a:t>
            </a:r>
            <a:r>
              <a:rPr lang="en" sz="2000"/>
              <a:t> to an area of high </a:t>
            </a:r>
            <a:r>
              <a:rPr lang="en" sz="2000"/>
              <a:t>concentration</a:t>
            </a:r>
            <a:r>
              <a:rPr lang="en" sz="2000"/>
              <a:t> </a:t>
            </a:r>
            <a:endParaRPr sz="20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025" y="2571750"/>
            <a:ext cx="5557698" cy="24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Endocytosis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11350" y="1702475"/>
            <a:ext cx="8320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Large particles are engulfed by a portion of the cell </a:t>
            </a:r>
            <a:r>
              <a:rPr lang="en" sz="2000"/>
              <a:t>membrane</a:t>
            </a:r>
            <a:r>
              <a:rPr lang="en" sz="2000"/>
              <a:t>, the membrane then breaks off and travels into the cell with the particle</a:t>
            </a:r>
            <a:endParaRPr sz="20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050" y="2396175"/>
            <a:ext cx="3693638" cy="24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61825" y="40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Endocytosis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11700" y="1622250"/>
            <a:ext cx="6436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 types of endocytosis</a:t>
            </a:r>
            <a:endParaRPr sz="2000"/>
          </a:p>
        </p:txBody>
      </p:sp>
      <p:sp>
        <p:nvSpPr>
          <p:cNvPr id="119" name="Google Shape;119;p21"/>
          <p:cNvSpPr txBox="1"/>
          <p:nvPr/>
        </p:nvSpPr>
        <p:spPr>
          <a:xfrm>
            <a:off x="531400" y="2103450"/>
            <a:ext cx="5775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Phagocytosis : Food (aka nutrients)</a:t>
            </a:r>
            <a:r>
              <a:rPr lang="en"/>
              <a:t> 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450" y="170325"/>
            <a:ext cx="36099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725" y="1782775"/>
            <a:ext cx="2556579" cy="22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531400" y="2985825"/>
            <a:ext cx="29178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Pinocytosis: Water</a:t>
            </a:r>
            <a:endParaRPr sz="20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0325" y="3188225"/>
            <a:ext cx="2624724" cy="174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